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CD3C48-CCA5-4083-A971-A12BF8586750}">
  <a:tblStyle styleId="{C8CD3C48-CCA5-4083-A971-A12BF8586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369e29c0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369e29c0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369e29c0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369e29c0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369e29c0f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369e29c0f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35a097b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35a097bd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a3c9e6577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a3c9e6577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35a097bd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35a097bd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a3c9e6577_0_6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4a3c9e6577_0_6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a3c9e6577_0_7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4a3c9e6577_0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a3c9e6577_0_7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a3c9e6577_0_7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3c9e657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4a3c9e657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a3c9e6577_0_7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4a3c9e6577_0_7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369e29c0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e369e29c0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391219" y="372778"/>
            <a:ext cx="11409600" cy="6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A3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e </a:t>
            </a:r>
            <a:endParaRPr/>
          </a:p>
          <a:p>
            <a:pPr indent="0" lvl="0" marL="0" marR="0" rt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 de SW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“COLOCAR O NOME DO PROJETO AQUI”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“COLOCAR O NÚMERO DO GRUPO AQUI”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10780" y="7236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Teste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1675" y="1451500"/>
            <a:ext cx="105699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Durante o teste de volume, também será verificado se o sistema é capaz de gerar corretamente </a:t>
            </a:r>
            <a:r>
              <a:rPr b="1" lang="pt-BR" sz="1800">
                <a:solidFill>
                  <a:srgbClr val="434343"/>
                </a:solidFill>
              </a:rPr>
              <a:t>relatórios e consultas</a:t>
            </a:r>
            <a:r>
              <a:rPr lang="pt-BR" sz="1800"/>
              <a:t> com base nos dados volumosos. Isso garantirá que a funcionalidade de consulta do histórico de doenças seja eficiente mesmo com um grande volume de dados armazenados.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Ao realizar o teste de volume, serão monitorados os recursos de </a:t>
            </a:r>
            <a:r>
              <a:rPr b="1" lang="pt-BR" sz="1800">
                <a:solidFill>
                  <a:srgbClr val="434343"/>
                </a:solidFill>
              </a:rPr>
              <a:t>hardware</a:t>
            </a:r>
            <a:r>
              <a:rPr lang="pt-BR" sz="1800"/>
              <a:t>, como uso de CPU, memória e espaço em disco, para identificar possíveis gargalos ou limitações do sistema. Os resultados do teste de volume serão registrados e quaisquer problemas identificados serão corrigidos antes da implantação do software.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0780" y="7236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execução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01675" y="1680100"/>
            <a:ext cx="105699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Critérios de cobertura de teste: </a:t>
            </a:r>
            <a:r>
              <a:rPr lang="pt-BR" sz="1800"/>
              <a:t>Para estabelecer a porcentagem mínima de cobertura que cada tipo de teste deve alcançar para considerar que a funcionalidade foi testada de forma satisfatória. Por exemplo, os testes unitários devem atingir uma cobertura de código de pelo menos 80%.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Critérios de passagem/reprovação: </a:t>
            </a:r>
            <a:r>
              <a:rPr lang="pt-BR" sz="1800"/>
              <a:t>Usamos para determinar os resultados que levam ao sucesso ou à reprovação de um caso de teste. Por exemplo, um caso de teste é considerado aprovado se todas as etapas forem concluídas sem erros. Caso contrário, ele é reprovado e requer ação corretiva.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Critérios de reteste: </a:t>
            </a:r>
            <a:r>
              <a:rPr lang="pt-BR" sz="1800"/>
              <a:t>Para definir quando é necessário retestar um item ou uma funcionalidade. Isso pode incluir situações como alterações significativas no código, correção de defeitos ou mudanças nos requisitos. O critério para reteste deve ser claramente estabelecido para garantir a integridade e a confiabilidade dos testes.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10780" y="7236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Teste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01675" y="1222900"/>
            <a:ext cx="10569900" cy="6218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 ambiente de teste requer os seguintes elementos de software básicos: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Sistema operacional compatível: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b="1" lang="pt-BR" sz="1800">
                <a:solidFill>
                  <a:srgbClr val="434343"/>
                </a:solidFill>
              </a:rPr>
              <a:t>Windows 10</a:t>
            </a:r>
            <a:endParaRPr b="1" sz="1800">
              <a:solidFill>
                <a:srgbClr val="434343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b="1" lang="pt-BR" sz="1800">
                <a:solidFill>
                  <a:srgbClr val="434343"/>
                </a:solidFill>
              </a:rPr>
              <a:t>macOS</a:t>
            </a:r>
            <a:r>
              <a:rPr b="1" lang="pt-BR" sz="1800">
                <a:solidFill>
                  <a:srgbClr val="434343"/>
                </a:solidFill>
              </a:rPr>
              <a:t> Mojave</a:t>
            </a:r>
            <a:endParaRPr b="1" sz="1800">
              <a:solidFill>
                <a:srgbClr val="434343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b="1" lang="pt-BR" sz="1800">
                <a:solidFill>
                  <a:srgbClr val="434343"/>
                </a:solidFill>
              </a:rPr>
              <a:t>Linux Ubuntu 20.04 LTS</a:t>
            </a:r>
            <a:endParaRPr b="1"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Servidor de Banco de Dados: </a:t>
            </a:r>
            <a:r>
              <a:rPr lang="pt-BR" sz="1800"/>
              <a:t>O software é integrado a um servidor de banco de dados, e os testes devem ser realizados utilizando o servidor: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b="1" lang="pt-BR" sz="1800">
                <a:solidFill>
                  <a:srgbClr val="434343"/>
                </a:solidFill>
              </a:rPr>
              <a:t>MySQL versão 8.0</a:t>
            </a:r>
            <a:endParaRPr b="1"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Ferramentas de Automação de Testes: </a:t>
            </a:r>
            <a:r>
              <a:rPr lang="pt-BR" sz="1800"/>
              <a:t>Os testes automatizados serão executados utilizando as seguintes ferramentas: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>
                <a:solidFill>
                  <a:srgbClr val="434343"/>
                </a:solidFill>
              </a:rPr>
              <a:t>Selenium WebDriver</a:t>
            </a:r>
            <a:r>
              <a:rPr lang="pt-BR" sz="1800"/>
              <a:t> para automação de testes de interface de usuário.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>
                <a:solidFill>
                  <a:srgbClr val="434343"/>
                </a:solidFill>
              </a:rPr>
              <a:t>JUnit</a:t>
            </a:r>
            <a:r>
              <a:rPr lang="pt-BR" sz="1800"/>
              <a:t> como framework de testes unitários para testes automatizados de componentes e classes.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82555" y="310144"/>
            <a:ext cx="47809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31450" y="1844425"/>
            <a:ext cx="10888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24246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 análise por Ponto de Função é uma técnica de medição que se baseia em medidas estabelecidas pela metodologia utilizada, a fim de determinar o valor de uma funcionalidade ou do sistema como </a:t>
            </a:r>
            <a:r>
              <a:rPr lang="pt-BR" sz="1800">
                <a:solidFill>
                  <a:schemeClr val="dk1"/>
                </a:solidFill>
              </a:rPr>
              <a:t>u</a:t>
            </a:r>
            <a:r>
              <a:rPr lang="pt-BR" sz="1800">
                <a:solidFill>
                  <a:schemeClr val="dk1"/>
                </a:solidFill>
              </a:rPr>
              <a:t>m todo. Esses pontos de função podem ser utilizados para estimar </a:t>
            </a:r>
            <a:r>
              <a:rPr b="1" lang="pt-BR" sz="1800">
                <a:solidFill>
                  <a:srgbClr val="404040"/>
                </a:solidFill>
              </a:rPr>
              <a:t>esforço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rgbClr val="404040"/>
                </a:solidFill>
              </a:rPr>
              <a:t>de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rgbClr val="404040"/>
                </a:solidFill>
              </a:rPr>
              <a:t>desenvolvimento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b="1" lang="pt-BR" sz="1800">
                <a:solidFill>
                  <a:srgbClr val="404040"/>
                </a:solidFill>
              </a:rPr>
              <a:t>tempo</a:t>
            </a:r>
            <a:r>
              <a:rPr lang="pt-BR" sz="1800">
                <a:solidFill>
                  <a:srgbClr val="404040"/>
                </a:solidFill>
              </a:rPr>
              <a:t> </a:t>
            </a:r>
            <a:r>
              <a:rPr b="1" lang="pt-BR" sz="1800">
                <a:solidFill>
                  <a:srgbClr val="404040"/>
                </a:solidFill>
              </a:rPr>
              <a:t>de implementação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b="1" lang="pt-BR" sz="1800">
                <a:solidFill>
                  <a:srgbClr val="404040"/>
                </a:solidFill>
              </a:rPr>
              <a:t>custo</a:t>
            </a:r>
            <a:r>
              <a:rPr lang="pt-BR" sz="1800">
                <a:solidFill>
                  <a:schemeClr val="dk1"/>
                </a:solidFill>
              </a:rPr>
              <a:t> e outros aspectos relacionados ao projeto de software. 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24246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24246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 partir do levantamento do diagrama de classes do projeto, foi possível identificar as principais funcionalidades do sistema e classificá-las de acordo com as categorias definidas pela metodologia de análise por Ponto de Função. Cada funcionalidade é avaliada levando-se em conta fatores como </a:t>
            </a:r>
            <a:r>
              <a:rPr b="1" lang="pt-BR" sz="1800">
                <a:solidFill>
                  <a:srgbClr val="404040"/>
                </a:solidFill>
              </a:rPr>
              <a:t>complexidade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b="1" lang="pt-BR" sz="1800">
                <a:solidFill>
                  <a:srgbClr val="404040"/>
                </a:solidFill>
              </a:rPr>
              <a:t>número de transações,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rgbClr val="404040"/>
                </a:solidFill>
              </a:rPr>
              <a:t>número de dados de entrada e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rgbClr val="404040"/>
                </a:solidFill>
              </a:rPr>
              <a:t>saída</a:t>
            </a:r>
            <a:r>
              <a:rPr lang="pt-BR" sz="1800">
                <a:solidFill>
                  <a:schemeClr val="dk1"/>
                </a:solidFill>
              </a:rPr>
              <a:t>, entre outros.</a:t>
            </a:r>
            <a:r>
              <a:rPr lang="pt-BR" sz="12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82555" y="310144"/>
            <a:ext cx="47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2505875" y="219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879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952500" y="20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2177350"/>
                <a:gridCol w="3505625"/>
                <a:gridCol w="849050"/>
                <a:gridCol w="3754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Método Função</a:t>
                      </a:r>
                      <a:endParaRPr b="1" sz="17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Total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gerenciarProjetos();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 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gerenciarDoenças();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82555" y="310144"/>
            <a:ext cx="47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505875" y="219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879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952500" y="20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2177350"/>
                <a:gridCol w="3505625"/>
                <a:gridCol w="849050"/>
                <a:gridCol w="3754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Método Função</a:t>
                      </a:r>
                      <a:endParaRPr b="1" sz="17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Total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gerenciarUsuários();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 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gerenciarPaciente();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382555" y="310144"/>
            <a:ext cx="47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505875" y="2196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879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952500" y="20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2177350"/>
                <a:gridCol w="3505625"/>
                <a:gridCol w="849050"/>
                <a:gridCol w="3754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Método Função</a:t>
                      </a:r>
                      <a:endParaRPr b="1" sz="17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Total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gerenciarFuncionário();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 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gerenciarMédico();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382555" y="310144"/>
            <a:ext cx="47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505875" y="2044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879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6" name="Google Shape;196;p30"/>
          <p:cNvSpPr txBox="1"/>
          <p:nvPr/>
        </p:nvSpPr>
        <p:spPr>
          <a:xfrm>
            <a:off x="2505875" y="2044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879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197" name="Google Shape;197;p30"/>
          <p:cNvGraphicFramePr/>
          <p:nvPr/>
        </p:nvGraphicFramePr>
        <p:xfrm>
          <a:off x="952500" y="20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2177350"/>
                <a:gridCol w="3505625"/>
                <a:gridCol w="849050"/>
                <a:gridCol w="3754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Método Função</a:t>
                      </a:r>
                      <a:endParaRPr b="1" sz="17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Total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Criar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Pesquisar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gerenciarAdministrador()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Atualizar </a:t>
                      </a:r>
                      <a:endParaRPr b="1"/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Deletar</a:t>
                      </a:r>
                      <a:endParaRPr b="1"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 </a:t>
                      </a: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Criar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Pesquisar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gerenciarHistóricoDoenças();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Atualizar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Deletar</a:t>
                      </a:r>
                      <a:endParaRPr/>
                    </a:p>
                  </a:txBody>
                  <a:tcPr marT="91425" marB="91425" marR="91425" marL="91425"/>
                </a:tc>
                <a:tc rowSpan="4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43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82555" y="310144"/>
            <a:ext cx="47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pontos de Função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952500" y="19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2177350"/>
                <a:gridCol w="3505625"/>
                <a:gridCol w="849050"/>
                <a:gridCol w="3754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Método Função</a:t>
                      </a:r>
                      <a:endParaRPr b="1" sz="17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Total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952500" y="2384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2177350"/>
                <a:gridCol w="3505625"/>
                <a:gridCol w="849050"/>
                <a:gridCol w="3754975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visualizarProntuario();</a:t>
                      </a:r>
                      <a:r>
                        <a:rPr lang="pt-BR"/>
                        <a:t>                        </a:t>
                      </a:r>
                      <a:r>
                        <a:rPr b="1" lang="pt-BR"/>
                        <a:t>Pesquisar </a:t>
                      </a:r>
                      <a:r>
                        <a:rPr lang="pt-BR"/>
                        <a:t>  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13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 vMerge="1"/>
                <a:tc vMerge="1"/>
              </a:tr>
              <a:tr h="381000">
                <a:tc gridSpan="2"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login();   </a:t>
                      </a:r>
                      <a:r>
                        <a:rPr lang="pt-BR"/>
                        <a:t>                                               </a:t>
                      </a:r>
                      <a:r>
                        <a:rPr b="1" lang="pt-BR"/>
                        <a:t>Pesquisar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10</a:t>
                      </a:r>
                      <a:endParaRPr b="1" sz="1600"/>
                    </a:p>
                  </a:txBody>
                  <a:tcPr marT="91425" marB="91425" marR="91425" marL="91425" anchor="ctr"/>
                </a:tc>
              </a:tr>
              <a:tr h="381000">
                <a:tc gridSpan="2" vMerge="1"/>
                <a:tc hMerge="1" vMerge="1"/>
                <a:tc vMerge="1"/>
                <a:tc v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Total da APF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357</a:t>
                      </a:r>
                      <a:endParaRPr b="1" sz="1600"/>
                    </a:p>
                  </a:txBody>
                  <a:tcPr marT="91425" marB="91425" marR="91425" marL="914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382555" y="310144"/>
            <a:ext cx="478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ESTIMATIVA DE SOFTWARE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382555" y="11628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Valorização do Sistema Operacional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531450" y="1844425"/>
            <a:ext cx="10888800" cy="4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242096" rtl="0" algn="just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800">
                <a:solidFill>
                  <a:schemeClr val="dk1"/>
                </a:solidFill>
              </a:rPr>
              <a:t>Utilizando-se como base os valores cobrados por ponto de função no mercado atual, onde os mesmos podem variar de R$250 a R$1000, foi estipulado para o desenvolvimento do sistema, o valor de </a:t>
            </a:r>
            <a:r>
              <a:rPr b="1" lang="pt-BR" sz="1800">
                <a:solidFill>
                  <a:srgbClr val="404040"/>
                </a:solidFill>
              </a:rPr>
              <a:t>R$200</a:t>
            </a:r>
            <a:r>
              <a:rPr lang="pt-BR" sz="1800">
                <a:solidFill>
                  <a:schemeClr val="dk1"/>
                </a:solidFill>
              </a:rPr>
              <a:t> por ponto de função, podendo-se é claro, ser negociado.</a:t>
            </a:r>
            <a:endParaRPr sz="1800">
              <a:solidFill>
                <a:schemeClr val="dk1"/>
              </a:solidFill>
            </a:endParaRPr>
          </a:p>
          <a:p>
            <a:pPr indent="0" lvl="0" marL="0" marR="242096" rtl="0" algn="just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42900" lvl="0" marL="457200" marR="241901" rtl="0" algn="just">
              <a:lnSpc>
                <a:spcPct val="150000"/>
              </a:lnSpc>
              <a:spcBef>
                <a:spcPts val="14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 tempo que será necessário para o desenvolvimento por ponto de função, foi estimado em 1 hora, ou seja, o total para o desenvolvimento dos pontos de função seria igual a 357 horas, o equivalente a 45 dias, sendo que seriam usados 8 horas diárias para o desenvolvimento.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242096" rtl="0" algn="just">
              <a:lnSpc>
                <a:spcPct val="15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marR="241901" rtl="0" algn="just">
              <a:lnSpc>
                <a:spcPct val="115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marR="242096" rtl="0" algn="just">
              <a:lnSpc>
                <a:spcPct val="20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82555" y="310144"/>
            <a:ext cx="25678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0805" y="2295700"/>
            <a:ext cx="115704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Anderson Vitor da Silva Barros - 819159969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 Tonon Gregorio Franco - 822151684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Victor de Andrade - 822165547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Gustavo Gino Terezo - 822126105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Souza - 822158424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 Afonso Batista - 822154497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416565" y="3429000"/>
            <a:ext cx="11358870" cy="400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39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82555" y="310144"/>
            <a:ext cx="43728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310780" y="3429000"/>
            <a:ext cx="115704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Observações pessoais do grupo sobre o Projeto e a UC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416565" y="3429000"/>
            <a:ext cx="11358870" cy="400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39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82555" y="310144"/>
            <a:ext cx="24769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4134707" y="2679500"/>
            <a:ext cx="390036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 !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2555" y="310144"/>
            <a:ext cx="25362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1" sz="3200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16575" y="2055125"/>
            <a:ext cx="11290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Tratando-se de um dos muitos temas importantes que a ONU definiu como um objetivo mundial, escolhemos a </a:t>
            </a:r>
            <a:r>
              <a:rPr b="1" lang="pt-BR" sz="1800">
                <a:solidFill>
                  <a:srgbClr val="404040"/>
                </a:solidFill>
              </a:rPr>
              <a:t>Saúde e Bem-Estar</a:t>
            </a:r>
            <a:r>
              <a:rPr lang="pt-BR" sz="1800">
                <a:solidFill>
                  <a:schemeClr val="dk1"/>
                </a:solidFill>
              </a:rPr>
              <a:t> pelo motivo de a mesma, muitas vezes ser desorganizada e de difícil acesso para as pessoas mais necessitadas.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Com isso em mente, será criado um sistema onde haverá a organização das pessoas a partir de cadastros, para que seja feito um levantamento das pessoas, e será feito no mesmo sistema a compilação do histórico de saúde dos cadastrados dos mesmos. Feito isso, será mais fácil identificar padrões de doenças e irá corroborar com os tratamentos por áreas urbanas.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61025" y="1104250"/>
            <a:ext cx="112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82555" y="310144"/>
            <a:ext cx="253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1" sz="3200" cap="none">
              <a:solidFill>
                <a:srgbClr val="2031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0900" y="2229800"/>
            <a:ext cx="11290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rgbClr val="404040"/>
                </a:solidFill>
              </a:rPr>
              <a:t>SB_001 - Identificação e cadastro das pessoas no sistema :</a:t>
            </a:r>
            <a:r>
              <a:rPr lang="pt-BR" sz="1800">
                <a:solidFill>
                  <a:srgbClr val="404040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Nesse projeto, será feito o levantamento das pessoas que se enquadram na definição da ODS e cadastro das mesmas.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rgbClr val="404040"/>
                </a:solidFill>
              </a:rPr>
              <a:t>SB_002 - Cadastro das doenças existentes e que afetam as pessoas :</a:t>
            </a:r>
            <a:r>
              <a:rPr b="1" lang="pt-BR" sz="1800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Nesse projeto, será feito o levantamento das doenças que existem no planeta e será </a:t>
            </a:r>
            <a:r>
              <a:rPr lang="pt-BR" sz="1800">
                <a:solidFill>
                  <a:schemeClr val="dk1"/>
                </a:solidFill>
              </a:rPr>
              <a:t>feito</a:t>
            </a:r>
            <a:r>
              <a:rPr lang="pt-BR" sz="1800">
                <a:solidFill>
                  <a:schemeClr val="dk1"/>
                </a:solidFill>
              </a:rPr>
              <a:t> o cadastro das mesmas no sistema e com isso, será mais prático identificar o tipo de doença que o paciente avaliado possui. OBS: esse projeto está </a:t>
            </a:r>
            <a:r>
              <a:rPr lang="pt-BR" sz="1800">
                <a:solidFill>
                  <a:schemeClr val="dk1"/>
                </a:solidFill>
              </a:rPr>
              <a:t>alinhado</a:t>
            </a:r>
            <a:r>
              <a:rPr lang="pt-BR" sz="1800">
                <a:solidFill>
                  <a:schemeClr val="dk1"/>
                </a:solidFill>
              </a:rPr>
              <a:t> com o projeto SB_001, pois para a inclusão da doença no prontuário do paciente, o mesmo precisará estar </a:t>
            </a:r>
            <a:r>
              <a:rPr lang="pt-BR" sz="1800">
                <a:solidFill>
                  <a:schemeClr val="dk1"/>
                </a:solidFill>
              </a:rPr>
              <a:t>cadastrado</a:t>
            </a:r>
            <a:r>
              <a:rPr lang="pt-BR" sz="1800">
                <a:solidFill>
                  <a:schemeClr val="dk1"/>
                </a:solidFill>
              </a:rPr>
              <a:t> no sistema.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61025" y="1180450"/>
            <a:ext cx="112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dos Projetos que serão utilizados para atender a ODS escolhida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82555" y="310144"/>
            <a:ext cx="43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INTEGRAÇÃO </a:t>
            </a: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94380" y="1162375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Integração Contínua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82550" y="1917925"/>
            <a:ext cx="111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As entregas foram feitas semanalmente conforme as datas definidas no termo de abertura do projeto.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11811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1516525"/>
                <a:gridCol w="7513650"/>
              </a:tblGrid>
              <a:tr h="381000"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Data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Tarefa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24/03/2023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Escolha do modelo de processo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24/03/2023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Definição de tarefas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03/04/2023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Estudo de viabilidade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05/04/2023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Levantamento dos requisitos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07/04/2023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Análise e negociação dos requisitos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13/04/2023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762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Especificação e validação dos requisitos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82555" y="310144"/>
            <a:ext cx="43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cap="none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INTEGRAÇÃO </a:t>
            </a: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94380" y="1162375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Integração Contínua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11811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{C8CD3C48-CCA5-4083-A971-A12BF8586750}</a:tableStyleId>
              </a:tblPr>
              <a:tblGrid>
                <a:gridCol w="1516525"/>
                <a:gridCol w="7513650"/>
              </a:tblGrid>
              <a:tr h="381000"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Data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Tarefa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21/04/2023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Design das interfaces de usuário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12/05/2023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Codificação do projeto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06/06/2023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Testes de qualidade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12/06/2023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Projeto em produção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22/06/2023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Aceitação das partes interessadas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82555" y="310144"/>
            <a:ext cx="4014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QUALIDADE APLICADA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94380" y="10752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cnicas de Qualidade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08550" y="1685450"/>
            <a:ext cx="108246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Para a aplicação da qualidade no projeto foi utilizado a norma </a:t>
            </a:r>
            <a:r>
              <a:rPr b="1" lang="pt-BR" sz="1800">
                <a:solidFill>
                  <a:srgbClr val="404040"/>
                </a:solidFill>
              </a:rPr>
              <a:t>ISO/IEC 9126</a:t>
            </a:r>
            <a:r>
              <a:rPr lang="pt-BR" sz="1800"/>
              <a:t>  e a metodologia </a:t>
            </a:r>
            <a:r>
              <a:rPr lang="pt-BR" sz="1800"/>
              <a:t>ágil</a:t>
            </a:r>
            <a:r>
              <a:rPr lang="pt-BR" sz="1800"/>
              <a:t> </a:t>
            </a:r>
            <a:r>
              <a:rPr b="1" lang="pt-BR" sz="1800">
                <a:solidFill>
                  <a:srgbClr val="434343"/>
                </a:solidFill>
              </a:rPr>
              <a:t>Scrum</a:t>
            </a:r>
            <a:r>
              <a:rPr lang="pt-BR" sz="1800"/>
              <a:t>.</a:t>
            </a:r>
            <a:r>
              <a:rPr b="1" lang="pt-BR" sz="1800"/>
              <a:t>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</a:t>
            </a:r>
            <a:r>
              <a:rPr lang="pt-BR" sz="1800"/>
              <a:t>om a </a:t>
            </a:r>
            <a:r>
              <a:rPr b="1" lang="pt-BR" sz="1800">
                <a:solidFill>
                  <a:srgbClr val="404040"/>
                </a:solidFill>
              </a:rPr>
              <a:t>ISO/IEC 9126</a:t>
            </a:r>
            <a:r>
              <a:rPr lang="pt-BR" sz="1800"/>
              <a:t> poderemos ser capazes de medir as características da qualidade de produtos de um software, nela podemos medir a funcionalidade, confiabilidade, usabilidade, eficiência, manutenibilidade e a portabilidade do software. 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Dentro do </a:t>
            </a:r>
            <a:r>
              <a:rPr b="1" lang="pt-BR" sz="1800">
                <a:solidFill>
                  <a:srgbClr val="404040"/>
                </a:solidFill>
              </a:rPr>
              <a:t>Scrum</a:t>
            </a:r>
            <a:r>
              <a:rPr lang="pt-BR" sz="1800"/>
              <a:t>, teremos iterações que onde a cada iteração entregamos software, ou incrementos de software, potencialmente usável e de acordo com o cronograma do projeto. E a cada nova iteração, temos o “feedback” do que foi entregue e que utilizamos para melhorar o projeto.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294373" y="401216"/>
            <a:ext cx="72000" cy="429208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2555" y="310144"/>
            <a:ext cx="13683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10780" y="9522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dos Testes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01675" y="1908700"/>
            <a:ext cx="105699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 listagem abaixo identifica os itens de software, hardware e elementos de suporte do produto que foram identificados como objetivos dos testes. Esta lista representa os itens que serão testados.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Sistema de cadastro de histórico de doenças dos pacientes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Formulário de cadastro de pacientes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Registro de histórico de doenças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Funcionalidade de consulta do histórico de doenças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Permissões de acesso para pacientes, médicos e administradores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294373" y="401216"/>
            <a:ext cx="72000" cy="429300"/>
          </a:xfrm>
          <a:prstGeom prst="rect">
            <a:avLst/>
          </a:prstGeom>
          <a:solidFill>
            <a:srgbClr val="C4CC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82555" y="310144"/>
            <a:ext cx="136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20315C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10780" y="723600"/>
            <a:ext cx="1157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Teste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01675" y="1680100"/>
            <a:ext cx="105699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Teste de Volume: </a:t>
            </a:r>
            <a:r>
              <a:rPr lang="pt-BR" sz="1800"/>
              <a:t>O teste de volume sujeitará o sistema de cadastro de histórico de doenças dos pacientes a grandes volumes de dados, a fim de determinar se serão atingidos limites que farão com que o software deixe de funcionar. Esse teste também identifica o </a:t>
            </a:r>
            <a:r>
              <a:rPr b="1" lang="pt-BR" sz="1800">
                <a:solidFill>
                  <a:srgbClr val="434343"/>
                </a:solidFill>
              </a:rPr>
              <a:t>volume </a:t>
            </a:r>
            <a:r>
              <a:rPr lang="pt-BR" sz="1800"/>
              <a:t>ou</a:t>
            </a:r>
            <a:r>
              <a:rPr lang="pt-BR" sz="1800">
                <a:solidFill>
                  <a:srgbClr val="434343"/>
                </a:solidFill>
              </a:rPr>
              <a:t> </a:t>
            </a:r>
            <a:r>
              <a:rPr b="1" lang="pt-BR" sz="1800">
                <a:solidFill>
                  <a:srgbClr val="434343"/>
                </a:solidFill>
              </a:rPr>
              <a:t>carga máxima</a:t>
            </a:r>
            <a:r>
              <a:rPr lang="pt-BR" sz="1800"/>
              <a:t> contínua que o sistema poderá suportar durante um determinado período de tempo. Por exemplo, será realizado um teste de volume para verificar como o sistema se comporta ao processar um grande número de registros de pacientes e histórico de doenças.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 teste de volume utilizará um </a:t>
            </a:r>
            <a:r>
              <a:rPr b="1" lang="pt-BR" sz="1800">
                <a:solidFill>
                  <a:srgbClr val="434343"/>
                </a:solidFill>
              </a:rPr>
              <a:t>banco de dados</a:t>
            </a:r>
            <a:r>
              <a:rPr lang="pt-BR" sz="1800">
                <a:solidFill>
                  <a:schemeClr val="dk1"/>
                </a:solidFill>
              </a:rPr>
              <a:t> de teste com uma grande quantidade de registros e verificará se o sistema consegue lidar adequadamente com o processamento desses dados sem erros ou degradação significativa de desempenho. O objetivo é garantir que o sistema seja </a:t>
            </a:r>
            <a:r>
              <a:rPr b="1" lang="pt-BR" sz="1800">
                <a:solidFill>
                  <a:srgbClr val="404040"/>
                </a:solidFill>
              </a:rPr>
              <a:t>escalável </a:t>
            </a:r>
            <a:r>
              <a:rPr lang="pt-BR" sz="1800">
                <a:solidFill>
                  <a:schemeClr val="dk1"/>
                </a:solidFill>
              </a:rPr>
              <a:t>e capaz de suportar a carga máxima esperada, mantendo sua funcionalidade e desempenho adequados.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