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729A904-BB8B-44B1-AE51-5D5FB85714FA}">
  <a:tblStyle styleId="{0729A904-BB8B-44B1-AE51-5D5FB85714F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0a437d0342_0_3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g20a437d0342_0_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0a437d0342_0_3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g20a437d0342_0_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0a437d0342_0_8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g20a437d0342_0_8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0a437d0342_0_9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g20a437d0342_0_9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4" name="Google Shape;234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5" name="Google Shape;235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0a437d0342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g20a437d0342_0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0a437d0342_0_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g20a437d0342_0_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0a437d0342_0_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g20a437d0342_0_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3" name="Google Shape;73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Google Shape;74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is" type="vertTitleAndTx">
  <p:cSld name="VERTICAL_TITLE_AND_VERTICAL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9" name="Google Shape;79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Google Shape;80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2" name="Google Shape;22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4" name="Google Shape;34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1" name="Google Shape;41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Google Shape;45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9" name="Google Shape;59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6" name="Google Shape;66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/>
          <p:nvPr/>
        </p:nvSpPr>
        <p:spPr>
          <a:xfrm>
            <a:off x="294373" y="401216"/>
            <a:ext cx="72000" cy="429208"/>
          </a:xfrm>
          <a:prstGeom prst="rect">
            <a:avLst/>
          </a:prstGeom>
          <a:solidFill>
            <a:srgbClr val="C4CC1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" name="Google Shape;13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0303777" y="150391"/>
            <a:ext cx="1593850" cy="50165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/>
          <p:nvPr/>
        </p:nvSpPr>
        <p:spPr>
          <a:xfrm>
            <a:off x="391219" y="372778"/>
            <a:ext cx="11409562" cy="60016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b="1" lang="pt-BR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Projeto A3</a:t>
            </a:r>
            <a:endParaRPr/>
          </a:p>
          <a:p>
            <a:pPr indent="0" lvl="0" marL="0" marR="0" rtl="0" algn="ctr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t/>
            </a:r>
            <a:endParaRPr b="1" sz="4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b="1" lang="pt-BR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Modelos, métodos e técnicas </a:t>
            </a:r>
            <a:endParaRPr/>
          </a:p>
          <a:p>
            <a:pPr indent="0" lvl="0" marL="0" marR="0" rtl="0" algn="ctr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b="1" lang="pt-BR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 Engenharia de SW</a:t>
            </a:r>
            <a:endParaRPr b="1" i="1" sz="4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Arial"/>
              <a:buNone/>
            </a:pPr>
            <a:r>
              <a:rPr b="1" lang="pt-BR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“COLOCAR O NOME DO PROJETO AQUI”</a:t>
            </a:r>
            <a:endParaRPr/>
          </a:p>
          <a:p>
            <a:pPr indent="0" lvl="0" marL="0" marR="0" rtl="0" algn="ctr"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Arial"/>
              <a:buNone/>
            </a:pPr>
            <a:r>
              <a:rPr b="1" lang="pt-BR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“COLOCAR O NÚMERO DO GRUPO AQUI”</a:t>
            </a:r>
            <a:endParaRPr b="1"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"/>
          <p:cNvSpPr txBox="1"/>
          <p:nvPr/>
        </p:nvSpPr>
        <p:spPr>
          <a:xfrm>
            <a:off x="310800" y="1432825"/>
            <a:ext cx="11570400" cy="52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600">
                <a:latin typeface="Calibri"/>
                <a:ea typeface="Calibri"/>
                <a:cs typeface="Calibri"/>
                <a:sym typeface="Calibri"/>
              </a:rPr>
              <a:t>04.04.2023</a:t>
            </a:r>
            <a:endParaRPr b="1" sz="2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600">
                <a:latin typeface="Calibri"/>
                <a:ea typeface="Calibri"/>
                <a:cs typeface="Calibri"/>
                <a:sym typeface="Calibri"/>
              </a:rPr>
              <a:t>RNF08: </a:t>
            </a:r>
            <a:r>
              <a:rPr lang="pt-BR" sz="2600">
                <a:latin typeface="Calibri"/>
                <a:ea typeface="Calibri"/>
                <a:cs typeface="Calibri"/>
                <a:sym typeface="Calibri"/>
              </a:rPr>
              <a:t>O sistema deverá rodar no mínimo em um sistema operacional Windows 7;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600">
                <a:latin typeface="Calibri"/>
                <a:ea typeface="Calibri"/>
                <a:cs typeface="Calibri"/>
                <a:sym typeface="Calibri"/>
              </a:rPr>
              <a:t>RNF09: </a:t>
            </a:r>
            <a:r>
              <a:rPr lang="pt-BR" sz="2600">
                <a:latin typeface="Calibri"/>
                <a:ea typeface="Calibri"/>
                <a:cs typeface="Calibri"/>
                <a:sym typeface="Calibri"/>
              </a:rPr>
              <a:t>O sistema deverá fazer backups diariamente para assegurar as informações.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600">
                <a:latin typeface="Calibri"/>
                <a:ea typeface="Calibri"/>
                <a:cs typeface="Calibri"/>
                <a:sym typeface="Calibri"/>
              </a:rPr>
              <a:t>06.04.2023</a:t>
            </a:r>
            <a:endParaRPr b="1" sz="2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600">
                <a:latin typeface="Calibri"/>
                <a:ea typeface="Calibri"/>
                <a:cs typeface="Calibri"/>
                <a:sym typeface="Calibri"/>
              </a:rPr>
              <a:t>RNF10: </a:t>
            </a:r>
            <a:r>
              <a:rPr lang="pt-BR" sz="2600">
                <a:latin typeface="Calibri"/>
                <a:ea typeface="Calibri"/>
                <a:cs typeface="Calibri"/>
                <a:sym typeface="Calibri"/>
              </a:rPr>
              <a:t>O sistema deverá se adaptar à medida que projetos forem implementados, como por exemplo, atualização de interface com conexão do banco de dados se o projeto necessitar do mesmo;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600">
                <a:latin typeface="Calibri"/>
                <a:ea typeface="Calibri"/>
                <a:cs typeface="Calibri"/>
                <a:sym typeface="Calibri"/>
              </a:rPr>
              <a:t>RNF11:</a:t>
            </a:r>
            <a:r>
              <a:rPr lang="pt-BR" sz="2600">
                <a:latin typeface="Calibri"/>
                <a:ea typeface="Calibri"/>
                <a:cs typeface="Calibri"/>
                <a:sym typeface="Calibri"/>
              </a:rPr>
              <a:t> O sistema deverá possuir verificação de acesso para os usuários decorrente do tipo de perfil do mesmo;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600">
                <a:latin typeface="Calibri"/>
                <a:ea typeface="Calibri"/>
                <a:cs typeface="Calibri"/>
                <a:sym typeface="Calibri"/>
              </a:rPr>
              <a:t>RNF12: </a:t>
            </a:r>
            <a:r>
              <a:rPr lang="pt-BR" sz="2600">
                <a:latin typeface="Calibri"/>
                <a:ea typeface="Calibri"/>
                <a:cs typeface="Calibri"/>
                <a:sym typeface="Calibri"/>
              </a:rPr>
              <a:t>O sistema deve cumprir todas as leis e regulamentos aplicáveis;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600">
                <a:latin typeface="Calibri"/>
                <a:ea typeface="Calibri"/>
                <a:cs typeface="Calibri"/>
                <a:sym typeface="Calibri"/>
              </a:rPr>
              <a:t>RNF13:</a:t>
            </a:r>
            <a:r>
              <a:rPr lang="pt-BR" sz="2600">
                <a:latin typeface="Calibri"/>
                <a:ea typeface="Calibri"/>
                <a:cs typeface="Calibri"/>
                <a:sym typeface="Calibri"/>
              </a:rPr>
              <a:t> O sistema deve ser fácil de manter e atualizar;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22"/>
          <p:cNvSpPr/>
          <p:nvPr/>
        </p:nvSpPr>
        <p:spPr>
          <a:xfrm>
            <a:off x="294373" y="401216"/>
            <a:ext cx="72000" cy="429300"/>
          </a:xfrm>
          <a:prstGeom prst="rect">
            <a:avLst/>
          </a:prstGeom>
          <a:solidFill>
            <a:srgbClr val="C4CC1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22"/>
          <p:cNvSpPr txBox="1"/>
          <p:nvPr/>
        </p:nvSpPr>
        <p:spPr>
          <a:xfrm>
            <a:off x="382555" y="310144"/>
            <a:ext cx="5179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200">
                <a:solidFill>
                  <a:srgbClr val="20315C"/>
                </a:solidFill>
                <a:latin typeface="Calibri"/>
                <a:ea typeface="Calibri"/>
                <a:cs typeface="Calibri"/>
                <a:sym typeface="Calibri"/>
              </a:rPr>
              <a:t>ENGENHARIA DE REQUISITOS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3"/>
          <p:cNvSpPr txBox="1"/>
          <p:nvPr/>
        </p:nvSpPr>
        <p:spPr>
          <a:xfrm>
            <a:off x="310800" y="1432825"/>
            <a:ext cx="115704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latin typeface="Calibri"/>
                <a:ea typeface="Calibri"/>
                <a:cs typeface="Calibri"/>
                <a:sym typeface="Calibri"/>
              </a:rPr>
              <a:t>06.04.2023</a:t>
            </a:r>
            <a:endParaRPr b="1" sz="2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500">
                <a:latin typeface="Calibri"/>
                <a:ea typeface="Calibri"/>
                <a:cs typeface="Calibri"/>
                <a:sym typeface="Calibri"/>
              </a:rPr>
              <a:t>RNF14:</a:t>
            </a:r>
            <a:r>
              <a:rPr lang="pt-BR" sz="2500">
                <a:latin typeface="Calibri"/>
                <a:ea typeface="Calibri"/>
                <a:cs typeface="Calibri"/>
                <a:sym typeface="Calibri"/>
              </a:rPr>
              <a:t> Com a inclusão de novos exames, de forma automática, será gerado a data e hora de inclusão no sistema do mesmo;</a:t>
            </a:r>
            <a:endParaRPr sz="2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500">
                <a:latin typeface="Calibri"/>
                <a:ea typeface="Calibri"/>
                <a:cs typeface="Calibri"/>
                <a:sym typeface="Calibri"/>
              </a:rPr>
              <a:t>RNF15:</a:t>
            </a:r>
            <a:r>
              <a:rPr lang="pt-BR" sz="2500">
                <a:latin typeface="Calibri"/>
                <a:ea typeface="Calibri"/>
                <a:cs typeface="Calibri"/>
                <a:sym typeface="Calibri"/>
              </a:rPr>
              <a:t> A cada 15 dias o sistema irá enviar uma confirmação de segurança de sua senha, para a checagem se a mesma não foi alterada por terceiros.</a:t>
            </a:r>
            <a:endParaRPr sz="2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500">
                <a:latin typeface="Calibri"/>
                <a:ea typeface="Calibri"/>
                <a:cs typeface="Calibri"/>
                <a:sym typeface="Calibri"/>
              </a:rPr>
              <a:t>RNF16:</a:t>
            </a:r>
            <a:r>
              <a:rPr lang="pt-BR" sz="2500">
                <a:latin typeface="Calibri"/>
                <a:ea typeface="Calibri"/>
                <a:cs typeface="Calibri"/>
                <a:sym typeface="Calibri"/>
              </a:rPr>
              <a:t> Interface de fácil uso;</a:t>
            </a:r>
            <a:endParaRPr sz="2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500">
                <a:latin typeface="Calibri"/>
                <a:ea typeface="Calibri"/>
                <a:cs typeface="Calibri"/>
                <a:sym typeface="Calibri"/>
              </a:rPr>
              <a:t>RNF17:</a:t>
            </a:r>
            <a:r>
              <a:rPr lang="pt-BR" sz="2500">
                <a:latin typeface="Calibri"/>
                <a:ea typeface="Calibri"/>
                <a:cs typeface="Calibri"/>
                <a:sym typeface="Calibri"/>
              </a:rPr>
              <a:t> Compatibilidade com outros sistemas de saúde;</a:t>
            </a:r>
            <a:endParaRPr sz="2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500">
                <a:latin typeface="Calibri"/>
                <a:ea typeface="Calibri"/>
                <a:cs typeface="Calibri"/>
                <a:sym typeface="Calibri"/>
              </a:rPr>
              <a:t>RNF18: </a:t>
            </a:r>
            <a:r>
              <a:rPr lang="pt-BR" sz="2500">
                <a:latin typeface="Calibri"/>
                <a:ea typeface="Calibri"/>
                <a:cs typeface="Calibri"/>
                <a:sym typeface="Calibri"/>
              </a:rPr>
              <a:t>Acesso de forma rápida e eficiente.</a:t>
            </a:r>
            <a:endParaRPr sz="2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23"/>
          <p:cNvSpPr/>
          <p:nvPr/>
        </p:nvSpPr>
        <p:spPr>
          <a:xfrm>
            <a:off x="294373" y="401216"/>
            <a:ext cx="72000" cy="429300"/>
          </a:xfrm>
          <a:prstGeom prst="rect">
            <a:avLst/>
          </a:prstGeom>
          <a:solidFill>
            <a:srgbClr val="C4CC1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23"/>
          <p:cNvSpPr txBox="1"/>
          <p:nvPr/>
        </p:nvSpPr>
        <p:spPr>
          <a:xfrm>
            <a:off x="382555" y="310144"/>
            <a:ext cx="5179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200">
                <a:solidFill>
                  <a:srgbClr val="20315C"/>
                </a:solidFill>
                <a:latin typeface="Calibri"/>
                <a:ea typeface="Calibri"/>
                <a:cs typeface="Calibri"/>
                <a:sym typeface="Calibri"/>
              </a:rPr>
              <a:t>ENGENHARIA DE REQUISITOS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4"/>
          <p:cNvSpPr/>
          <p:nvPr/>
        </p:nvSpPr>
        <p:spPr>
          <a:xfrm>
            <a:off x="294373" y="401216"/>
            <a:ext cx="72000" cy="429208"/>
          </a:xfrm>
          <a:prstGeom prst="rect">
            <a:avLst/>
          </a:prstGeom>
          <a:solidFill>
            <a:srgbClr val="C4CC1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24"/>
          <p:cNvSpPr txBox="1"/>
          <p:nvPr/>
        </p:nvSpPr>
        <p:spPr>
          <a:xfrm>
            <a:off x="382555" y="310144"/>
            <a:ext cx="5179238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200">
                <a:solidFill>
                  <a:srgbClr val="20315C"/>
                </a:solidFill>
                <a:latin typeface="Calibri"/>
                <a:ea typeface="Calibri"/>
                <a:cs typeface="Calibri"/>
                <a:sym typeface="Calibri"/>
              </a:rPr>
              <a:t>ENGENHARIA DE REQUISITOS</a:t>
            </a:r>
            <a:endParaRPr/>
          </a:p>
        </p:txBody>
      </p:sp>
      <p:sp>
        <p:nvSpPr>
          <p:cNvPr id="165" name="Google Shape;165;p24"/>
          <p:cNvSpPr txBox="1"/>
          <p:nvPr/>
        </p:nvSpPr>
        <p:spPr>
          <a:xfrm>
            <a:off x="310805" y="1462375"/>
            <a:ext cx="11570400" cy="23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2100">
                <a:solidFill>
                  <a:schemeClr val="dk1"/>
                </a:solidFill>
              </a:rPr>
              <a:t>Segundo o levantamento dos requisitos e a análise feita pela equipe e pelos stakeholders referente aos mesmos, segue resultado da análise:</a:t>
            </a:r>
            <a:endParaRPr sz="21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21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100">
              <a:solidFill>
                <a:schemeClr val="dk1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66" name="Google Shape;166;p24"/>
          <p:cNvGraphicFramePr/>
          <p:nvPr/>
        </p:nvGraphicFramePr>
        <p:xfrm>
          <a:off x="916275" y="2867125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{0729A904-BB8B-44B1-AE51-5D5FB85714FA}</a:tableStyleId>
              </a:tblPr>
              <a:tblGrid>
                <a:gridCol w="1791375"/>
                <a:gridCol w="4340450"/>
                <a:gridCol w="924700"/>
              </a:tblGrid>
              <a:tr h="546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Dia</a:t>
                      </a:r>
                      <a:endParaRPr b="1"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4450" marL="4445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70C0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Requisitos funcionais</a:t>
                      </a:r>
                      <a:endParaRPr b="1"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4450" marL="44450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70C0"/>
                    </a:solidFill>
                  </a:tcPr>
                </a:tc>
                <a:tc hMerge="1"/>
              </a:tr>
              <a:tr h="328775">
                <a:tc row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29.03.2023</a:t>
                      </a:r>
                      <a:endParaRPr b="1"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4450" marL="4445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70C0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RF01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4450" marL="44450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050"/>
                    </a:solidFill>
                  </a:tcPr>
                </a:tc>
                <a:tc hMerge="1"/>
              </a:tr>
              <a:tr h="328775">
                <a:tc v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RF02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4450" marL="44450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050"/>
                    </a:solidFill>
                  </a:tcPr>
                </a:tc>
                <a:tc hMerge="1"/>
              </a:tr>
              <a:tr h="328775">
                <a:tc v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RF03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4450" marL="44450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050"/>
                    </a:solidFill>
                  </a:tcPr>
                </a:tc>
                <a:tc hMerge="1"/>
              </a:tr>
              <a:tr h="328775"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02.04.2023</a:t>
                      </a:r>
                      <a:endParaRPr b="1"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4450" marL="4445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70C0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RF04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4450" marL="44450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0000"/>
                    </a:solidFill>
                  </a:tcPr>
                </a:tc>
                <a:tc hMerge="1"/>
              </a:tr>
              <a:tr h="328775">
                <a:tc v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RF05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4450" marL="44450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050"/>
                    </a:solidFill>
                  </a:tcPr>
                </a:tc>
                <a:tc hMerge="1"/>
              </a:tr>
              <a:tr h="328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04.04.2023</a:t>
                      </a:r>
                      <a:endParaRPr b="1"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4450" marL="4445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70C0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RF06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4450" marL="44450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0000"/>
                    </a:solidFill>
                  </a:tcPr>
                </a:tc>
                <a:tc hMerge="1"/>
              </a:tr>
              <a:tr h="328775"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06.04.2023</a:t>
                      </a:r>
                      <a:endParaRPr b="1"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4450" marL="4445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70C0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RF07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4450" marL="44450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050"/>
                    </a:solidFill>
                  </a:tcPr>
                </a:tc>
                <a:tc hMerge="1"/>
              </a:tr>
              <a:tr h="328775">
                <a:tc v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RF08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4450" marL="44450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0000"/>
                    </a:solidFill>
                  </a:tcPr>
                </a:tc>
                <a:tc hMerge="1"/>
              </a:tr>
            </a:tbl>
          </a:graphicData>
        </a:graphic>
      </p:graphicFrame>
      <p:graphicFrame>
        <p:nvGraphicFramePr>
          <p:cNvPr id="167" name="Google Shape;167;p24"/>
          <p:cNvGraphicFramePr/>
          <p:nvPr/>
        </p:nvGraphicFramePr>
        <p:xfrm>
          <a:off x="8541150" y="4041338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{0729A904-BB8B-44B1-AE51-5D5FB85714FA}</a:tableStyleId>
              </a:tblPr>
              <a:tblGrid>
                <a:gridCol w="2156375"/>
                <a:gridCol w="700000"/>
              </a:tblGrid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Legenda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4450" marL="4445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4450" marL="44450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Requisitos aprovado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4450" marL="4445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4450" marL="44450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050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Requisito negado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4450" marL="4445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4450" marL="44450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5"/>
          <p:cNvSpPr/>
          <p:nvPr/>
        </p:nvSpPr>
        <p:spPr>
          <a:xfrm>
            <a:off x="294373" y="401216"/>
            <a:ext cx="72000" cy="429208"/>
          </a:xfrm>
          <a:prstGeom prst="rect">
            <a:avLst/>
          </a:prstGeom>
          <a:solidFill>
            <a:srgbClr val="C4CC1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25"/>
          <p:cNvSpPr txBox="1"/>
          <p:nvPr/>
        </p:nvSpPr>
        <p:spPr>
          <a:xfrm>
            <a:off x="382555" y="310144"/>
            <a:ext cx="5179238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200">
                <a:solidFill>
                  <a:srgbClr val="20315C"/>
                </a:solidFill>
                <a:latin typeface="Calibri"/>
                <a:ea typeface="Calibri"/>
                <a:cs typeface="Calibri"/>
                <a:sym typeface="Calibri"/>
              </a:rPr>
              <a:t>ENGENHARIA DE REQUISITOS</a:t>
            </a:r>
            <a:endParaRPr/>
          </a:p>
        </p:txBody>
      </p:sp>
      <p:graphicFrame>
        <p:nvGraphicFramePr>
          <p:cNvPr id="174" name="Google Shape;174;p25"/>
          <p:cNvGraphicFramePr/>
          <p:nvPr/>
        </p:nvGraphicFramePr>
        <p:xfrm>
          <a:off x="2387975" y="1429875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{0729A904-BB8B-44B1-AE51-5D5FB85714FA}</a:tableStyleId>
              </a:tblPr>
              <a:tblGrid>
                <a:gridCol w="1398150"/>
                <a:gridCol w="3387700"/>
                <a:gridCol w="497625"/>
              </a:tblGrid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Dia</a:t>
                      </a:r>
                      <a:endParaRPr b="1"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4450" marL="4445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70C0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Requisitos não-funcionais</a:t>
                      </a:r>
                      <a:endParaRPr b="1"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4450" marL="44450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70C0"/>
                    </a:solidFill>
                  </a:tcPr>
                </a:tc>
                <a:tc hMerge="1"/>
              </a:tr>
              <a:tr h="190500">
                <a:tc rowSpan="5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29.03.2023</a:t>
                      </a:r>
                      <a:endParaRPr b="1"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4450" marL="4445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70C0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RNF01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4450" marL="4445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050"/>
                    </a:solidFill>
                  </a:tcPr>
                </a:tc>
                <a:tc hMerge="1"/>
              </a:tr>
              <a:tr h="190500">
                <a:tc v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RNF02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4450" marL="44450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050"/>
                    </a:solidFill>
                  </a:tcPr>
                </a:tc>
                <a:tc hMerge="1"/>
              </a:tr>
              <a:tr h="190500">
                <a:tc v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RNF03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4450" marL="44450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050"/>
                    </a:solidFill>
                  </a:tcPr>
                </a:tc>
                <a:tc hMerge="1"/>
              </a:tr>
              <a:tr h="190500">
                <a:tc v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RNF04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4450" marL="44450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050"/>
                    </a:solidFill>
                  </a:tcPr>
                </a:tc>
                <a:tc hMerge="1"/>
              </a:tr>
              <a:tr h="190500">
                <a:tc v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RNF05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4450" marL="44450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050"/>
                    </a:solidFill>
                  </a:tcPr>
                </a:tc>
                <a:tc hMerge="1"/>
              </a:tr>
              <a:tr h="190500"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02.04.2023</a:t>
                      </a:r>
                      <a:endParaRPr b="1"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4450" marL="4445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70C0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RNF06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4450" marL="44450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050"/>
                    </a:solidFill>
                  </a:tcPr>
                </a:tc>
                <a:tc hMerge="1"/>
              </a:tr>
              <a:tr h="190500">
                <a:tc v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RNF07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4450" marL="44450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050"/>
                    </a:solidFill>
                  </a:tcPr>
                </a:tc>
                <a:tc hMerge="1"/>
              </a:tr>
              <a:tr h="190500"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04.04.2023</a:t>
                      </a:r>
                      <a:endParaRPr b="1"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4450" marL="4445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70C0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RNF08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4450" marL="44450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0000"/>
                    </a:solidFill>
                  </a:tcPr>
                </a:tc>
                <a:tc hMerge="1"/>
              </a:tr>
              <a:tr h="190500">
                <a:tc v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RNF09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4450" marL="44450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050"/>
                    </a:solidFill>
                  </a:tcPr>
                </a:tc>
                <a:tc hMerge="1"/>
              </a:tr>
              <a:tr h="190500">
                <a:tc rowSpan="9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06.04.2023</a:t>
                      </a:r>
                      <a:endParaRPr b="1"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4450" marL="4445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70C0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RNF10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4450" marL="44450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050"/>
                    </a:solidFill>
                  </a:tcPr>
                </a:tc>
                <a:tc hMerge="1"/>
              </a:tr>
              <a:tr h="190500">
                <a:tc v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RNF11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4450" marL="44450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050"/>
                    </a:solidFill>
                  </a:tcPr>
                </a:tc>
                <a:tc hMerge="1"/>
              </a:tr>
              <a:tr h="190500">
                <a:tc v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RNF12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4450" marL="44450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050"/>
                    </a:solidFill>
                  </a:tcPr>
                </a:tc>
                <a:tc hMerge="1"/>
              </a:tr>
              <a:tr h="190500">
                <a:tc v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RNF13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4450" marL="44450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050"/>
                    </a:solidFill>
                  </a:tcPr>
                </a:tc>
                <a:tc hMerge="1"/>
              </a:tr>
              <a:tr h="190500">
                <a:tc v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RNF14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4450" marL="44450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050"/>
                    </a:solidFill>
                  </a:tcPr>
                </a:tc>
                <a:tc hMerge="1"/>
              </a:tr>
              <a:tr h="190500">
                <a:tc v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RNF15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4450" marL="44450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0000"/>
                    </a:solidFill>
                  </a:tcPr>
                </a:tc>
                <a:tc hMerge="1"/>
              </a:tr>
              <a:tr h="190500">
                <a:tc v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RNF16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4450" marL="44450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050"/>
                    </a:solidFill>
                  </a:tcPr>
                </a:tc>
                <a:tc hMerge="1"/>
              </a:tr>
              <a:tr h="190500">
                <a:tc v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RNF17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4450" marL="44450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050"/>
                    </a:solidFill>
                  </a:tcPr>
                </a:tc>
                <a:tc hMerge="1"/>
              </a:tr>
              <a:tr h="190500">
                <a:tc v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RNF18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4450" marL="44450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050"/>
                    </a:solidFill>
                  </a:tcPr>
                </a:tc>
                <a:tc hMerge="1"/>
              </a:tr>
            </a:tbl>
          </a:graphicData>
        </a:graphic>
      </p:graphicFrame>
      <p:graphicFrame>
        <p:nvGraphicFramePr>
          <p:cNvPr id="175" name="Google Shape;175;p25"/>
          <p:cNvGraphicFramePr/>
          <p:nvPr/>
        </p:nvGraphicFramePr>
        <p:xfrm>
          <a:off x="8541150" y="3368200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{0729A904-BB8B-44B1-AE51-5D5FB85714FA}</a:tableStyleId>
              </a:tblPr>
              <a:tblGrid>
                <a:gridCol w="2156375"/>
                <a:gridCol w="700000"/>
              </a:tblGrid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Legenda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4450" marL="4445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4450" marL="44450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Requisitos aprovado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4450" marL="4445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4450" marL="44450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050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Requisito negado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4450" marL="4445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4450" marL="44450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6"/>
          <p:cNvSpPr/>
          <p:nvPr/>
        </p:nvSpPr>
        <p:spPr>
          <a:xfrm>
            <a:off x="294373" y="401216"/>
            <a:ext cx="72000" cy="429208"/>
          </a:xfrm>
          <a:prstGeom prst="rect">
            <a:avLst/>
          </a:prstGeom>
          <a:solidFill>
            <a:srgbClr val="C4CC1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26"/>
          <p:cNvSpPr txBox="1"/>
          <p:nvPr/>
        </p:nvSpPr>
        <p:spPr>
          <a:xfrm>
            <a:off x="382555" y="310144"/>
            <a:ext cx="5179238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200">
                <a:solidFill>
                  <a:srgbClr val="20315C"/>
                </a:solidFill>
                <a:latin typeface="Calibri"/>
                <a:ea typeface="Calibri"/>
                <a:cs typeface="Calibri"/>
                <a:sym typeface="Calibri"/>
              </a:rPr>
              <a:t>ENGENHARIA DE REQUISITOS</a:t>
            </a:r>
            <a:endParaRPr/>
          </a:p>
        </p:txBody>
      </p:sp>
      <p:graphicFrame>
        <p:nvGraphicFramePr>
          <p:cNvPr id="182" name="Google Shape;182;p26"/>
          <p:cNvGraphicFramePr/>
          <p:nvPr/>
        </p:nvGraphicFramePr>
        <p:xfrm>
          <a:off x="124038" y="1685925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{0729A904-BB8B-44B1-AE51-5D5FB85714FA}</a:tableStyleId>
              </a:tblPr>
              <a:tblGrid>
                <a:gridCol w="648550"/>
                <a:gridCol w="9917850"/>
                <a:gridCol w="688750"/>
                <a:gridCol w="688750"/>
              </a:tblGrid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Item</a:t>
                      </a:r>
                      <a:endParaRPr b="1"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4450" marL="4445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Item para verificação</a:t>
                      </a:r>
                      <a:endParaRPr b="1"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4450" marL="44450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SIM</a:t>
                      </a:r>
                      <a:endParaRPr b="1"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4450" marL="44450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NÃO</a:t>
                      </a:r>
                      <a:endParaRPr b="1"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4450" marL="44450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DD7EE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1"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4450" marL="4445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Cada requisito está descrito com clareza, concisão e sem ambiguidade ?</a:t>
                      </a:r>
                      <a:endParaRPr sz="2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4450" marL="44450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2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4450" marL="44450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2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4450" marL="44450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b="1"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4450" marL="4445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Existem requisitos conflitantes ?</a:t>
                      </a:r>
                      <a:endParaRPr sz="2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4450" marL="44450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4450" marL="44450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 </a:t>
                      </a:r>
                      <a:endParaRPr sz="2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4450" marL="44450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b="1"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4450" marL="4445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Existem requisitos implícitos ?</a:t>
                      </a:r>
                      <a:endParaRPr sz="2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4450" marL="44450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4450" marL="44450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 </a:t>
                      </a:r>
                      <a:endParaRPr sz="2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4450" marL="44450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b="1"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4450" marL="4445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Os requisitos exibem a distinção clara entre funções, dados e restrições ?</a:t>
                      </a:r>
                      <a:endParaRPr sz="2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4450" marL="44450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2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4450" marL="44450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2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4450" marL="44450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b="1"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4450" marL="4445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As restrições e dependências foram claramente descritivas ?</a:t>
                      </a:r>
                      <a:endParaRPr sz="2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4450" marL="44450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2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4450" marL="44450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2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4450" marL="44450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 b="1"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4450" marL="4445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Existem requisitos que contêm algum nível desnecessário de detalhe do projeto ?</a:t>
                      </a:r>
                      <a:endParaRPr sz="2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4450" marL="44450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4450" marL="44450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 </a:t>
                      </a:r>
                      <a:endParaRPr sz="2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4450" marL="44450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 b="1"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4450" marL="4445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Os requisitos definem todas as informações a serem apresentadas aos usuários ?</a:t>
                      </a:r>
                      <a:endParaRPr sz="2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4450" marL="44450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2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4450" marL="44450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2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4450" marL="44450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 b="1"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4450" marL="4445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Os requisitos descrevem as respostas do sistema ao usuário devido às condições de erro ?</a:t>
                      </a:r>
                      <a:endParaRPr sz="2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4450" marL="44450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4450" marL="44450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 </a:t>
                      </a:r>
                      <a:endParaRPr sz="2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4450" marL="44450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 b="1"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4450" marL="4445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Existem situações não tratadas pelos requisitos que precisam ser consideradas ?</a:t>
                      </a:r>
                      <a:endParaRPr sz="2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4450" marL="44450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2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4450" marL="44450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2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4450" marL="44450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 b="1"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4450" marL="4445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 documento contém realmente toda a informação prometida em sua introdução ?</a:t>
                      </a:r>
                      <a:endParaRPr sz="2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4450" marL="44450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2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4450" marL="44450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2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4450" marL="44450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7"/>
          <p:cNvSpPr/>
          <p:nvPr/>
        </p:nvSpPr>
        <p:spPr>
          <a:xfrm>
            <a:off x="294373" y="401216"/>
            <a:ext cx="72000" cy="429208"/>
          </a:xfrm>
          <a:prstGeom prst="rect">
            <a:avLst/>
          </a:prstGeom>
          <a:solidFill>
            <a:srgbClr val="C4CC1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27"/>
          <p:cNvSpPr txBox="1"/>
          <p:nvPr/>
        </p:nvSpPr>
        <p:spPr>
          <a:xfrm>
            <a:off x="382555" y="310144"/>
            <a:ext cx="521405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200">
                <a:solidFill>
                  <a:srgbClr val="20315C"/>
                </a:solidFill>
                <a:latin typeface="Calibri"/>
                <a:ea typeface="Calibri"/>
                <a:cs typeface="Calibri"/>
                <a:sym typeface="Calibri"/>
              </a:rPr>
              <a:t>ARQUITETURA DE SOFTWARE</a:t>
            </a:r>
            <a:endParaRPr/>
          </a:p>
        </p:txBody>
      </p:sp>
      <p:sp>
        <p:nvSpPr>
          <p:cNvPr id="189" name="Google Shape;189;p27"/>
          <p:cNvSpPr txBox="1"/>
          <p:nvPr/>
        </p:nvSpPr>
        <p:spPr>
          <a:xfrm>
            <a:off x="310775" y="1058975"/>
            <a:ext cx="11640300" cy="51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Os </a:t>
            </a:r>
            <a:r>
              <a:rPr b="1" lang="pt-BR" sz="2000"/>
              <a:t>tipos de arquiteturas</a:t>
            </a:r>
            <a:r>
              <a:rPr lang="pt-BR" sz="2000"/>
              <a:t> que mais se adequam ao projeto desenvolvido são: </a:t>
            </a:r>
            <a:endParaRPr sz="20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Data Abstraction and Object-Oriented Organization (Abstração de Dados e Organização Orientada a Objetos);</a:t>
            </a:r>
            <a:endParaRPr sz="2000"/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Event-based, Implicit Invocation (Invocação Implícita, Baseada em Evento);</a:t>
            </a:r>
            <a:endParaRPr sz="2000"/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Layered Systems (Sistemas em Camadas).</a:t>
            </a:r>
            <a:endParaRPr sz="20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/>
              <a:t>Justificativa da escolha:</a:t>
            </a:r>
            <a:endParaRPr b="1" sz="20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Conforme as ferramentas que serão utilizadas para a criação do sistema e o conhecimento sobre programação, foram escolhidas essas arquiteturas, pois as mesmas se encaixam perfeitamente no modelo de projeto que iremos desenvolver, e também, vale ressaltar, que haverá no desenvolvimento do projeto, algumas partes que se caracterizam com outros tipos de arquitetura, como por exemplo, será usado um banco de dados central para o armazenamento dos dados do sistema e projetos que serão criados no mesmo.</a:t>
            </a:r>
            <a:endParaRPr sz="20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8"/>
          <p:cNvSpPr/>
          <p:nvPr/>
        </p:nvSpPr>
        <p:spPr>
          <a:xfrm>
            <a:off x="294373" y="401216"/>
            <a:ext cx="72000" cy="429208"/>
          </a:xfrm>
          <a:prstGeom prst="rect">
            <a:avLst/>
          </a:prstGeom>
          <a:solidFill>
            <a:srgbClr val="C4CC1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28"/>
          <p:cNvSpPr txBox="1"/>
          <p:nvPr/>
        </p:nvSpPr>
        <p:spPr>
          <a:xfrm>
            <a:off x="382555" y="310144"/>
            <a:ext cx="3391891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200" cap="none">
                <a:solidFill>
                  <a:srgbClr val="20315C"/>
                </a:solidFill>
                <a:latin typeface="Calibri"/>
                <a:ea typeface="Calibri"/>
                <a:cs typeface="Calibri"/>
                <a:sym typeface="Calibri"/>
              </a:rPr>
              <a:t>FRAMEWORK ÁGIL</a:t>
            </a:r>
            <a:endParaRPr b="1" sz="3200" cap="none">
              <a:solidFill>
                <a:srgbClr val="20315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96" name="Google Shape;196;p28"/>
          <p:cNvGraphicFramePr/>
          <p:nvPr/>
        </p:nvGraphicFramePr>
        <p:xfrm>
          <a:off x="138775" y="1094288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{0729A904-BB8B-44B1-AE51-5D5FB85714FA}</a:tableStyleId>
              </a:tblPr>
              <a:tblGrid>
                <a:gridCol w="778950"/>
                <a:gridCol w="860050"/>
                <a:gridCol w="973675"/>
                <a:gridCol w="778950"/>
                <a:gridCol w="778950"/>
                <a:gridCol w="778950"/>
                <a:gridCol w="778950"/>
                <a:gridCol w="843850"/>
              </a:tblGrid>
              <a:tr h="857175">
                <a:tc gridSpan="8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Sprints - Modelos, Métodos e Técnicas de Engenharia de Software</a:t>
                      </a:r>
                      <a:endParaRPr b="1" sz="2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4450" marL="4445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501450">
                <a:tc gridSpan="6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Nº da Entrega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4450" marL="4445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01</a:t>
                      </a:r>
                      <a:endParaRPr b="1" sz="2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4450" marL="44450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56450">
                <a:tc gridSpan="3"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Data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4450" marL="4445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  <a:tc rowSpan="2" hMerge="1"/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Inicio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4450" marL="44450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16.03.2023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4450" marL="44450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56450">
                <a:tc gridSpan="3" vMerge="1"/>
                <a:tc hMerge="1" vMerge="1"/>
                <a:tc hMerge="1" vMerge="1"/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Término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4450" marL="44450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24.03.2023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4450" marL="44450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287175">
                <a:tc gridSpan="2" row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Conteúdo da Sprint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4450" marL="4445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4" hMerge="1"/>
                <a:tc gridSpan="6">
                  <a:txBody>
                    <a:bodyPr/>
                    <a:lstStyle/>
                    <a:p>
                      <a:pPr indent="13970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Definição do grupo de trabalho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4450" marL="44450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</a:tr>
              <a:tr h="287175">
                <a:tc gridSpan="2" vMerge="1"/>
                <a:tc hMerge="1" vMerge="1"/>
                <a:tc gridSpan="6">
                  <a:txBody>
                    <a:bodyPr/>
                    <a:lstStyle/>
                    <a:p>
                      <a:pPr indent="13970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Definição da ODS que será utilizado como tema do sistema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4450" marL="44450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</a:tr>
              <a:tr h="287175">
                <a:tc gridSpan="2" vMerge="1"/>
                <a:tc hMerge="1" vMerge="1"/>
                <a:tc gridSpan="6">
                  <a:txBody>
                    <a:bodyPr/>
                    <a:lstStyle/>
                    <a:p>
                      <a:pPr indent="13970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Definição dos projetos que serão utilizados para atender a ODS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4450" marL="44450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</a:tr>
              <a:tr h="287175">
                <a:tc gridSpan="2" vMerge="1"/>
                <a:tc hMerge="1" vMerge="1"/>
                <a:tc gridSpan="6">
                  <a:txBody>
                    <a:bodyPr/>
                    <a:lstStyle/>
                    <a:p>
                      <a:pPr indent="13970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Modelo de processo de desenvolvimento do software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4450" marL="44450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</a:tr>
              <a:tr h="240000">
                <a:tc>
                  <a:txBody>
                    <a:bodyPr/>
                    <a:lstStyle/>
                    <a:p>
                      <a:pPr indent="13970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4450" marL="44450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1450">
                <a:tc gridSpan="6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Nº da Entrega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4450" marL="4445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02</a:t>
                      </a:r>
                      <a:endParaRPr b="1" sz="2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4450" marL="44450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56450">
                <a:tc gridSpan="3"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Data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4450" marL="4445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  <a:tc rowSpan="2" hMerge="1"/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Inicio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4450" marL="44450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30.03.2023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4450" marL="44450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56450">
                <a:tc gridSpan="3" vMerge="1"/>
                <a:tc hMerge="1" vMerge="1"/>
                <a:tc hMerge="1" vMerge="1"/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Término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4450" marL="44450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07.04.2023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4450" marL="44450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287175">
                <a:tc gridSpan="2" row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Conteúdo da Sprint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4450" marL="4445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3" hMerge="1"/>
                <a:tc gridSpan="6">
                  <a:txBody>
                    <a:bodyPr/>
                    <a:lstStyle/>
                    <a:p>
                      <a:pPr indent="13970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Criar o relatório de viabilidade do sistema computacional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4450" marL="44450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</a:tr>
              <a:tr h="287175">
                <a:tc gridSpan="2" vMerge="1"/>
                <a:tc hMerge="1" vMerge="1"/>
                <a:tc gridSpan="6">
                  <a:txBody>
                    <a:bodyPr/>
                    <a:lstStyle/>
                    <a:p>
                      <a:pPr indent="13970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Documentar o levantamento dos requisitos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4450" marL="44450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</a:tr>
              <a:tr h="287175">
                <a:tc gridSpan="2" vMerge="1"/>
                <a:tc hMerge="1" vMerge="1"/>
                <a:tc gridSpan="6">
                  <a:txBody>
                    <a:bodyPr/>
                    <a:lstStyle/>
                    <a:p>
                      <a:pPr indent="13970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Realizar a análise e negociação de requisitos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4450" marL="44450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  <p:graphicFrame>
        <p:nvGraphicFramePr>
          <p:cNvPr id="197" name="Google Shape;197;p28"/>
          <p:cNvGraphicFramePr/>
          <p:nvPr/>
        </p:nvGraphicFramePr>
        <p:xfrm>
          <a:off x="6909725" y="1094300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{0729A904-BB8B-44B1-AE51-5D5FB85714FA}</a:tableStyleId>
              </a:tblPr>
              <a:tblGrid>
                <a:gridCol w="609600"/>
                <a:gridCol w="673100"/>
                <a:gridCol w="762000"/>
                <a:gridCol w="609600"/>
                <a:gridCol w="609600"/>
                <a:gridCol w="609600"/>
                <a:gridCol w="609600"/>
                <a:gridCol w="660400"/>
              </a:tblGrid>
              <a:tr h="445775">
                <a:tc gridSpan="6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Nº da Entrega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4450" marL="4445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02</a:t>
                      </a:r>
                      <a:endParaRPr b="1"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4450" marL="44450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16875">
                <a:tc gridSpan="3"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Data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4450" marL="4445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  <a:tc rowSpan="2" hMerge="1"/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Inicio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4450" marL="44450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30.03.2023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4450" marL="44450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16875">
                <a:tc gridSpan="3" vMerge="1"/>
                <a:tc hMerge="1" vMerge="1"/>
                <a:tc hMerge="1" vMerge="1"/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Término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4450" marL="44450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07.04.2023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4450" marL="44450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255275">
                <a:tc gridSpan="2" row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Conteúdo da Sprint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4450" marL="4445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3" hMerge="1"/>
                <a:tc gridSpan="6">
                  <a:txBody>
                    <a:bodyPr/>
                    <a:lstStyle/>
                    <a:p>
                      <a:pPr indent="13970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Criar o relatório de viabilidade do sistema computacional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4450" marL="44450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</a:tr>
              <a:tr h="255275">
                <a:tc gridSpan="2" vMerge="1"/>
                <a:tc hMerge="1" vMerge="1"/>
                <a:tc gridSpan="6">
                  <a:txBody>
                    <a:bodyPr/>
                    <a:lstStyle/>
                    <a:p>
                      <a:pPr indent="13970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Documentar o levantamento dos requisitos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4450" marL="44450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</a:tr>
              <a:tr h="255275">
                <a:tc gridSpan="2" vMerge="1"/>
                <a:tc hMerge="1" vMerge="1"/>
                <a:tc gridSpan="6">
                  <a:txBody>
                    <a:bodyPr/>
                    <a:lstStyle/>
                    <a:p>
                      <a:pPr indent="13970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Realizar a análise e negociação de requisitos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4450" marL="44450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  <p:graphicFrame>
        <p:nvGraphicFramePr>
          <p:cNvPr id="198" name="Google Shape;198;p28"/>
          <p:cNvGraphicFramePr/>
          <p:nvPr/>
        </p:nvGraphicFramePr>
        <p:xfrm>
          <a:off x="6909725" y="3067300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{0729A904-BB8B-44B1-AE51-5D5FB85714FA}</a:tableStyleId>
              </a:tblPr>
              <a:tblGrid>
                <a:gridCol w="609600"/>
                <a:gridCol w="673100"/>
                <a:gridCol w="762000"/>
                <a:gridCol w="609600"/>
                <a:gridCol w="609600"/>
                <a:gridCol w="609600"/>
                <a:gridCol w="609600"/>
                <a:gridCol w="660400"/>
              </a:tblGrid>
              <a:tr h="445775">
                <a:tc gridSpan="6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Nº da Entrega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4450" marL="4445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03</a:t>
                      </a:r>
                      <a:endParaRPr b="1"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4450" marL="44450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16875">
                <a:tc gridSpan="3"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Data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4450" marL="4445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  <a:tc rowSpan="2" hMerge="1"/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Inicio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4450" marL="44450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30.03.2023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4450" marL="44450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16875">
                <a:tc gridSpan="3" vMerge="1"/>
                <a:tc hMerge="1" vMerge="1"/>
                <a:tc hMerge="1" vMerge="1"/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Término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4450" marL="44450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14.04.2023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4450" marL="44450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255275">
                <a:tc gridSpan="2"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Conteúdo da Sprint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4450" marL="4445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  <a:tc gridSpan="6">
                  <a:txBody>
                    <a:bodyPr/>
                    <a:lstStyle/>
                    <a:p>
                      <a:pPr indent="13970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Especificar os requisitos do sistema computacional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4450" marL="44450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</a:tr>
              <a:tr h="255275">
                <a:tc gridSpan="2" vMerge="1"/>
                <a:tc hMerge="1" vMerge="1"/>
                <a:tc gridSpan="6">
                  <a:txBody>
                    <a:bodyPr/>
                    <a:lstStyle/>
                    <a:p>
                      <a:pPr indent="13970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Documentar a validação dos requisitos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4450" marL="44450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  <p:graphicFrame>
        <p:nvGraphicFramePr>
          <p:cNvPr id="199" name="Google Shape;199;p28"/>
          <p:cNvGraphicFramePr/>
          <p:nvPr/>
        </p:nvGraphicFramePr>
        <p:xfrm>
          <a:off x="6909725" y="4785025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{0729A904-BB8B-44B1-AE51-5D5FB85714FA}</a:tableStyleId>
              </a:tblPr>
              <a:tblGrid>
                <a:gridCol w="609600"/>
                <a:gridCol w="673100"/>
                <a:gridCol w="762000"/>
                <a:gridCol w="609600"/>
                <a:gridCol w="609600"/>
                <a:gridCol w="609600"/>
                <a:gridCol w="609600"/>
                <a:gridCol w="660400"/>
              </a:tblGrid>
              <a:tr h="445775">
                <a:tc gridSpan="6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Nº da Entrega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4450" marL="4445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04</a:t>
                      </a:r>
                      <a:endParaRPr b="1"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4450" marL="44450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16875">
                <a:tc gridSpan="3"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Data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4450" marL="4445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  <a:tc rowSpan="2" hMerge="1"/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Inicio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4450" marL="44450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06.04.2023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4450" marL="44450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16875">
                <a:tc gridSpan="3" vMerge="1"/>
                <a:tc hMerge="1" vMerge="1"/>
                <a:tc hMerge="1" vMerge="1"/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Término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4450" marL="44450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28.04.2023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4450" marL="44450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255275">
                <a:tc gridSpan="2" row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Conteúdo da Sprint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4450" marL="4445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3" hMerge="1"/>
                <a:tc gridSpan="6">
                  <a:txBody>
                    <a:bodyPr/>
                    <a:lstStyle/>
                    <a:p>
                      <a:pPr indent="13970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Escolher os tipos de arquiteturas de software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4450" marL="44450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</a:tr>
              <a:tr h="255275">
                <a:tc gridSpan="2" vMerge="1"/>
                <a:tc hMerge="1" vMerge="1"/>
                <a:tc gridSpan="6">
                  <a:txBody>
                    <a:bodyPr/>
                    <a:lstStyle/>
                    <a:p>
                      <a:pPr indent="13970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Realizar embasamento histórico sobre as arquiteturas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4450" marL="44450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</a:tr>
              <a:tr h="255275">
                <a:tc gridSpan="2" vMerge="1"/>
                <a:tc hMerge="1" vMerge="1"/>
                <a:tc gridSpan="6">
                  <a:txBody>
                    <a:bodyPr/>
                    <a:lstStyle/>
                    <a:p>
                      <a:pPr indent="13970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Justificar a escolha das arquiteturas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4450" marL="44450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9"/>
          <p:cNvSpPr/>
          <p:nvPr/>
        </p:nvSpPr>
        <p:spPr>
          <a:xfrm>
            <a:off x="294373" y="401216"/>
            <a:ext cx="72000" cy="429300"/>
          </a:xfrm>
          <a:prstGeom prst="rect">
            <a:avLst/>
          </a:prstGeom>
          <a:solidFill>
            <a:srgbClr val="C4CC1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29"/>
          <p:cNvSpPr txBox="1"/>
          <p:nvPr/>
        </p:nvSpPr>
        <p:spPr>
          <a:xfrm>
            <a:off x="382555" y="310144"/>
            <a:ext cx="3391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200" cap="none">
                <a:solidFill>
                  <a:srgbClr val="20315C"/>
                </a:solidFill>
                <a:latin typeface="Calibri"/>
                <a:ea typeface="Calibri"/>
                <a:cs typeface="Calibri"/>
                <a:sym typeface="Calibri"/>
              </a:rPr>
              <a:t>FRAMEWORK ÁGIL</a:t>
            </a:r>
            <a:endParaRPr b="1" sz="3200" cap="none">
              <a:solidFill>
                <a:srgbClr val="20315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06" name="Google Shape;206;p29"/>
          <p:cNvGraphicFramePr/>
          <p:nvPr/>
        </p:nvGraphicFramePr>
        <p:xfrm>
          <a:off x="1919025" y="1667488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{0729A904-BB8B-44B1-AE51-5D5FB85714FA}</a:tableStyleId>
              </a:tblPr>
              <a:tblGrid>
                <a:gridCol w="990100"/>
                <a:gridCol w="1093225"/>
                <a:gridCol w="1237625"/>
                <a:gridCol w="990100"/>
                <a:gridCol w="990100"/>
                <a:gridCol w="990100"/>
                <a:gridCol w="990100"/>
                <a:gridCol w="1072600"/>
              </a:tblGrid>
              <a:tr h="987675">
                <a:tc gridSpan="6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Nº da Entrega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4450" marL="4445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05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4450" marL="44450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702075">
                <a:tc gridSpan="3"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Data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4450" marL="4445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  <a:tc rowSpan="2" hMerge="1"/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Inicio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4450" marL="44450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18.05.2023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4450" marL="44450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702075">
                <a:tc gridSpan="3" vMerge="1"/>
                <a:tc hMerge="1" vMerge="1"/>
                <a:tc hMerge="1" vMerge="1"/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Término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4450" marL="44450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26.05.2023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4450" marL="44450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565600">
                <a:tc gridSpan="2"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Conteúdo da Sprint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4450" marL="4445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  <a:tc gridSpan="6">
                  <a:txBody>
                    <a:bodyPr/>
                    <a:lstStyle/>
                    <a:p>
                      <a:pPr indent="13970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Escolha do framework utilizado no software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4450" marL="44450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</a:tr>
              <a:tr h="565600">
                <a:tc gridSpan="2" vMerge="1"/>
                <a:tc hMerge="1" vMerge="1"/>
                <a:tc gridSpan="6">
                  <a:txBody>
                    <a:bodyPr/>
                    <a:lstStyle/>
                    <a:p>
                      <a:pPr indent="13970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Documentação dos entregáveis/sprints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4450" marL="44450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0"/>
          <p:cNvSpPr/>
          <p:nvPr/>
        </p:nvSpPr>
        <p:spPr>
          <a:xfrm>
            <a:off x="294373" y="401216"/>
            <a:ext cx="72000" cy="429300"/>
          </a:xfrm>
          <a:prstGeom prst="rect">
            <a:avLst/>
          </a:prstGeom>
          <a:solidFill>
            <a:srgbClr val="C4CC1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30"/>
          <p:cNvSpPr txBox="1"/>
          <p:nvPr/>
        </p:nvSpPr>
        <p:spPr>
          <a:xfrm>
            <a:off x="382555" y="310144"/>
            <a:ext cx="3391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200" cap="none">
                <a:solidFill>
                  <a:srgbClr val="20315C"/>
                </a:solidFill>
                <a:latin typeface="Calibri"/>
                <a:ea typeface="Calibri"/>
                <a:cs typeface="Calibri"/>
                <a:sym typeface="Calibri"/>
              </a:rPr>
              <a:t>FRAMEWORK ÁGIL</a:t>
            </a:r>
            <a:endParaRPr b="1" sz="3200" cap="none">
              <a:solidFill>
                <a:srgbClr val="20315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13" name="Google Shape;213;p30"/>
          <p:cNvGraphicFramePr/>
          <p:nvPr/>
        </p:nvGraphicFramePr>
        <p:xfrm>
          <a:off x="150050" y="1091288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{0729A904-BB8B-44B1-AE51-5D5FB85714FA}</a:tableStyleId>
              </a:tblPr>
              <a:tblGrid>
                <a:gridCol w="696675"/>
                <a:gridCol w="769250"/>
                <a:gridCol w="870850"/>
                <a:gridCol w="696675"/>
                <a:gridCol w="696675"/>
                <a:gridCol w="696675"/>
                <a:gridCol w="696675"/>
                <a:gridCol w="754700"/>
              </a:tblGrid>
              <a:tr h="467950">
                <a:tc gridSpan="8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Sprints - Gestão e Qualidade de Software</a:t>
                      </a:r>
                      <a:endParaRPr b="1" sz="2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4450" marL="4445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547500">
                <a:tc gridSpan="6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Nº da Entrega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4450" marL="4445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01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4450" marL="44450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89200">
                <a:tc gridSpan="3"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Data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4450" marL="4445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  <a:tc rowSpan="2" hMerge="1"/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Inicio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4450" marL="44450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13.03.2023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4450" marL="44450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89200">
                <a:tc gridSpan="3" vMerge="1"/>
                <a:tc hMerge="1" vMerge="1"/>
                <a:tc hMerge="1" vMerge="1"/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Término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4450" marL="44450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21.03.2023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4450" marL="44450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13525">
                <a:tc gridSpan="2" row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Conteúdo da Sprint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4450" marL="4445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3" hMerge="1"/>
                <a:tc gridSpan="6">
                  <a:txBody>
                    <a:bodyPr/>
                    <a:lstStyle/>
                    <a:p>
                      <a:pPr indent="13970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Definição do grupo de trabalho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4450" marL="44450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</a:tr>
              <a:tr h="514750">
                <a:tc gridSpan="2" vMerge="1"/>
                <a:tc hMerge="1" vMerge="1"/>
                <a:tc gridSpan="6">
                  <a:txBody>
                    <a:bodyPr/>
                    <a:lstStyle/>
                    <a:p>
                      <a:pPr indent="13970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Definição da ODS que será utilizado como tema do sistema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4450" marL="44450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</a:tr>
              <a:tr h="514750">
                <a:tc gridSpan="2" vMerge="1"/>
                <a:tc hMerge="1" vMerge="1"/>
                <a:tc gridSpan="6">
                  <a:txBody>
                    <a:bodyPr/>
                    <a:lstStyle/>
                    <a:p>
                      <a:pPr indent="13970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Definição dos projetos que serão utilizados para atender a ODS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4450" marL="44450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  <p:graphicFrame>
        <p:nvGraphicFramePr>
          <p:cNvPr id="214" name="Google Shape;214;p30"/>
          <p:cNvGraphicFramePr/>
          <p:nvPr/>
        </p:nvGraphicFramePr>
        <p:xfrm>
          <a:off x="6154325" y="1091325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{0729A904-BB8B-44B1-AE51-5D5FB85714FA}</a:tableStyleId>
              </a:tblPr>
              <a:tblGrid>
                <a:gridCol w="696675"/>
                <a:gridCol w="769225"/>
                <a:gridCol w="870850"/>
                <a:gridCol w="696675"/>
                <a:gridCol w="696675"/>
                <a:gridCol w="696675"/>
                <a:gridCol w="696675"/>
                <a:gridCol w="754750"/>
              </a:tblGrid>
              <a:tr h="757775">
                <a:tc gridSpan="6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Nº da Entrega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4450" marL="4445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02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4450" marL="44450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538625">
                <a:tc gridSpan="3"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Data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4450" marL="4445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  <a:tc rowSpan="2" hMerge="1"/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Inicio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4450" marL="44450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20.03.2023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4450" marL="44450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538625">
                <a:tc gridSpan="3" vMerge="1"/>
                <a:tc hMerge="1" vMerge="1"/>
                <a:tc hMerge="1" vMerge="1"/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Término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4450" marL="44450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28.03.2023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4450" marL="44450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433950">
                <a:tc gridSpan="2" row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Conteúdo da Sprint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4450" marL="4445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3" hMerge="1"/>
                <a:tc gridSpan="6">
                  <a:txBody>
                    <a:bodyPr/>
                    <a:lstStyle/>
                    <a:p>
                      <a:pPr indent="13970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Criação da EAP - Estrutura Analítica do Projeto proposto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4450" marL="44450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</a:tr>
              <a:tr h="433950">
                <a:tc gridSpan="2" vMerge="1"/>
                <a:tc hMerge="1" vMerge="1"/>
                <a:tc gridSpan="6">
                  <a:txBody>
                    <a:bodyPr/>
                    <a:lstStyle/>
                    <a:p>
                      <a:pPr indent="13970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Definir prazos do projeto proposto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4450" marL="44450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</a:tr>
              <a:tr h="433950">
                <a:tc gridSpan="2" vMerge="1"/>
                <a:tc hMerge="1" vMerge="1"/>
                <a:tc gridSpan="6">
                  <a:txBody>
                    <a:bodyPr/>
                    <a:lstStyle/>
                    <a:p>
                      <a:pPr indent="13970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Definir custos do projeto proposto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4450" marL="44450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  <p:graphicFrame>
        <p:nvGraphicFramePr>
          <p:cNvPr id="215" name="Google Shape;215;p30"/>
          <p:cNvGraphicFramePr/>
          <p:nvPr/>
        </p:nvGraphicFramePr>
        <p:xfrm>
          <a:off x="150038" y="4404575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{0729A904-BB8B-44B1-AE51-5D5FB85714FA}</a:tableStyleId>
              </a:tblPr>
              <a:tblGrid>
                <a:gridCol w="696675"/>
                <a:gridCol w="769250"/>
                <a:gridCol w="870850"/>
                <a:gridCol w="696675"/>
                <a:gridCol w="696675"/>
                <a:gridCol w="696675"/>
                <a:gridCol w="696675"/>
                <a:gridCol w="754725"/>
              </a:tblGrid>
              <a:tr h="537975">
                <a:tc gridSpan="6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Nº da Entrega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4450" marL="4445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03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4450" marL="44450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82425">
                <a:tc gridSpan="3"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Data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4450" marL="4445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  <a:tc rowSpan="2" hMerge="1"/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Inicio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4450" marL="44450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27.03.2023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4450" marL="44450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82425">
                <a:tc gridSpan="3" vMerge="1"/>
                <a:tc hMerge="1" vMerge="1"/>
                <a:tc hMerge="1" vMerge="1"/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Término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4450" marL="44450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04.04.2023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4450" marL="44450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08075">
                <a:tc gridSpan="2" row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Conteúdo da Sprint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4450" marL="4445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3" hMerge="1"/>
                <a:tc gridSpan="6">
                  <a:txBody>
                    <a:bodyPr/>
                    <a:lstStyle/>
                    <a:p>
                      <a:pPr indent="13970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Criar o Tempo de abertura do projeto proposto (TAP)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4450" marL="44450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</a:tr>
              <a:tr h="308075">
                <a:tc gridSpan="2" vMerge="1"/>
                <a:tc hMerge="1" vMerge="1"/>
                <a:tc gridSpan="6">
                  <a:txBody>
                    <a:bodyPr/>
                    <a:lstStyle/>
                    <a:p>
                      <a:pPr indent="13970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Planificar a Integração Contínua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4450" marL="44450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</a:tr>
              <a:tr h="308075">
                <a:tc gridSpan="2" vMerge="1"/>
                <a:tc hMerge="1" vMerge="1"/>
                <a:tc gridSpan="6">
                  <a:txBody>
                    <a:bodyPr/>
                    <a:lstStyle/>
                    <a:p>
                      <a:pPr indent="13970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Escolher as técnicas de Qualidade que serão aplicadas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4450" marL="44450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  <p:graphicFrame>
        <p:nvGraphicFramePr>
          <p:cNvPr id="216" name="Google Shape;216;p30"/>
          <p:cNvGraphicFramePr/>
          <p:nvPr/>
        </p:nvGraphicFramePr>
        <p:xfrm>
          <a:off x="6154275" y="4404563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{0729A904-BB8B-44B1-AE51-5D5FB85714FA}</a:tableStyleId>
              </a:tblPr>
              <a:tblGrid>
                <a:gridCol w="696675"/>
                <a:gridCol w="769225"/>
                <a:gridCol w="870825"/>
                <a:gridCol w="696675"/>
                <a:gridCol w="696675"/>
                <a:gridCol w="696675"/>
                <a:gridCol w="696675"/>
                <a:gridCol w="754725"/>
              </a:tblGrid>
              <a:tr h="618800">
                <a:tc gridSpan="6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Nº da Entrega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4450" marL="4445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04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4450" marL="44450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439900">
                <a:tc gridSpan="3"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Data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4450" marL="4445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  <a:tc rowSpan="2" hMerge="1"/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Inicio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4450" marL="44450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24.03.2023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4450" marL="44450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439900">
                <a:tc gridSpan="3" vMerge="1"/>
                <a:tc hMerge="1" vMerge="1"/>
                <a:tc hMerge="1" vMerge="1"/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Término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4450" marL="44450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09.04.2023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4450" marL="44450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54375">
                <a:tc gridSpan="2"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Conteúdo da Sprint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4450" marL="4445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  <a:tc gridSpan="6">
                  <a:txBody>
                    <a:bodyPr/>
                    <a:lstStyle/>
                    <a:p>
                      <a:pPr indent="13970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Realizar a análise por pontos de função do software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4450" marL="44450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</a:tr>
              <a:tr h="354375">
                <a:tc gridSpan="2" vMerge="1"/>
                <a:tc hMerge="1" vMerge="1"/>
                <a:tc gridSpan="6">
                  <a:txBody>
                    <a:bodyPr/>
                    <a:lstStyle/>
                    <a:p>
                      <a:pPr indent="13970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Valorizar o sistema computacional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4450" marL="44450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1"/>
          <p:cNvSpPr/>
          <p:nvPr/>
        </p:nvSpPr>
        <p:spPr>
          <a:xfrm>
            <a:off x="294373" y="401216"/>
            <a:ext cx="72000" cy="429208"/>
          </a:xfrm>
          <a:prstGeom prst="rect">
            <a:avLst/>
          </a:prstGeom>
          <a:solidFill>
            <a:srgbClr val="C4CC1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31"/>
          <p:cNvSpPr txBox="1"/>
          <p:nvPr/>
        </p:nvSpPr>
        <p:spPr>
          <a:xfrm>
            <a:off x="416565" y="3429000"/>
            <a:ext cx="11358870" cy="4007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53975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80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31"/>
          <p:cNvSpPr txBox="1"/>
          <p:nvPr/>
        </p:nvSpPr>
        <p:spPr>
          <a:xfrm>
            <a:off x="382555" y="310144"/>
            <a:ext cx="4372864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200" cap="none">
                <a:solidFill>
                  <a:srgbClr val="20315C"/>
                </a:solidFill>
                <a:latin typeface="Calibri"/>
                <a:ea typeface="Calibri"/>
                <a:cs typeface="Calibri"/>
                <a:sym typeface="Calibri"/>
              </a:rPr>
              <a:t>CONSIDERAÇÕES FINAIS</a:t>
            </a:r>
            <a:r>
              <a:rPr b="1" lang="pt-BR" sz="3200">
                <a:solidFill>
                  <a:srgbClr val="20315C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1" sz="3200">
              <a:solidFill>
                <a:srgbClr val="20315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31"/>
          <p:cNvSpPr txBox="1"/>
          <p:nvPr/>
        </p:nvSpPr>
        <p:spPr>
          <a:xfrm>
            <a:off x="310780" y="3429000"/>
            <a:ext cx="1157044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Observações pessoais do grupo sobre o Projeto e a UC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/>
        </p:nvSpPr>
        <p:spPr>
          <a:xfrm>
            <a:off x="382555" y="310144"/>
            <a:ext cx="2567882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200">
                <a:solidFill>
                  <a:srgbClr val="20315C"/>
                </a:solidFill>
                <a:latin typeface="Calibri"/>
                <a:ea typeface="Calibri"/>
                <a:cs typeface="Calibri"/>
                <a:sym typeface="Calibri"/>
              </a:rPr>
              <a:t>INTEGRANTES</a:t>
            </a:r>
            <a:endParaRPr/>
          </a:p>
        </p:txBody>
      </p:sp>
      <p:sp>
        <p:nvSpPr>
          <p:cNvPr id="93" name="Google Shape;93;p14"/>
          <p:cNvSpPr/>
          <p:nvPr/>
        </p:nvSpPr>
        <p:spPr>
          <a:xfrm>
            <a:off x="294373" y="401216"/>
            <a:ext cx="72000" cy="429208"/>
          </a:xfrm>
          <a:prstGeom prst="rect">
            <a:avLst/>
          </a:prstGeom>
          <a:solidFill>
            <a:srgbClr val="C4CC1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4"/>
          <p:cNvSpPr txBox="1"/>
          <p:nvPr/>
        </p:nvSpPr>
        <p:spPr>
          <a:xfrm>
            <a:off x="310780" y="3429000"/>
            <a:ext cx="1157044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Ordem alfabética ou RA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2"/>
          <p:cNvSpPr/>
          <p:nvPr/>
        </p:nvSpPr>
        <p:spPr>
          <a:xfrm>
            <a:off x="294373" y="401216"/>
            <a:ext cx="72000" cy="429208"/>
          </a:xfrm>
          <a:prstGeom prst="rect">
            <a:avLst/>
          </a:prstGeom>
          <a:solidFill>
            <a:srgbClr val="C4CC1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32"/>
          <p:cNvSpPr txBox="1"/>
          <p:nvPr/>
        </p:nvSpPr>
        <p:spPr>
          <a:xfrm>
            <a:off x="416565" y="3429000"/>
            <a:ext cx="11358870" cy="4007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53975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80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32"/>
          <p:cNvSpPr txBox="1"/>
          <p:nvPr/>
        </p:nvSpPr>
        <p:spPr>
          <a:xfrm>
            <a:off x="382555" y="310144"/>
            <a:ext cx="247696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200" cap="none">
                <a:solidFill>
                  <a:srgbClr val="20315C"/>
                </a:solidFill>
                <a:latin typeface="Calibri"/>
                <a:ea typeface="Calibri"/>
                <a:cs typeface="Calibri"/>
                <a:sym typeface="Calibri"/>
              </a:rPr>
              <a:t>REFERÊNCIAS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3"/>
          <p:cNvSpPr txBox="1"/>
          <p:nvPr/>
        </p:nvSpPr>
        <p:spPr>
          <a:xfrm>
            <a:off x="4134707" y="2679500"/>
            <a:ext cx="3900362" cy="21236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6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Muito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6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Obrigado !</a:t>
            </a:r>
            <a:endParaRPr b="1" sz="4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/>
          <p:nvPr/>
        </p:nvSpPr>
        <p:spPr>
          <a:xfrm>
            <a:off x="294373" y="401216"/>
            <a:ext cx="72000" cy="429208"/>
          </a:xfrm>
          <a:prstGeom prst="rect">
            <a:avLst/>
          </a:prstGeom>
          <a:solidFill>
            <a:srgbClr val="C4CC1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5"/>
          <p:cNvSpPr txBox="1"/>
          <p:nvPr/>
        </p:nvSpPr>
        <p:spPr>
          <a:xfrm>
            <a:off x="416565" y="3429000"/>
            <a:ext cx="11358870" cy="4007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53975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80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5"/>
          <p:cNvSpPr txBox="1"/>
          <p:nvPr/>
        </p:nvSpPr>
        <p:spPr>
          <a:xfrm>
            <a:off x="382555" y="310144"/>
            <a:ext cx="2536207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200" cap="none">
                <a:solidFill>
                  <a:srgbClr val="20315C"/>
                </a:solidFill>
                <a:latin typeface="Calibri"/>
                <a:ea typeface="Calibri"/>
                <a:cs typeface="Calibri"/>
                <a:sym typeface="Calibri"/>
              </a:rPr>
              <a:t>INTRODUÇÃO</a:t>
            </a:r>
            <a:endParaRPr b="1" sz="3200" cap="none">
              <a:solidFill>
                <a:srgbClr val="20315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5"/>
          <p:cNvSpPr txBox="1"/>
          <p:nvPr/>
        </p:nvSpPr>
        <p:spPr>
          <a:xfrm>
            <a:off x="310780" y="3429000"/>
            <a:ext cx="1157044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Destacar o tema e o escopo do Projeto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/>
          <p:nvPr/>
        </p:nvSpPr>
        <p:spPr>
          <a:xfrm>
            <a:off x="294373" y="401216"/>
            <a:ext cx="72000" cy="429208"/>
          </a:xfrm>
          <a:prstGeom prst="rect">
            <a:avLst/>
          </a:prstGeom>
          <a:solidFill>
            <a:srgbClr val="C4CC1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6"/>
          <p:cNvSpPr txBox="1"/>
          <p:nvPr/>
        </p:nvSpPr>
        <p:spPr>
          <a:xfrm>
            <a:off x="382555" y="310144"/>
            <a:ext cx="8329588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200" cap="none">
                <a:solidFill>
                  <a:srgbClr val="20315C"/>
                </a:solidFill>
                <a:latin typeface="Calibri"/>
                <a:ea typeface="Calibri"/>
                <a:cs typeface="Calibri"/>
                <a:sym typeface="Calibri"/>
              </a:rPr>
              <a:t>MODELO DE PROCESSO DE DESENVOLVIMENTO </a:t>
            </a:r>
            <a:endParaRPr/>
          </a:p>
        </p:txBody>
      </p:sp>
      <p:sp>
        <p:nvSpPr>
          <p:cNvPr id="109" name="Google Shape;109;p16"/>
          <p:cNvSpPr txBox="1"/>
          <p:nvPr/>
        </p:nvSpPr>
        <p:spPr>
          <a:xfrm>
            <a:off x="310780" y="3429000"/>
            <a:ext cx="1157044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Nome + breve embasamento + justificativa da escolha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/>
          <p:nvPr/>
        </p:nvSpPr>
        <p:spPr>
          <a:xfrm>
            <a:off x="294373" y="401216"/>
            <a:ext cx="72000" cy="429208"/>
          </a:xfrm>
          <a:prstGeom prst="rect">
            <a:avLst/>
          </a:prstGeom>
          <a:solidFill>
            <a:srgbClr val="C4CC1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7"/>
          <p:cNvSpPr txBox="1"/>
          <p:nvPr/>
        </p:nvSpPr>
        <p:spPr>
          <a:xfrm>
            <a:off x="382555" y="310144"/>
            <a:ext cx="5179238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200">
                <a:solidFill>
                  <a:srgbClr val="20315C"/>
                </a:solidFill>
                <a:latin typeface="Calibri"/>
                <a:ea typeface="Calibri"/>
                <a:cs typeface="Calibri"/>
                <a:sym typeface="Calibri"/>
              </a:rPr>
              <a:t>ENGENHARIA DE REQUISITOS</a:t>
            </a:r>
            <a:endParaRPr/>
          </a:p>
        </p:txBody>
      </p:sp>
      <p:sp>
        <p:nvSpPr>
          <p:cNvPr id="116" name="Google Shape;116;p17"/>
          <p:cNvSpPr txBox="1"/>
          <p:nvPr/>
        </p:nvSpPr>
        <p:spPr>
          <a:xfrm>
            <a:off x="294375" y="963900"/>
            <a:ext cx="11572800" cy="6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SzPts val="1100"/>
              <a:buNone/>
            </a:pPr>
            <a:r>
              <a:rPr b="1" lang="pt-BR" sz="2000">
                <a:solidFill>
                  <a:schemeClr val="dk1"/>
                </a:solidFill>
              </a:rPr>
              <a:t>Sobre o sistema</a:t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</a:pPr>
            <a:r>
              <a:rPr lang="pt-BR" sz="1600">
                <a:solidFill>
                  <a:schemeClr val="dk1"/>
                </a:solidFill>
              </a:rPr>
              <a:t>	O sistema irá armazenar os projetos desenvolvidos para a ODS de Saúde e Bem-Estar, para que sejam mais fáceis de serem catalogados para serem apresentados aos investidores que podem vir a patrocinar tais projetos.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1600">
                <a:solidFill>
                  <a:schemeClr val="dk1"/>
                </a:solidFill>
              </a:rPr>
              <a:t>	Os projetos que forem desenvolvidos poderão ser implementados facilmente, pois não será necessário a implementação ou criação de novas tecnologias. E como os projetos são voltados para a área da saúde, é necessário a aprovação dos órgãos públicos para aprovação dos mesmos, liberando assim uma verba para concretizá-los.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1600">
                <a:solidFill>
                  <a:schemeClr val="dk1"/>
                </a:solidFill>
              </a:rPr>
              <a:t>	O sistema poderá e deverá ser integrado aos sistemas já existentes, pois já existem sistemas voltados para área de saúde e caso não seja possível integrar todos eles com este que está sendo desenvolvido, não será possível atingir o objetivo principal desse projeto.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pt-BR" sz="2000">
                <a:solidFill>
                  <a:schemeClr val="dk1"/>
                </a:solidFill>
              </a:rPr>
              <a:t>Análise de mercado</a:t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1600">
                <a:solidFill>
                  <a:schemeClr val="dk1"/>
                </a:solidFill>
              </a:rPr>
              <a:t>	Como é possível ver, atualmente o sistema de saúde brasileiro está muito desorganizado (ao menos o sistema de saúde público), com problemas na área de agendamento, atendimento, entre outras áreas. Com o sistema que estamos desenvolvendo, poderão ser armazenados inúmeros projetos para solucionar esses problemas e também futuros problemas que podem vir a ser criados, fazendo com que até mesmo projetos que não foram usados atualmente possam vir a ser usados no futuro.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1600">
                <a:solidFill>
                  <a:schemeClr val="dk1"/>
                </a:solidFill>
              </a:rPr>
              <a:t>	No entanto, criar todos esses projetos leva tempo e dinheiro para serem desenvolvidos, por causa disso temos a necessidade de nos aliar a iniciativas públicas, pois o governo irá conseguir sustentar o desenvolvimento de tais projetos e com a realização dos mesmo o sistema de saúde será implementado.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/>
          <p:nvPr/>
        </p:nvSpPr>
        <p:spPr>
          <a:xfrm>
            <a:off x="294373" y="401216"/>
            <a:ext cx="72000" cy="429300"/>
          </a:xfrm>
          <a:prstGeom prst="rect">
            <a:avLst/>
          </a:prstGeom>
          <a:solidFill>
            <a:srgbClr val="C4CC1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8"/>
          <p:cNvSpPr txBox="1"/>
          <p:nvPr/>
        </p:nvSpPr>
        <p:spPr>
          <a:xfrm>
            <a:off x="382555" y="310144"/>
            <a:ext cx="5179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200">
                <a:solidFill>
                  <a:srgbClr val="20315C"/>
                </a:solidFill>
                <a:latin typeface="Calibri"/>
                <a:ea typeface="Calibri"/>
                <a:cs typeface="Calibri"/>
                <a:sym typeface="Calibri"/>
              </a:rPr>
              <a:t>ENGENHARIA DE REQUISITOS</a:t>
            </a:r>
            <a:endParaRPr/>
          </a:p>
        </p:txBody>
      </p:sp>
      <p:sp>
        <p:nvSpPr>
          <p:cNvPr id="123" name="Google Shape;123;p18"/>
          <p:cNvSpPr txBox="1"/>
          <p:nvPr/>
        </p:nvSpPr>
        <p:spPr>
          <a:xfrm>
            <a:off x="294375" y="830425"/>
            <a:ext cx="11606400" cy="58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pt-BR" sz="2200">
                <a:solidFill>
                  <a:schemeClr val="dk1"/>
                </a:solidFill>
              </a:rPr>
              <a:t>Desenvolvimento do Sistema</a:t>
            </a:r>
            <a:endParaRPr b="1" sz="22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1800">
                <a:solidFill>
                  <a:schemeClr val="dk1"/>
                </a:solidFill>
              </a:rPr>
              <a:t>	Para desenvolver um sistema de armazenamento de projetos de ODS de Saúde e Bem-Estar, é necessário ter uma equipe de desenvolvimento de software com habilidades em programação. O sistema será programado na linguagem JAVA e será acessível por meio de uma interface de usuário simples e intuitiva.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1800">
                <a:solidFill>
                  <a:schemeClr val="dk1"/>
                </a:solidFill>
              </a:rPr>
              <a:t>	A criação do sistema terá um investimento significativo. A equipe de desenvolvimento terá que trabalhar em tempo integral por alguns meses para construir o sistema, e haverá custos contínuos para a manutenção e atualização do sistema.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1800">
                <a:solidFill>
                  <a:schemeClr val="dk1"/>
                </a:solidFill>
              </a:rPr>
              <a:t>	No entanto, os benefícios potenciais para as instituições médicas são notáveis. Um sistema de armazenamento de ODSs voltadas para área da saúde pode vir a solucionar problemas que já existem a muitos anos, melhorando desde o atendimento ao paciente até pesquisas de campo voltadas à saúde e ao bem-estar.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pt-BR" sz="2200">
                <a:solidFill>
                  <a:schemeClr val="dk1"/>
                </a:solidFill>
              </a:rPr>
              <a:t>Conclusão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1800">
                <a:solidFill>
                  <a:schemeClr val="dk1"/>
                </a:solidFill>
              </a:rPr>
              <a:t>	Com base na análise de mercado, técnica e financeira, concluímos que o desenvolvimento desse sistema é viável. Embora haja alguns desafios a serem enfrentados, os benefícios potenciais para as instituições de saúde são significativos. A implementação de um sistema desse tipo pode melhorar significativamente a área da saúde no país.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3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/>
          <p:nvPr/>
        </p:nvSpPr>
        <p:spPr>
          <a:xfrm>
            <a:off x="310800" y="693225"/>
            <a:ext cx="11570400" cy="66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300">
                <a:latin typeface="Calibri"/>
                <a:ea typeface="Calibri"/>
                <a:cs typeface="Calibri"/>
                <a:sym typeface="Calibri"/>
              </a:rPr>
              <a:t>Requisitos funcionais</a:t>
            </a:r>
            <a:endParaRPr b="1" sz="2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latin typeface="Calibri"/>
                <a:ea typeface="Calibri"/>
                <a:cs typeface="Calibri"/>
                <a:sym typeface="Calibri"/>
              </a:rPr>
              <a:t>Descrição</a:t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latin typeface="Calibri"/>
                <a:ea typeface="Calibri"/>
                <a:cs typeface="Calibri"/>
                <a:sym typeface="Calibri"/>
              </a:rPr>
              <a:t>29.03.2023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latin typeface="Calibri"/>
                <a:ea typeface="Calibri"/>
                <a:cs typeface="Calibri"/>
                <a:sym typeface="Calibri"/>
              </a:rPr>
              <a:t>RF01: </a:t>
            </a:r>
            <a:r>
              <a:rPr lang="pt-BR" sz="2000">
                <a:latin typeface="Calibri"/>
                <a:ea typeface="Calibri"/>
                <a:cs typeface="Calibri"/>
                <a:sym typeface="Calibri"/>
              </a:rPr>
              <a:t> Os profissionais de saúde poderão: fazer o gerenciamento geral dos pacientes (cadastro, remoção, alteração e consulta);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latin typeface="Calibri"/>
                <a:ea typeface="Calibri"/>
                <a:cs typeface="Calibri"/>
                <a:sym typeface="Calibri"/>
              </a:rPr>
              <a:t>RF02:</a:t>
            </a:r>
            <a:r>
              <a:rPr lang="pt-BR" sz="20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2100">
                <a:latin typeface="Calibri"/>
                <a:ea typeface="Calibri"/>
                <a:cs typeface="Calibri"/>
                <a:sym typeface="Calibri"/>
              </a:rPr>
              <a:t>O sistema deverá possuir a opção de consulta, inclusão, alteração e exclusão de dados do paciente;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latin typeface="Calibri"/>
                <a:ea typeface="Calibri"/>
                <a:cs typeface="Calibri"/>
                <a:sym typeface="Calibri"/>
              </a:rPr>
              <a:t>RF03:</a:t>
            </a:r>
            <a:r>
              <a:rPr lang="pt-BR" sz="20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2100">
                <a:latin typeface="Calibri"/>
                <a:ea typeface="Calibri"/>
                <a:cs typeface="Calibri"/>
                <a:sym typeface="Calibri"/>
              </a:rPr>
              <a:t>O sistema deverá possuir a consulta das seguintes funcionalidades para os perfis de pacientes: Nome, Idade, Endereço, CPF, Histórico de doenças. Onde estas funcionalidades podem ser alteradas pelos usuários;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latin typeface="Calibri"/>
                <a:ea typeface="Calibri"/>
                <a:cs typeface="Calibri"/>
                <a:sym typeface="Calibri"/>
              </a:rPr>
              <a:t>02.04.2023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latin typeface="Calibri"/>
                <a:ea typeface="Calibri"/>
                <a:cs typeface="Calibri"/>
                <a:sym typeface="Calibri"/>
              </a:rPr>
              <a:t>RF04:</a:t>
            </a:r>
            <a:r>
              <a:rPr lang="pt-BR" sz="20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2100">
                <a:latin typeface="Calibri"/>
                <a:ea typeface="Calibri"/>
                <a:cs typeface="Calibri"/>
                <a:sym typeface="Calibri"/>
              </a:rPr>
              <a:t>O usuário administrador deve ser capaz de agendar consultas para o paciente, sendo necessário os dados do paciente através do próprio sistema;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latin typeface="Calibri"/>
                <a:ea typeface="Calibri"/>
                <a:cs typeface="Calibri"/>
                <a:sym typeface="Calibri"/>
              </a:rPr>
              <a:t>RF05:</a:t>
            </a:r>
            <a:r>
              <a:rPr lang="pt-BR" sz="20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2100">
                <a:latin typeface="Calibri"/>
                <a:ea typeface="Calibri"/>
                <a:cs typeface="Calibri"/>
                <a:sym typeface="Calibri"/>
              </a:rPr>
              <a:t>O usuário paciente deve ser capaz de visualizar um histórico de consultas realizadas anteriormente, e visualizar o resultado das consultas;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latin typeface="Calibri"/>
                <a:ea typeface="Calibri"/>
                <a:cs typeface="Calibri"/>
                <a:sym typeface="Calibri"/>
              </a:rPr>
              <a:t>04.04.2023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latin typeface="Calibri"/>
                <a:ea typeface="Calibri"/>
                <a:cs typeface="Calibri"/>
                <a:sym typeface="Calibri"/>
              </a:rPr>
              <a:t>RF06: </a:t>
            </a:r>
            <a:r>
              <a:rPr lang="pt-BR" sz="2100">
                <a:latin typeface="Calibri"/>
                <a:ea typeface="Calibri"/>
                <a:cs typeface="Calibri"/>
                <a:sym typeface="Calibri"/>
              </a:rPr>
              <a:t>O sistema deve armazenar pedidos de exames médicos de instituições públicas e privadas;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1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9"/>
          <p:cNvSpPr/>
          <p:nvPr/>
        </p:nvSpPr>
        <p:spPr>
          <a:xfrm>
            <a:off x="294373" y="401216"/>
            <a:ext cx="72000" cy="429208"/>
          </a:xfrm>
          <a:prstGeom prst="rect">
            <a:avLst/>
          </a:prstGeom>
          <a:solidFill>
            <a:srgbClr val="C4CC1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19"/>
          <p:cNvSpPr txBox="1"/>
          <p:nvPr/>
        </p:nvSpPr>
        <p:spPr>
          <a:xfrm>
            <a:off x="382555" y="310144"/>
            <a:ext cx="51792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200">
                <a:solidFill>
                  <a:srgbClr val="20315C"/>
                </a:solidFill>
                <a:latin typeface="Calibri"/>
                <a:ea typeface="Calibri"/>
                <a:cs typeface="Calibri"/>
                <a:sym typeface="Calibri"/>
              </a:rPr>
              <a:t>ENGENHARIA DE REQUISITOS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 txBox="1"/>
          <p:nvPr/>
        </p:nvSpPr>
        <p:spPr>
          <a:xfrm>
            <a:off x="310800" y="693225"/>
            <a:ext cx="11570400" cy="59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900">
                <a:latin typeface="Calibri"/>
                <a:ea typeface="Calibri"/>
                <a:cs typeface="Calibri"/>
                <a:sym typeface="Calibri"/>
              </a:rPr>
              <a:t>06.04.2023</a:t>
            </a:r>
            <a:endParaRPr b="1" sz="3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800">
                <a:latin typeface="Calibri"/>
                <a:ea typeface="Calibri"/>
                <a:cs typeface="Calibri"/>
                <a:sym typeface="Calibri"/>
              </a:rPr>
              <a:t>RF07:</a:t>
            </a:r>
            <a:r>
              <a:rPr lang="pt-BR" sz="2800">
                <a:latin typeface="Calibri"/>
                <a:ea typeface="Calibri"/>
                <a:cs typeface="Calibri"/>
                <a:sym typeface="Calibri"/>
              </a:rPr>
              <a:t> Os usuários com acesso de administrador poderão fazer o gerenciamento de novos projetos (cadastro, alteração, consulta e exclusão dos</a:t>
            </a:r>
            <a:r>
              <a:rPr lang="pt-BR" sz="28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2800">
                <a:latin typeface="Calibri"/>
                <a:ea typeface="Calibri"/>
                <a:cs typeface="Calibri"/>
                <a:sym typeface="Calibri"/>
              </a:rPr>
              <a:t>mesmos;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latin typeface="Calibri"/>
                <a:ea typeface="Calibri"/>
                <a:cs typeface="Calibri"/>
                <a:sym typeface="Calibri"/>
              </a:rPr>
              <a:t>Para o cadastro de novos projetos referentes a ODS, será necessário preencher os seguintes campos: código do projeto, descrição, nome da ODS, nome do responsável, telefone do responsável, data da criação do projeto e status do mesmo;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800">
                <a:latin typeface="Calibri"/>
                <a:ea typeface="Calibri"/>
                <a:cs typeface="Calibri"/>
                <a:sym typeface="Calibri"/>
              </a:rPr>
              <a:t>RF08:</a:t>
            </a:r>
            <a:r>
              <a:rPr lang="pt-BR" sz="2800">
                <a:latin typeface="Calibri"/>
                <a:ea typeface="Calibri"/>
                <a:cs typeface="Calibri"/>
                <a:sym typeface="Calibri"/>
              </a:rPr>
              <a:t> A cada alteração feita no registro médico do paciente, o médico responsável pela consulta, deverá: incluir sua senha e nome para constar no log de alterações.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20"/>
          <p:cNvSpPr/>
          <p:nvPr/>
        </p:nvSpPr>
        <p:spPr>
          <a:xfrm>
            <a:off x="294373" y="401216"/>
            <a:ext cx="72000" cy="429300"/>
          </a:xfrm>
          <a:prstGeom prst="rect">
            <a:avLst/>
          </a:prstGeom>
          <a:solidFill>
            <a:srgbClr val="C4CC1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20"/>
          <p:cNvSpPr txBox="1"/>
          <p:nvPr/>
        </p:nvSpPr>
        <p:spPr>
          <a:xfrm>
            <a:off x="382555" y="310144"/>
            <a:ext cx="5179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200">
                <a:solidFill>
                  <a:srgbClr val="20315C"/>
                </a:solidFill>
                <a:latin typeface="Calibri"/>
                <a:ea typeface="Calibri"/>
                <a:cs typeface="Calibri"/>
                <a:sym typeface="Calibri"/>
              </a:rPr>
              <a:t>ENGENHARIA DE REQUISITOS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/>
          <p:nvPr/>
        </p:nvSpPr>
        <p:spPr>
          <a:xfrm>
            <a:off x="310800" y="1180700"/>
            <a:ext cx="11570400" cy="55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200">
                <a:latin typeface="Calibri"/>
                <a:ea typeface="Calibri"/>
                <a:cs typeface="Calibri"/>
                <a:sym typeface="Calibri"/>
              </a:rPr>
              <a:t>Requisitos não-funcionais</a:t>
            </a:r>
            <a:endParaRPr b="1" sz="2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200">
                <a:latin typeface="Calibri"/>
                <a:ea typeface="Calibri"/>
                <a:cs typeface="Calibri"/>
                <a:sym typeface="Calibri"/>
              </a:rPr>
              <a:t>Descrição</a:t>
            </a:r>
            <a:endParaRPr b="1" sz="2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200">
                <a:latin typeface="Calibri"/>
                <a:ea typeface="Calibri"/>
                <a:cs typeface="Calibri"/>
                <a:sym typeface="Calibri"/>
              </a:rPr>
              <a:t>29.03.2023</a:t>
            </a:r>
            <a:endParaRPr b="1" sz="2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200">
                <a:latin typeface="Calibri"/>
                <a:ea typeface="Calibri"/>
                <a:cs typeface="Calibri"/>
                <a:sym typeface="Calibri"/>
              </a:rPr>
              <a:t>RNF01: </a:t>
            </a:r>
            <a:r>
              <a:rPr lang="pt-BR" sz="2200">
                <a:latin typeface="Calibri"/>
                <a:ea typeface="Calibri"/>
                <a:cs typeface="Calibri"/>
                <a:sym typeface="Calibri"/>
              </a:rPr>
              <a:t>O sistema deve ter uma política de privacidade rigorosa;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200">
                <a:latin typeface="Calibri"/>
                <a:ea typeface="Calibri"/>
                <a:cs typeface="Calibri"/>
                <a:sym typeface="Calibri"/>
              </a:rPr>
              <a:t>RNF02:</a:t>
            </a:r>
            <a:r>
              <a:rPr lang="pt-BR" sz="2200">
                <a:latin typeface="Calibri"/>
                <a:ea typeface="Calibri"/>
                <a:cs typeface="Calibri"/>
                <a:sym typeface="Calibri"/>
              </a:rPr>
              <a:t> O software deve atender aos padrões de idioma local;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200">
                <a:latin typeface="Calibri"/>
                <a:ea typeface="Calibri"/>
                <a:cs typeface="Calibri"/>
                <a:sym typeface="Calibri"/>
              </a:rPr>
              <a:t>RNF03: </a:t>
            </a:r>
            <a:r>
              <a:rPr lang="pt-BR" sz="2200">
                <a:latin typeface="Calibri"/>
                <a:ea typeface="Calibri"/>
                <a:cs typeface="Calibri"/>
                <a:sym typeface="Calibri"/>
              </a:rPr>
              <a:t>A plataforma de desenvolvimento da empresa é Java;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200">
                <a:latin typeface="Calibri"/>
                <a:ea typeface="Calibri"/>
                <a:cs typeface="Calibri"/>
                <a:sym typeface="Calibri"/>
              </a:rPr>
              <a:t>RNF04:</a:t>
            </a:r>
            <a:r>
              <a:rPr lang="pt-BR" sz="2200">
                <a:latin typeface="Calibri"/>
                <a:ea typeface="Calibri"/>
                <a:cs typeface="Calibri"/>
                <a:sym typeface="Calibri"/>
              </a:rPr>
              <a:t> O banco de dados deve ser desenvolvido com MySQL;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200">
                <a:latin typeface="Calibri"/>
                <a:ea typeface="Calibri"/>
                <a:cs typeface="Calibri"/>
                <a:sym typeface="Calibri"/>
              </a:rPr>
              <a:t>RNF05:</a:t>
            </a:r>
            <a:r>
              <a:rPr lang="pt-BR" sz="2200">
                <a:latin typeface="Calibri"/>
                <a:ea typeface="Calibri"/>
                <a:cs typeface="Calibri"/>
                <a:sym typeface="Calibri"/>
              </a:rPr>
              <a:t> O sistema deverá conter criptografia de ponta para a segurança do sistema como um todo.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200">
                <a:latin typeface="Calibri"/>
                <a:ea typeface="Calibri"/>
                <a:cs typeface="Calibri"/>
                <a:sym typeface="Calibri"/>
              </a:rPr>
              <a:t>02.04.2023</a:t>
            </a:r>
            <a:endParaRPr b="1" sz="2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200">
                <a:latin typeface="Calibri"/>
                <a:ea typeface="Calibri"/>
                <a:cs typeface="Calibri"/>
                <a:sym typeface="Calibri"/>
              </a:rPr>
              <a:t>RNF06:</a:t>
            </a:r>
            <a:r>
              <a:rPr lang="pt-BR" sz="2200">
                <a:latin typeface="Calibri"/>
                <a:ea typeface="Calibri"/>
                <a:cs typeface="Calibri"/>
                <a:sym typeface="Calibri"/>
              </a:rPr>
              <a:t> Conexão com o banco de dados do governo: o sistema requer conexão com os bancos de dados do governo para o seu funcionamento. Se não houver conexão, não será possível fazer as operações de consulta, atualização e cadastro de doenças e pacientes;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200">
                <a:latin typeface="Calibri"/>
                <a:ea typeface="Calibri"/>
                <a:cs typeface="Calibri"/>
                <a:sym typeface="Calibri"/>
              </a:rPr>
              <a:t>RNF07:</a:t>
            </a:r>
            <a:r>
              <a:rPr lang="pt-BR" sz="2200">
                <a:latin typeface="Calibri"/>
                <a:ea typeface="Calibri"/>
                <a:cs typeface="Calibri"/>
                <a:sym typeface="Calibri"/>
              </a:rPr>
              <a:t> Histórico de consultas: o sistema deve armazenar as informações de cada consulta realizada pelo paciente, para que posteriormente seja possível consultar o histórico do paciente.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21"/>
          <p:cNvSpPr/>
          <p:nvPr/>
        </p:nvSpPr>
        <p:spPr>
          <a:xfrm>
            <a:off x="294373" y="401216"/>
            <a:ext cx="72000" cy="429300"/>
          </a:xfrm>
          <a:prstGeom prst="rect">
            <a:avLst/>
          </a:prstGeom>
          <a:solidFill>
            <a:srgbClr val="C4CC1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21"/>
          <p:cNvSpPr txBox="1"/>
          <p:nvPr/>
        </p:nvSpPr>
        <p:spPr>
          <a:xfrm>
            <a:off x="382555" y="310144"/>
            <a:ext cx="5179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200">
                <a:solidFill>
                  <a:srgbClr val="20315C"/>
                </a:solidFill>
                <a:latin typeface="Calibri"/>
                <a:ea typeface="Calibri"/>
                <a:cs typeface="Calibri"/>
                <a:sym typeface="Calibri"/>
              </a:rPr>
              <a:t>ENGENHARIA DE REQUISITOS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Tema do Office">
  <a:themeElements>
    <a:clrScheme name="Escritório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