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3" r:id="rId2"/>
    <p:sldId id="258" r:id="rId3"/>
    <p:sldId id="340" r:id="rId4"/>
    <p:sldId id="358" r:id="rId5"/>
    <p:sldId id="332" r:id="rId6"/>
    <p:sldId id="334" r:id="rId7"/>
    <p:sldId id="336" r:id="rId8"/>
    <p:sldId id="337" r:id="rId9"/>
    <p:sldId id="335" r:id="rId10"/>
    <p:sldId id="348" r:id="rId11"/>
    <p:sldId id="350" r:id="rId12"/>
    <p:sldId id="351" r:id="rId13"/>
    <p:sldId id="352" r:id="rId14"/>
    <p:sldId id="353" r:id="rId15"/>
    <p:sldId id="354" r:id="rId16"/>
    <p:sldId id="364" r:id="rId17"/>
    <p:sldId id="346" r:id="rId18"/>
    <p:sldId id="375" r:id="rId19"/>
    <p:sldId id="349" r:id="rId20"/>
    <p:sldId id="365" r:id="rId21"/>
    <p:sldId id="339" r:id="rId22"/>
    <p:sldId id="366" r:id="rId23"/>
    <p:sldId id="367" r:id="rId24"/>
    <p:sldId id="368" r:id="rId25"/>
    <p:sldId id="257" r:id="rId26"/>
    <p:sldId id="356" r:id="rId27"/>
    <p:sldId id="357" r:id="rId28"/>
    <p:sldId id="374" r:id="rId29"/>
    <p:sldId id="359" r:id="rId30"/>
    <p:sldId id="360" r:id="rId31"/>
    <p:sldId id="369" r:id="rId32"/>
    <p:sldId id="355" r:id="rId33"/>
    <p:sldId id="309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ídeo 1 Teorias da Motivação" id="{45195C68-EC87-456F-BA1F-08B320CE4C0D}">
          <p14:sldIdLst>
            <p14:sldId id="363"/>
            <p14:sldId id="258"/>
            <p14:sldId id="340"/>
            <p14:sldId id="358"/>
            <p14:sldId id="332"/>
            <p14:sldId id="334"/>
            <p14:sldId id="336"/>
            <p14:sldId id="337"/>
            <p14:sldId id="335"/>
            <p14:sldId id="348"/>
            <p14:sldId id="350"/>
            <p14:sldId id="351"/>
            <p14:sldId id="352"/>
            <p14:sldId id="353"/>
            <p14:sldId id="354"/>
            <p14:sldId id="364"/>
          </p14:sldIdLst>
        </p14:section>
        <p14:section name="Vídeo Desafio das organizações" id="{9F1EA654-04ED-443C-88F7-044BA473CA2A}">
          <p14:sldIdLst>
            <p14:sldId id="346"/>
            <p14:sldId id="375"/>
            <p14:sldId id="349"/>
            <p14:sldId id="365"/>
            <p14:sldId id="339"/>
            <p14:sldId id="366"/>
            <p14:sldId id="367"/>
            <p14:sldId id="368"/>
          </p14:sldIdLst>
        </p14:section>
        <p14:section name="Vídeo 2 O que te motiva?" id="{463A593B-B100-4E7B-A420-576FEE290FA1}">
          <p14:sldIdLst>
            <p14:sldId id="257"/>
            <p14:sldId id="356"/>
            <p14:sldId id="357"/>
            <p14:sldId id="374"/>
            <p14:sldId id="359"/>
            <p14:sldId id="360"/>
            <p14:sldId id="369"/>
            <p14:sldId id="355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CC3300"/>
    <a:srgbClr val="B2B2B2"/>
    <a:srgbClr val="333333"/>
    <a:srgbClr val="FF6600"/>
    <a:srgbClr val="F9A307"/>
    <a:srgbClr val="009999"/>
    <a:srgbClr val="714B25"/>
    <a:srgbClr val="9966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68831" autoAdjust="0"/>
  </p:normalViewPr>
  <p:slideViewPr>
    <p:cSldViewPr snapToGrid="0">
      <p:cViewPr varScale="1">
        <p:scale>
          <a:sx n="113" d="100"/>
          <a:sy n="113" d="100"/>
        </p:scale>
        <p:origin x="19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6410-2427-4215-B606-F5E1C5A6FEB0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6F94-C24F-45B6-BBD6-4ACE528DDE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7XIyD0YTqU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7XIyD0YTqU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erthalf.com.br/blog/carreira/teste-ancoras-de-carreira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oberthalf.com.br/blog/carreira/estou-desmotivado-no-trabalho-o-que-devo-fazer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Motivação pessoal x profissional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-Teorias da motivação: Conceituação de motivação(algo interno ou externo? É possível motivar o outro?)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 que te motiva(pessoal e profissional)?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-Marshmallow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(Universidade de Stanford)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-Como lidar com a insatisfação na carreira(Alinhamento de valores)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59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Elogios e feedback(extrínseco) podem por exemplo </a:t>
            </a:r>
            <a:r>
              <a:rPr lang="pt-BR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n-ea"/>
                <a:cs typeface="+mn-cs"/>
              </a:rPr>
              <a:t>aumentar até mesmo a motivação intrínseca sob determinadas circunstancias.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trabalho voluntário está alinhado a um propósito. Provavelmente a pessoa que o realiza tem valores como ajudar o próximo, família, etc. Mas se esta pessoa passa a ser remunerada pelo mesmo trabalho, pode ter uma queda em sua motivação, pois pode ter a impressão de que aquilo 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é menos uma coisa que ele </a:t>
            </a:r>
            <a:r>
              <a:rPr lang="pt-BR" sz="1200" i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quer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 fazer e mais uma coisa que ele </a:t>
            </a:r>
            <a:r>
              <a:rPr lang="pt-BR" sz="1200" i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tem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 de fazer. </a:t>
            </a:r>
            <a:r>
              <a:rPr lang="pt-BR" dirty="0"/>
              <a:t>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6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7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um comportamento não é positivamente reforçado, a probabilidade de ser repetido diminui.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51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identificou ou identificou alguém com alguma das teorias?</a:t>
            </a:r>
          </a:p>
          <a:p>
            <a:r>
              <a:rPr lang="pt-BR" dirty="0"/>
              <a:t>Qual sua última motivação externa? Carro, casa,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E Interna? </a:t>
            </a:r>
          </a:p>
          <a:p>
            <a:r>
              <a:rPr lang="pt-BR" dirty="0"/>
              <a:t>Porque é tão difícil identificar nossas motivações internas? Falta de autoconhecimento?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33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motivação que gera mais satisfação é a que está ligada a fatores intrínsecos.</a:t>
            </a:r>
          </a:p>
          <a:p>
            <a:r>
              <a:rPr lang="pt-B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Bahnschrift Light" panose="020B0502040204020203" pitchFamily="34" charset="0"/>
              </a:rPr>
              <a:t>Estabelecer objetivos é mais eficiente para aumentar a motivação, quando há recompensas para alcança-los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78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Aquilo que motiva determinada pessoa pode ser completamente diferente daquilo que o faz com uma outra, ainda que estejam trabalhando na mesma equipe. Homogeneizar os desejos dos trabalhadores é um engano ainda muito comum por parte dos gestores.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0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Estes fatores estão vinculados a motivação, identificação com a empresa, colaboração entre as pessoas e interesse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3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-Conceito a ser trabalhado: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headcount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budget: Pode ser que pelo porte da empresa ou maturidade daquela área ou atividade, não exista necessidade de mais um líder, ou o que aquela posição entrega não sustenta ou justifica um aumento de salário.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-Pergunte-se diariamente, meu projeto se paga? Como colaborador, trago retorno para a empresa equivalente ao que ganho?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-Avalie como está o mercado de atuação no seu ramo, competências requeridas, salário e benefícios, tendências. Talvez sua visão esteja desalinhada com a realidade atual.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218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-Conceito a ser trabalhado:</a:t>
            </a:r>
            <a:endParaRPr lang="pt-BR" sz="12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</a:t>
            </a:r>
            <a:r>
              <a:rPr lang="pt-BR" sz="12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headcount</a:t>
            </a:r>
            <a:r>
              <a:rPr lang="pt-BR" sz="1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budget: Pode ser que pelo porte da empresa ou maturidade daquela área ou atividade, não exista necessidade de mais um líder, ou o que aquela posição entrega não sustenta ou justifica um aumento de salário.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73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-Pergunte-se diariamente, meu projeto se paga? Como colaborador, trago retorno para a empresa equivalente ao que ganho?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-Avalie como está o mercado de atuação no seu ramo, competências requeridas, salário e benefícios, tendências. Talvez sua visão esteja desalinhada com a realidade atual.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9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49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-Pergunte-se diariamente, meu projeto se paga? Como colaborador, trago retorno para a empresa equivalente ao que ganho?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-Avalie como está o mercado de atuação no seu ramo, competências requeridas, salário e benefícios, tendências. Talvez sua visão esteja desalinhada com a realidade atual.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526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-Pergunte-se diariamente, meu projeto se paga? Como colaborador, trago retorno para a empresa equivalente ao que ganho?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-Avalie como está o mercado de atuação no seu ramo, competências requeridas, salário e benefícios, tendências. Talvez sua visão esteja desalinhada com a realidade atual.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54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CC3300"/>
                </a:solidFill>
              </a:rPr>
              <a:t>Aula 2.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Motivação pessoal x profissional</a:t>
            </a:r>
            <a:endParaRPr lang="pt-BR" b="1" dirty="0">
              <a:solidFill>
                <a:srgbClr val="CC33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08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autoconhecimento é a identificação de padrões que são originados pelos nossos valores pessoais. Entendendo essa relação conseguimos desenvolver nosso comportamento e tomada de decisão.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Primeiro vamos alinhar nossa motivação aos nossos valores e depois falar sobre como desenvolver o autoconhecimento.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381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Lembram do vídeo do teste do marshmallow?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188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Aquelas crianças que realizaram o </a:t>
            </a:r>
            <a:r>
              <a:rPr lang="pt-BR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</a:t>
            </a:r>
            <a:r>
              <a:rPr lang="pt-B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Marshmallow foram acompanhadas em sua vida adulta e de acordo com estudos foi identificado que as que resistiram eram mais bem sucedida em diferentes aspectos da vida em relação as que não esperaram. Isso mostrou a importância da autodisciplina para o alcance de resultados. Recentemente novos estudos baseados nessa teoria reafirmou a importância de adiar a gratificação mas não encontrou relação direta com o fato do experimento na infância e na vida adulta. A conclusão, como vimos no curso de Comunicação Assertiva, é de que o ambiente exerce grande influência(se não a maior) sobre as experiências vividas e conquistas realizadas. Isso foi comprovado em crianças de classe baixa e média e notou-se que, além do acesso a maiores privilégios,  as de baixa renda por ter uma vida mais instável, também podem ter maior dificuldade de adiar uma recompensa.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54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Recursos não consideramos só financeiro, e sim também tempo, acesso a diferentes ambientes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71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Recursos não consideramos só financeiro, e sim também tempo, acesso a diferentes ambientes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432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Bernardinho é o maior campeão da história do vôlei e o maior medalhista olímpico brasileiro. 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Formado em economia, o maior banco que trabalhou foi o banco reserva, onde aprendeu grandes lições e desenvolveu as habilidades de observação entre os times, o que o levou a ser um grande técnico.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76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Indicação de teste: Âncoras de carreira </a:t>
            </a:r>
            <a:r>
              <a:rPr lang="pt-B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https://www.roberthalf.com.br/blog/carreira/teste-ancoras-de-carreira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década de 1970, Edgar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Schein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PhD em psicologia social pela Universidade de Harvard e professor emérito da Sloan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School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Management, a escola de negócios do Massachusetts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Technology (MIT), desenvolveu a teoria das âncoras de carreira. Segundo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Schein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âncoras são pilares que norteiam as decisões de carreira de cada indivíduo. O teste âncoras de carreira objetiva fazer com que cada profissional possa descobrir quais delas têm</a:t>
            </a:r>
            <a:r>
              <a:rPr lang="pt-B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maior peso em sua experiência de trabalho</a:t>
            </a:r>
            <a:r>
              <a:rPr lang="pt-B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Intensidade – Quantidade de esforço que a pessoa coloca em algo, mas se não colocado na direção certa não gera resultados favoráveis. E a persistência é a medida que garante quanto tempo uma pessoa consegue manter seu esforço(normalmente até seus objetivos serem atingidos.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0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37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psicólogo Walter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Mischel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professor de Stanford liderou um estudo entre 1960, 70 que avaliava o efeito de adiar uma recompensa momentânea em troca de uma recompensa a longo prazo. O estudo consistiu avaliar crianças de 4 à 7 anos, elas eram colocadas em uma sala com 1 marshmallow, e informadas por um adulto que se esperassem ele regressar ganhariam outro marshmallow. Veja a reação das crianças, o tempo de espera chegava a 15m.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14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da evolução do modelo Taylorista, não apenas a capacidade do colaborador era levada em conta,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modificações nas relações de trabalho fizeram com que a figura do funcionário passa a ser percebida como importante, e a motivação como fator para evitar baixa qualidade e adesão ao trabalho. Atualmente, diversos fatores se inter-relacionam para o processo motivacional como, por exemplo, salário, aspectos sociais, qualidade de vida, condições de trabalho, autonomia, relação com a liderança e perspectivas de crescimento (FRANÇA, 2009). O fato a ser observado agora, são os diferentes modos de satisfação buscados pelos colaboradores e quais contribuições os mesmos podem dar à organização a partir deles.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8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é uma das teorias mais lembradas quando se trata do tema motivação. O conceito encontrado nesta teoria propõe que o ser humano está em constante busca da satisfação de seus desejos e a medida que satisfaz um deles, passa a buscar por outro a ser satisfeito, com uma ordem de predominância. A classificação destas necessidades segundo Maslow são: 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Necessidades fisiológicas;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Necessidades de Segurança;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Necessidades sociais e de amor;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Necessidades de autoestima e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Necessidades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auto-realização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3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FREDERICK HERZBERG: Teoria dos dois fatores (1950)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Certas características estão consistentemente relacionadas à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emprego, enquanto outros fatores estão associados à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insatisfação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trabalho.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fatores de motivação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representam as necessidades menos tangíveis e mais emocionais,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aqueles ligados à satisfação como por exemplo crescimento, progresso, responsabilidade, trabalho, reconhecimento e realização.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fatores higiênicos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representam as necessidades mais básicas e tangíveis,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aqueles em que o indivíduo não se sente insatisfeito, porém também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necessariamente satisfeito, como por exemplo, segurança, relacionamento, vida pessoal e condições de 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6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Segundo o autor, três tipos de necessidade merecem atenção: as necessidades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necessidades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Afiliação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as necessidades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Essas necessidades são desenvolvidas pelo indivíduo a partir da sua experiência de vida e de suas interações com outros indivíduos e com o ambiente. Essas necessidades existem, em graus diferentes, em todos os indivíduos, de forma que a hierarquia das necessidades, na teoria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McClelland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(1961), é individual. Assim, a forma de atuação de um indivíduo no trabalho será determinada pelo quanto o indivíduo é forte ou fraco em cada um desses três tipos de necessidades.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85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CLAYTON ALDERFER: Hierarquia das necessidades (1969)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Clayton interessado pelos estudos apontados por Maslow, decidiu propor uma revisão da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hierarquia. Para ele, existem três níveis de necessidades: 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Existência;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Relacionamento e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Crescimento.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Clayton, os níveis atuam simultaneamente e não progressivamente como na teoria de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Maslow.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6F94-C24F-45B6-BBD6-4ACE528DDE8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98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79602-1134-49D1-B71D-66128F3F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DE0F7-D88C-487C-A1F7-E23972C5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FEA2B-162B-4828-B648-751DF463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ECEE6-B705-4C6F-B18F-BC0D3FAA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8623A-2432-4635-8480-7F4B4C84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6D9C6-E38A-4F08-908E-D198318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2A7137-2A9B-453E-8D00-31CCA5B5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24338-B92F-4CBE-9523-769819C4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3AC41-615D-4F99-BAC3-A96CE0C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85471-B36A-41BA-A32D-E995CF0D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35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D9013-35CC-44F4-A453-F5CE320C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2291AC-465F-48F0-B181-CF98E11D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23C92-CA2E-4351-8755-521B682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1B9F6-2887-4F29-B7F2-77A9B220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09AB0-8B3A-48FD-8E85-A586A01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3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1E781-3FF2-49BB-8FF2-9DB6E13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B19C-DBB4-4AE1-B0D4-81F88446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24EC7-8ADC-4684-979E-FDECAC19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8BD982-B375-41A5-82B4-EE589973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FBB6E-09FF-4207-B47A-967282B8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6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C431A-0C38-4BF1-B45F-414FED21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62591-189C-4594-9A50-8B702D64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13C32-0B94-4879-B065-ED21FBF0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A0AC4-8027-4E0F-87C9-F0A63D1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9A6EDF-E1BA-4D42-85A6-F13DDA90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8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948E8-D357-42C6-A528-B0AE48D5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AF78F-4B42-4FB5-8525-8369554F0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7032F7-E80A-49D7-AF1D-807317896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6F36F-B7AC-4579-8ACB-073335F4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E7CA7-AE5B-4631-91B3-741272C8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91937-73C3-4F56-AC6E-3D831E9E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71A3-622E-475C-ADDC-7767E296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7C098-5DB5-47FC-90CC-FBA44507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5373E4-66AD-4AC2-A4B1-34FAB907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215228-A9FE-49FD-A25E-7A562DAD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3E2519-5C9A-497A-98E0-0357465E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7B1761-3920-4B5F-A1B5-0392FDBE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5ED445-E509-4142-A4E3-6CC4E850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B9BC95-23CF-4A1B-8F72-D47CB299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F789C-D4B7-4EB2-904D-F85EE9D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520987-8B9A-47E7-80F5-F952DD4E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95CEC2-E478-4A3F-9641-F46C324A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567D15-B94C-4089-8118-3B297F47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9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7FD460-0836-4656-A079-6A2F96BB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F68E88-A9FD-4741-8288-BFC76F7E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514472-C175-4D67-B8DF-6E71CA24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A433-0E4C-44DE-97D9-4BEBD8F6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C583A-87BD-421A-A0B0-678736A6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F1642F-E86C-4ECA-9E40-29FDBBD3B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289547-E493-47B7-A105-DB14287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74F23C-D943-47D7-9C32-06DB1C84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3FD72A-E5C1-488B-87CE-A025B1A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40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9404F-530E-48D0-A1F8-1191662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D23D8-B892-4513-A50E-F905565F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1E622-7EBB-4CBF-9453-44BC0820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B0D3F0-46DA-4835-B0AE-C425C6DC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51ECAE-8584-4F9D-9F48-10AA5357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E9522-A5B9-4BCA-A43E-769DEB6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9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585F42-FAC7-4601-95C9-2EC44111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58D6B-6320-429A-B5C2-EC20EC60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32799-B606-4720-AD57-021A5EAA3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C10D-8F80-4B5A-A643-50936D4964E4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63B85-BBF5-4853-A777-5283EDAFB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4A4C3-E6D3-454D-8500-7F6EAC200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90EF-AB30-4835-8D11-9FC971A871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7XIyD0YTqU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7XIyD0YTq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52891-60C1-4881-A016-A58AFAB0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 descr="Uma imagem contendo edifício&#10;&#10;Descrição gerada automaticamente">
            <a:extLst>
              <a:ext uri="{FF2B5EF4-FFF2-40B4-BE49-F238E27FC236}">
                <a16:creationId xmlns:a16="http://schemas.microsoft.com/office/drawing/2014/main" id="{92439FB4-3C2C-4B0B-B75D-2E160878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983E9-54A4-4546-A22A-268E73E1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055813"/>
            <a:ext cx="7829550" cy="323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>
                <a:latin typeface="Bahnschrift Light" panose="020B0502040204020203" pitchFamily="34" charset="0"/>
              </a:rPr>
              <a:t>Você se considera uma pessoa 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motivada</a:t>
            </a:r>
            <a:r>
              <a:rPr lang="pt-BR" sz="4800" dirty="0">
                <a:latin typeface="Bahnschrift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60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396AD47-47DF-4822-8EFD-F28E0701EC78}"/>
              </a:ext>
            </a:extLst>
          </p:cNvPr>
          <p:cNvSpPr txBox="1"/>
          <p:nvPr/>
        </p:nvSpPr>
        <p:spPr>
          <a:xfrm>
            <a:off x="1751215" y="2920789"/>
            <a:ext cx="482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Ex.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Elogios e Feedback</a:t>
            </a:r>
            <a:endParaRPr lang="pt-BR" sz="24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99299F-1FCB-4E60-8B2F-3BABAB7FFBBA}"/>
              </a:ext>
            </a:extLst>
          </p:cNvPr>
          <p:cNvSpPr txBox="1"/>
          <p:nvPr/>
        </p:nvSpPr>
        <p:spPr>
          <a:xfrm>
            <a:off x="6550089" y="3327578"/>
            <a:ext cx="463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Ex.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Trabalho voluntário </a:t>
            </a:r>
          </a:p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que passa ser $</a:t>
            </a:r>
            <a:endParaRPr lang="pt-BR" sz="24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CC17F41-C53A-4810-93B3-1565A975E4B5}"/>
              </a:ext>
            </a:extLst>
          </p:cNvPr>
          <p:cNvGrpSpPr/>
          <p:nvPr/>
        </p:nvGrpSpPr>
        <p:grpSpPr>
          <a:xfrm>
            <a:off x="1751215" y="1360492"/>
            <a:ext cx="4825868" cy="1132662"/>
            <a:chOff x="1751215" y="1360492"/>
            <a:chExt cx="4825868" cy="113266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1324073-80EF-49CA-9083-E2A140136B49}"/>
                </a:ext>
              </a:extLst>
            </p:cNvPr>
            <p:cNvSpPr txBox="1"/>
            <p:nvPr/>
          </p:nvSpPr>
          <p:spPr>
            <a:xfrm>
              <a:off x="1751215" y="1662157"/>
              <a:ext cx="4825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Fatores </a:t>
              </a:r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externos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 podem </a:t>
              </a:r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aumentar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 a </a:t>
              </a:r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motivação intrínseca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.</a:t>
              </a:r>
              <a:endPara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endParaRP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A26807A-66EC-481F-A629-60B6CCC46688}"/>
                </a:ext>
              </a:extLst>
            </p:cNvPr>
            <p:cNvCxnSpPr/>
            <p:nvPr/>
          </p:nvCxnSpPr>
          <p:spPr>
            <a:xfrm>
              <a:off x="4086807" y="1360492"/>
              <a:ext cx="0" cy="22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7280CE23-99B0-48A1-A534-A8C5925A2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4934303-3659-41B0-9E40-6863B8CCEA9E}"/>
              </a:ext>
            </a:extLst>
          </p:cNvPr>
          <p:cNvSpPr txBox="1">
            <a:spLocks/>
          </p:cNvSpPr>
          <p:nvPr/>
        </p:nvSpPr>
        <p:spPr>
          <a:xfrm>
            <a:off x="736120" y="348122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Teoria da Autodeterminação e da Avaliação Cognitiva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42E1846-1344-40B3-8568-4803BAFFD2A9}"/>
              </a:ext>
            </a:extLst>
          </p:cNvPr>
          <p:cNvGrpSpPr/>
          <p:nvPr/>
        </p:nvGrpSpPr>
        <p:grpSpPr>
          <a:xfrm>
            <a:off x="6394579" y="1477346"/>
            <a:ext cx="5136888" cy="1546961"/>
            <a:chOff x="6394579" y="1477346"/>
            <a:chExt cx="5136888" cy="1546961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5BD4C90-A976-49CF-BC54-97152A444BF3}"/>
                </a:ext>
              </a:extLst>
            </p:cNvPr>
            <p:cNvSpPr txBox="1"/>
            <p:nvPr/>
          </p:nvSpPr>
          <p:spPr>
            <a:xfrm>
              <a:off x="6394579" y="1823978"/>
              <a:ext cx="51368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Recompensas externas 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podem </a:t>
              </a:r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minar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a </a:t>
              </a:r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motivação 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caso sejam vistas como forma de </a:t>
              </a:r>
              <a:r>
                <a:rPr lang="pt-BR" sz="2400" b="1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controle</a:t>
              </a:r>
              <a:r>
                <a:rPr lang="pt-BR" sz="2400" dirty="0">
                  <a:solidFill>
                    <a:schemeClr val="bg2">
                      <a:lumMod val="25000"/>
                    </a:schemeClr>
                  </a:solidFill>
                  <a:latin typeface="Bahnschrift Light" panose="020B0502040204020203" pitchFamily="34" charset="0"/>
                </a:rPr>
                <a:t>.</a:t>
              </a:r>
              <a:endPara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endParaRP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52B7343-B6E7-43D5-B076-5D641C2522B1}"/>
                </a:ext>
              </a:extLst>
            </p:cNvPr>
            <p:cNvCxnSpPr/>
            <p:nvPr/>
          </p:nvCxnSpPr>
          <p:spPr>
            <a:xfrm>
              <a:off x="9035135" y="1477346"/>
              <a:ext cx="0" cy="22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B8A082-0A3F-4CBE-8A15-EB5C47768208}"/>
              </a:ext>
            </a:extLst>
          </p:cNvPr>
          <p:cNvSpPr/>
          <p:nvPr/>
        </p:nvSpPr>
        <p:spPr>
          <a:xfrm>
            <a:off x="7861422" y="4176471"/>
            <a:ext cx="2014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i="1" dirty="0">
                <a:solidFill>
                  <a:srgbClr val="006666"/>
                </a:solidFill>
                <a:latin typeface="Bahnschrift Light" panose="020B0502040204020203" pitchFamily="34" charset="0"/>
              </a:rPr>
              <a:t>Querer x Ter </a:t>
            </a:r>
            <a:endParaRPr lang="pt-BR" sz="2000" dirty="0">
              <a:solidFill>
                <a:srgbClr val="006666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5">
            <a:extLst>
              <a:ext uri="{FF2B5EF4-FFF2-40B4-BE49-F238E27FC236}">
                <a16:creationId xmlns:a16="http://schemas.microsoft.com/office/drawing/2014/main" id="{89DE31E1-9409-4D93-91B5-138F0B50A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CD8F589-CA7E-418F-BE5D-EE6CDD9ECFAF}"/>
              </a:ext>
            </a:extLst>
          </p:cNvPr>
          <p:cNvSpPr txBox="1">
            <a:spLocks/>
          </p:cNvSpPr>
          <p:nvPr/>
        </p:nvSpPr>
        <p:spPr>
          <a:xfrm>
            <a:off x="736120" y="348122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Teoria do estabelecimento de 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D8B3B5-7047-4EEA-878E-444DFF55B8B0}"/>
              </a:ext>
            </a:extLst>
          </p:cNvPr>
          <p:cNvSpPr txBox="1"/>
          <p:nvPr/>
        </p:nvSpPr>
        <p:spPr>
          <a:xfrm>
            <a:off x="1270132" y="1764849"/>
            <a:ext cx="9759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Objetivos específicos difíceis, com feedback, conduzem melhores desempenhos trazendo: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29FC75-8FDD-429D-BE0F-BC75DEF07BAC}"/>
              </a:ext>
            </a:extLst>
          </p:cNvPr>
          <p:cNvSpPr txBox="1"/>
          <p:nvPr/>
        </p:nvSpPr>
        <p:spPr>
          <a:xfrm>
            <a:off x="2765683" y="3187146"/>
            <a:ext cx="2292991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Foco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Intensidade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Persistência</a:t>
            </a:r>
          </a:p>
        </p:txBody>
      </p:sp>
    </p:spTree>
    <p:extLst>
      <p:ext uri="{BB962C8B-B14F-4D97-AF65-F5344CB8AC3E}">
        <p14:creationId xmlns:p14="http://schemas.microsoft.com/office/powerpoint/2010/main" val="6612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5">
            <a:extLst>
              <a:ext uri="{FF2B5EF4-FFF2-40B4-BE49-F238E27FC236}">
                <a16:creationId xmlns:a16="http://schemas.microsoft.com/office/drawing/2014/main" id="{8DF382CE-0A1D-47C5-AAE5-41379A91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CD8F589-CA7E-418F-BE5D-EE6CDD9ECFAF}"/>
              </a:ext>
            </a:extLst>
          </p:cNvPr>
          <p:cNvSpPr txBox="1">
            <a:spLocks/>
          </p:cNvSpPr>
          <p:nvPr/>
        </p:nvSpPr>
        <p:spPr>
          <a:xfrm>
            <a:off x="736120" y="348122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Teoria da autoeficácia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5AC228-0638-48CC-B746-89AC3F3AD130}"/>
              </a:ext>
            </a:extLst>
          </p:cNvPr>
          <p:cNvSpPr txBox="1"/>
          <p:nvPr/>
        </p:nvSpPr>
        <p:spPr>
          <a:xfrm>
            <a:off x="659920" y="1707699"/>
            <a:ext cx="10255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Convicção de capacidade para realizar determinada tarefa. Esta convicção pode ser adquirida ou aumentada por meio de: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E53FFD-C669-4404-8187-C498DE3188C2}"/>
              </a:ext>
            </a:extLst>
          </p:cNvPr>
          <p:cNvSpPr txBox="1"/>
          <p:nvPr/>
        </p:nvSpPr>
        <p:spPr>
          <a:xfrm>
            <a:off x="2150026" y="2917061"/>
            <a:ext cx="4825868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Mestria prática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Aprendizagem por observação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Persuasão verbal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Excitação emocional</a:t>
            </a:r>
          </a:p>
        </p:txBody>
      </p:sp>
    </p:spTree>
    <p:extLst>
      <p:ext uri="{BB962C8B-B14F-4D97-AF65-F5344CB8AC3E}">
        <p14:creationId xmlns:p14="http://schemas.microsoft.com/office/powerpoint/2010/main" val="18159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5">
            <a:extLst>
              <a:ext uri="{FF2B5EF4-FFF2-40B4-BE49-F238E27FC236}">
                <a16:creationId xmlns:a16="http://schemas.microsoft.com/office/drawing/2014/main" id="{9B650596-D682-44C1-93D5-A5B9D403B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CD8F589-CA7E-418F-BE5D-EE6CDD9ECFAF}"/>
              </a:ext>
            </a:extLst>
          </p:cNvPr>
          <p:cNvSpPr txBox="1">
            <a:spLocks/>
          </p:cNvSpPr>
          <p:nvPr/>
        </p:nvSpPr>
        <p:spPr>
          <a:xfrm>
            <a:off x="736120" y="348122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Teoria do reforço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804FEA-1616-47FB-B27E-F8590F7BA7AF}"/>
              </a:ext>
            </a:extLst>
          </p:cNvPr>
          <p:cNvSpPr txBox="1"/>
          <p:nvPr/>
        </p:nvSpPr>
        <p:spPr>
          <a:xfrm>
            <a:off x="635066" y="1745799"/>
            <a:ext cx="1092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Abordagem behaviorista que argumenta que o reforço condiciona o comportamento. 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 um comportamento não é positivamente reforçado, a probabilidade de ser repetido diminui.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417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5">
            <a:extLst>
              <a:ext uri="{FF2B5EF4-FFF2-40B4-BE49-F238E27FC236}">
                <a16:creationId xmlns:a16="http://schemas.microsoft.com/office/drawing/2014/main" id="{F206E50A-7691-4FC7-9FB8-2EBC56694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CD8F589-CA7E-418F-BE5D-EE6CDD9ECFAF}"/>
              </a:ext>
            </a:extLst>
          </p:cNvPr>
          <p:cNvSpPr txBox="1">
            <a:spLocks/>
          </p:cNvSpPr>
          <p:nvPr/>
        </p:nvSpPr>
        <p:spPr>
          <a:xfrm>
            <a:off x="736120" y="348122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Teoria da equidade/justiça organizacional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25EBCA-FA9C-47B9-A228-AD66E5A8728E}"/>
              </a:ext>
            </a:extLst>
          </p:cNvPr>
          <p:cNvSpPr txBox="1"/>
          <p:nvPr/>
        </p:nvSpPr>
        <p:spPr>
          <a:xfrm>
            <a:off x="759842" y="1719722"/>
            <a:ext cx="1058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Teoria que defende que os indivíduos comparam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esforços realizados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 as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recompensas obtidas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 respondem de maneira a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eliminar injustiças percebidas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. Como consequência podem adotar os comportamentos:</a:t>
            </a:r>
            <a:endParaRPr lang="pt-BR" sz="24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FFDB93-CD8E-4FB9-9469-E0F620A0AA7F}"/>
              </a:ext>
            </a:extLst>
          </p:cNvPr>
          <p:cNvSpPr txBox="1"/>
          <p:nvPr/>
        </p:nvSpPr>
        <p:spPr>
          <a:xfrm>
            <a:off x="2324459" y="3422732"/>
            <a:ext cx="336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Esforço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Autoimagem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Percepção do outro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Busca de referência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Desistência</a:t>
            </a:r>
          </a:p>
        </p:txBody>
      </p:sp>
    </p:spTree>
    <p:extLst>
      <p:ext uri="{BB962C8B-B14F-4D97-AF65-F5344CB8AC3E}">
        <p14:creationId xmlns:p14="http://schemas.microsoft.com/office/powerpoint/2010/main" val="33058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5">
            <a:extLst>
              <a:ext uri="{FF2B5EF4-FFF2-40B4-BE49-F238E27FC236}">
                <a16:creationId xmlns:a16="http://schemas.microsoft.com/office/drawing/2014/main" id="{FBE54B69-F5B6-4C70-81CE-75CA77E13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CD8F589-CA7E-418F-BE5D-EE6CDD9ECFAF}"/>
              </a:ext>
            </a:extLst>
          </p:cNvPr>
          <p:cNvSpPr txBox="1">
            <a:spLocks/>
          </p:cNvSpPr>
          <p:nvPr/>
        </p:nvSpPr>
        <p:spPr>
          <a:xfrm>
            <a:off x="736120" y="348122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Teoria da expectativa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8763A9-F2FD-4630-948F-C480CF65A7D2}"/>
              </a:ext>
            </a:extLst>
          </p:cNvPr>
          <p:cNvSpPr txBox="1"/>
          <p:nvPr/>
        </p:nvSpPr>
        <p:spPr>
          <a:xfrm>
            <a:off x="874143" y="1491122"/>
            <a:ext cx="994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força da tendência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para agir de determinada maneira depende da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força da expectativa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de que essa ação trará certo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resultado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e da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atração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que esse resultado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exerce sobre o indivíduo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8B1DC-9EC4-49D2-9A28-6444234F8FB3}"/>
              </a:ext>
            </a:extLst>
          </p:cNvPr>
          <p:cNvSpPr txBox="1"/>
          <p:nvPr/>
        </p:nvSpPr>
        <p:spPr>
          <a:xfrm>
            <a:off x="1854678" y="3234286"/>
            <a:ext cx="8822774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Relação esforço-desempenho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Relação desempenho-recompensa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Relação recompensa-metas pessoais</a:t>
            </a:r>
          </a:p>
        </p:txBody>
      </p:sp>
    </p:spTree>
    <p:extLst>
      <p:ext uri="{BB962C8B-B14F-4D97-AF65-F5344CB8AC3E}">
        <p14:creationId xmlns:p14="http://schemas.microsoft.com/office/powerpoint/2010/main" val="388789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edifício&#10;&#10;Descrição gerada automaticamente">
            <a:extLst>
              <a:ext uri="{FF2B5EF4-FFF2-40B4-BE49-F238E27FC236}">
                <a16:creationId xmlns:a16="http://schemas.microsoft.com/office/drawing/2014/main" id="{3CD781E1-E96A-4DAF-9ED5-36D787369F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BBC5C-617D-41E8-B24E-D8881760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975"/>
            <a:ext cx="8839200" cy="154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Qual foi sua última motivação </a:t>
            </a:r>
            <a:r>
              <a:rPr lang="pt-BR" sz="6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externa</a:t>
            </a:r>
            <a:r>
              <a:rPr lang="pt-BR" sz="4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?</a:t>
            </a:r>
          </a:p>
          <a:p>
            <a:pPr marL="0" indent="0">
              <a:buNone/>
            </a:pPr>
            <a:endParaRPr lang="pt-BR" sz="44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pt-BR" sz="44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14229CC-1F8E-4DD1-90EE-D7549BF69DE5}"/>
              </a:ext>
            </a:extLst>
          </p:cNvPr>
          <p:cNvSpPr txBox="1">
            <a:spLocks/>
          </p:cNvSpPr>
          <p:nvPr/>
        </p:nvSpPr>
        <p:spPr>
          <a:xfrm>
            <a:off x="2095500" y="3884612"/>
            <a:ext cx="523875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	E </a:t>
            </a:r>
            <a:r>
              <a:rPr lang="pt-BR" sz="6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interna</a:t>
            </a:r>
            <a:r>
              <a:rPr lang="pt-BR" sz="4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19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4C056BE-156B-49FA-A3DB-6F764A77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0" y="2682875"/>
            <a:ext cx="3810000" cy="3810000"/>
          </a:xfrm>
          <a:prstGeom prst="flowChartConnector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ABF29B-68F2-4559-B545-1FB90FB501DB}"/>
              </a:ext>
            </a:extLst>
          </p:cNvPr>
          <p:cNvSpPr txBox="1"/>
          <p:nvPr/>
        </p:nvSpPr>
        <p:spPr>
          <a:xfrm>
            <a:off x="1395690" y="1532723"/>
            <a:ext cx="9958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Estabelecer objetivos com o cuidado de proporcionar incentivos intrínsecos além dos extrínsecos.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D54244-238D-4563-B4C6-700DC6F4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Desafio das organizações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C5CD60E-28A4-4B51-8406-B8ED0BCF52AA}"/>
              </a:ext>
            </a:extLst>
          </p:cNvPr>
          <p:cNvSpPr txBox="1">
            <a:spLocks/>
          </p:cNvSpPr>
          <p:nvPr/>
        </p:nvSpPr>
        <p:spPr>
          <a:xfrm>
            <a:off x="4909860" y="3035701"/>
            <a:ext cx="6134100" cy="78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Combinação de diferentes fatores.</a:t>
            </a:r>
          </a:p>
        </p:txBody>
      </p:sp>
    </p:spTree>
    <p:extLst>
      <p:ext uri="{BB962C8B-B14F-4D97-AF65-F5344CB8AC3E}">
        <p14:creationId xmlns:p14="http://schemas.microsoft.com/office/powerpoint/2010/main" val="389877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0F628-7A95-47B6-BC90-603D06FB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1353800" cy="879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O fator que motiva uma pessoa, pode ser o que desmotiva outra.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3CE751D-147F-4976-BD4E-8E023D6B40A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Desafio das organizações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CAD12-4F8B-47CD-BA5E-B331FD2E7776}"/>
              </a:ext>
            </a:extLst>
          </p:cNvPr>
          <p:cNvSpPr txBox="1"/>
          <p:nvPr/>
        </p:nvSpPr>
        <p:spPr>
          <a:xfrm>
            <a:off x="990600" y="2443490"/>
            <a:ext cx="306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Ex. Autonomia</a:t>
            </a:r>
          </a:p>
        </p:txBody>
      </p:sp>
    </p:spTree>
    <p:extLst>
      <p:ext uri="{BB962C8B-B14F-4D97-AF65-F5344CB8AC3E}">
        <p14:creationId xmlns:p14="http://schemas.microsoft.com/office/powerpoint/2010/main" val="84055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05ACA-52B8-4DDE-8BDD-7750E0A8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7" y="143761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Fatores que impactam na 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60EE4-0CCF-4176-BB6C-D8CAC5F5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588" y="2763178"/>
            <a:ext cx="5257800" cy="316044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Bahnschrift Light" panose="020B0502040204020203" pitchFamily="34" charset="0"/>
              </a:rPr>
              <a:t>Clima organizacional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Transparência nos processos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Liderança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Oportunidades internas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Salário e Benefícios</a:t>
            </a:r>
          </a:p>
          <a:p>
            <a:r>
              <a:rPr lang="pt-BR" sz="2400" dirty="0">
                <a:latin typeface="Bahnschrift Light" panose="020B0502040204020203" pitchFamily="34" charset="0"/>
              </a:rPr>
              <a:t>Reconhecimento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5257E9-F23E-491A-92B2-F76C50C6DB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</a:rPr>
              <a:t>Desafio das 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4042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0843458-A08D-4CE8-80CF-977A80DEC101}"/>
              </a:ext>
            </a:extLst>
          </p:cNvPr>
          <p:cNvSpPr txBox="1">
            <a:spLocks/>
          </p:cNvSpPr>
          <p:nvPr/>
        </p:nvSpPr>
        <p:spPr>
          <a:xfrm>
            <a:off x="908338" y="1383654"/>
            <a:ext cx="9393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006666"/>
                </a:solidFill>
                <a:latin typeface="Bahnschrift" panose="020B0502040204020203" pitchFamily="34" charset="0"/>
              </a:rPr>
              <a:t>Acha que a motivação é gerada por fatores internos ou externos?</a:t>
            </a:r>
          </a:p>
          <a:p>
            <a:pPr algn="l"/>
            <a:endParaRPr lang="pt-BR" dirty="0">
              <a:solidFill>
                <a:srgbClr val="006666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C1256D-AEBF-4B26-8081-C4EADA794C97}"/>
              </a:ext>
            </a:extLst>
          </p:cNvPr>
          <p:cNvSpPr/>
          <p:nvPr/>
        </p:nvSpPr>
        <p:spPr>
          <a:xfrm>
            <a:off x="3302061" y="3067362"/>
            <a:ext cx="677140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100" dirty="0">
                <a:solidFill>
                  <a:srgbClr val="006666"/>
                </a:solidFill>
                <a:latin typeface="Bahnschrift" panose="020B0502040204020203" pitchFamily="34" charset="0"/>
                <a:ea typeface="+mj-ea"/>
                <a:cs typeface="+mj-cs"/>
              </a:rPr>
              <a:t>É possível motivar o outro?</a:t>
            </a:r>
          </a:p>
        </p:txBody>
      </p:sp>
    </p:spTree>
    <p:extLst>
      <p:ext uri="{BB962C8B-B14F-4D97-AF65-F5344CB8AC3E}">
        <p14:creationId xmlns:p14="http://schemas.microsoft.com/office/powerpoint/2010/main" val="36116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62FAA6A7-6724-41C3-B7AF-A185F9249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9" t="49702" r="35980" b="-57"/>
          <a:stretch/>
        </p:blipFill>
        <p:spPr>
          <a:xfrm>
            <a:off x="1268233" y="4037162"/>
            <a:ext cx="2709780" cy="28208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B533A3F-5641-40AE-90DF-989F044DC10B}"/>
              </a:ext>
            </a:extLst>
          </p:cNvPr>
          <p:cNvSpPr/>
          <p:nvPr/>
        </p:nvSpPr>
        <p:spPr>
          <a:xfrm>
            <a:off x="3764184" y="1088359"/>
            <a:ext cx="7689879" cy="2406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 anos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financeiro sênior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Situação: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pronto para um próximo passo na sua carreira, mas sem previsão de promoção na empresa.</a:t>
            </a:r>
          </a:p>
        </p:txBody>
      </p:sp>
    </p:spTree>
    <p:extLst>
      <p:ext uri="{BB962C8B-B14F-4D97-AF65-F5344CB8AC3E}">
        <p14:creationId xmlns:p14="http://schemas.microsoft.com/office/powerpoint/2010/main" val="60662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DF61FA2-C5DB-4F74-AA90-0E8CD8A1E3BD}"/>
              </a:ext>
            </a:extLst>
          </p:cNvPr>
          <p:cNvSpPr/>
          <p:nvPr/>
        </p:nvSpPr>
        <p:spPr>
          <a:xfrm>
            <a:off x="1877683" y="1251328"/>
            <a:ext cx="8436634" cy="38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3600" b="1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Possíveis causas organizacionais:</a:t>
            </a:r>
            <a:endParaRPr lang="pt-BR" sz="3600" dirty="0">
              <a:solidFill>
                <a:srgbClr val="006666"/>
              </a:solidFill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-Porte;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-Maturidade;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-Falta de necessidade;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-Performance(acima ou abaixo);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-Falta de </a:t>
            </a:r>
            <a:r>
              <a:rPr lang="pt-BR" sz="2800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headcount</a:t>
            </a:r>
            <a:r>
              <a:rPr lang="pt-BR" sz="28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(posição) ou budget. </a:t>
            </a:r>
          </a:p>
        </p:txBody>
      </p:sp>
    </p:spTree>
    <p:extLst>
      <p:ext uri="{BB962C8B-B14F-4D97-AF65-F5344CB8AC3E}">
        <p14:creationId xmlns:p14="http://schemas.microsoft.com/office/powerpoint/2010/main" val="3035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DF61FA2-C5DB-4F74-AA90-0E8CD8A1E3BD}"/>
              </a:ext>
            </a:extLst>
          </p:cNvPr>
          <p:cNvSpPr/>
          <p:nvPr/>
        </p:nvSpPr>
        <p:spPr>
          <a:xfrm>
            <a:off x="847842" y="1069534"/>
            <a:ext cx="7167017" cy="21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Questione-se diariamente: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t-BR" sz="9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DCFD4A-F44A-454B-A880-A8C89DDAF9B7}"/>
              </a:ext>
            </a:extLst>
          </p:cNvPr>
          <p:cNvSpPr/>
          <p:nvPr/>
        </p:nvSpPr>
        <p:spPr>
          <a:xfrm>
            <a:off x="1381523" y="3207865"/>
            <a:ext cx="3473527" cy="452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-Meu projeto se paga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23935093-BA98-456A-A60C-B068488FC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5" y="189332"/>
            <a:ext cx="4849237" cy="356621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8EAC746-0C0F-4083-9DEF-CED6E81C3976}"/>
              </a:ext>
            </a:extLst>
          </p:cNvPr>
          <p:cNvSpPr/>
          <p:nvPr/>
        </p:nvSpPr>
        <p:spPr>
          <a:xfrm>
            <a:off x="1381523" y="3851044"/>
            <a:ext cx="9428953" cy="622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-Como colaborador,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trago retorno equivalente ao que recebo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9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DF61FA2-C5DB-4F74-AA90-0E8CD8A1E3BD}"/>
              </a:ext>
            </a:extLst>
          </p:cNvPr>
          <p:cNvSpPr/>
          <p:nvPr/>
        </p:nvSpPr>
        <p:spPr>
          <a:xfrm>
            <a:off x="1174879" y="721938"/>
            <a:ext cx="8436634" cy="176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Avalie como está o mercado de atuação no seu ramo,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competências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requeridas,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salário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tendências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sz="9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FD398E-7B39-461C-A330-38C6FA25FB67}"/>
              </a:ext>
            </a:extLst>
          </p:cNvPr>
          <p:cNvSpPr/>
          <p:nvPr/>
        </p:nvSpPr>
        <p:spPr>
          <a:xfrm>
            <a:off x="433137" y="2812383"/>
            <a:ext cx="11325725" cy="622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Esteja certo de que sua visão não esteja desalinhada com a realidade atual.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sz="900" dirty="0">
              <a:solidFill>
                <a:srgbClr val="006666"/>
              </a:solidFill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ntendo desenho, computador&#10;&#10;Descrição gerada automaticamente">
            <a:extLst>
              <a:ext uri="{FF2B5EF4-FFF2-40B4-BE49-F238E27FC236}">
                <a16:creationId xmlns:a16="http://schemas.microsoft.com/office/drawing/2014/main" id="{3312FFAC-744B-4CD1-8DA0-D7446C44F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23" y="3520818"/>
            <a:ext cx="3021353" cy="3021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091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2FD82616-5161-4099-BF8B-24A6FF55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t="24027" r="21765" b="25809"/>
          <a:stretch/>
        </p:blipFill>
        <p:spPr>
          <a:xfrm>
            <a:off x="9496927" y="148713"/>
            <a:ext cx="2069431" cy="191265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F61FA2-C5DB-4F74-AA90-0E8CD8A1E3BD}"/>
              </a:ext>
            </a:extLst>
          </p:cNvPr>
          <p:cNvSpPr/>
          <p:nvPr/>
        </p:nvSpPr>
        <p:spPr>
          <a:xfrm>
            <a:off x="934248" y="850274"/>
            <a:ext cx="9830005" cy="176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lidar com a situação: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800" b="1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Ao chegar à conclusão de querer permanecer onde está, vale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planejar alternativas a curto/médio e longo prazo 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negociar</a:t>
            </a:r>
            <a:r>
              <a:rPr lang="pt-BR" sz="24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03DD66-E895-47F4-B0AC-FB8287383B71}"/>
              </a:ext>
            </a:extLst>
          </p:cNvPr>
          <p:cNvSpPr/>
          <p:nvPr/>
        </p:nvSpPr>
        <p:spPr>
          <a:xfrm>
            <a:off x="1058572" y="2995812"/>
            <a:ext cx="9581355" cy="124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alternativas podem ser de qualquer tipo: </a:t>
            </a:r>
            <a:r>
              <a:rPr lang="pt-BR" sz="24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mudança de área</a:t>
            </a: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melhor pacote de </a:t>
            </a:r>
            <a:r>
              <a:rPr lang="pt-BR" sz="24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</a:t>
            </a: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até uma </a:t>
            </a:r>
            <a:r>
              <a:rPr lang="pt-BR" sz="24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promoção</a:t>
            </a: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pt-BR" sz="24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de salário</a:t>
            </a: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846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edifício&#10;&#10;Descrição gerada automaticamente">
            <a:extLst>
              <a:ext uri="{FF2B5EF4-FFF2-40B4-BE49-F238E27FC236}">
                <a16:creationId xmlns:a16="http://schemas.microsoft.com/office/drawing/2014/main" id="{72959C4F-7611-48E2-8FB3-79BECC0F4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C1DBA3A-AFF6-4FAF-8F59-547D62FFE7FD}"/>
              </a:ext>
            </a:extLst>
          </p:cNvPr>
          <p:cNvSpPr/>
          <p:nvPr/>
        </p:nvSpPr>
        <p:spPr>
          <a:xfrm>
            <a:off x="1223343" y="1411733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E o que te </a:t>
            </a:r>
            <a:r>
              <a:rPr lang="pt-BR" sz="7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motiva</a:t>
            </a:r>
            <a:r>
              <a:rPr lang="pt-B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184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9965-F103-4337-9A47-F44759E8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75"/>
            <a:ext cx="6381750" cy="1325563"/>
          </a:xfrm>
        </p:spPr>
        <p:txBody>
          <a:bodyPr/>
          <a:lstStyle/>
          <a:p>
            <a:r>
              <a:rPr lang="pt-BR" b="1" dirty="0">
                <a:solidFill>
                  <a:srgbClr val="CC3300"/>
                </a:solidFill>
                <a:latin typeface="Bahnschrift Light" panose="020B0502040204020203" pitchFamily="34" charset="0"/>
              </a:rPr>
              <a:t>Autoconhecimento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6AA7BE-ED5E-4178-9617-B35AD9240C75}"/>
              </a:ext>
            </a:extLst>
          </p:cNvPr>
          <p:cNvSpPr/>
          <p:nvPr/>
        </p:nvSpPr>
        <p:spPr>
          <a:xfrm>
            <a:off x="6300787" y="3594791"/>
            <a:ext cx="1838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Valores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2021D2A-FA9C-4534-A7F8-792DA87CD3E4}"/>
              </a:ext>
            </a:extLst>
          </p:cNvPr>
          <p:cNvSpPr/>
          <p:nvPr/>
        </p:nvSpPr>
        <p:spPr>
          <a:xfrm>
            <a:off x="1228725" y="2216770"/>
            <a:ext cx="935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Padrões de comportamento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074A04-4E2D-4BD8-A85D-03AD2AB02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826" flipH="1">
            <a:off x="3210832" y="2932009"/>
            <a:ext cx="265112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4753B5A-B304-41F9-A49D-A5EB85716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" t="17846" r="38869" b="16462"/>
          <a:stretch/>
        </p:blipFill>
        <p:spPr>
          <a:xfrm>
            <a:off x="2735275" y="1727201"/>
            <a:ext cx="5951474" cy="40512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7C3E65E-861C-43C5-ACD1-BEFC094A16EA}"/>
              </a:ext>
            </a:extLst>
          </p:cNvPr>
          <p:cNvSpPr/>
          <p:nvPr/>
        </p:nvSpPr>
        <p:spPr>
          <a:xfrm>
            <a:off x="3253801" y="5756695"/>
            <a:ext cx="491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https://www.youtube.com/watch?v=77XIyD0YTqU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1BF4DD0-8F3D-4E79-9B9D-031113C4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16720"/>
            <a:ext cx="638175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Marshmallow Test</a:t>
            </a:r>
          </a:p>
        </p:txBody>
      </p:sp>
    </p:spTree>
    <p:extLst>
      <p:ext uri="{BB962C8B-B14F-4D97-AF65-F5344CB8AC3E}">
        <p14:creationId xmlns:p14="http://schemas.microsoft.com/office/powerpoint/2010/main" val="19089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247AA02-B0A5-4369-8243-3AA94A28E0E6}"/>
              </a:ext>
            </a:extLst>
          </p:cNvPr>
          <p:cNvSpPr txBox="1"/>
          <p:nvPr/>
        </p:nvSpPr>
        <p:spPr>
          <a:xfrm>
            <a:off x="1990075" y="1333301"/>
            <a:ext cx="51735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rgbClr val="006666"/>
                </a:solidFill>
                <a:latin typeface="Bahnschrift Light" panose="020B0502040204020203" pitchFamily="34" charset="0"/>
              </a:rPr>
              <a:t>Marshmallow Test</a:t>
            </a:r>
          </a:p>
          <a:p>
            <a:endParaRPr lang="pt-BR" sz="900" b="1" u="sng" dirty="0">
              <a:solidFill>
                <a:srgbClr val="006666"/>
              </a:solidFill>
              <a:latin typeface="Bahnschrift Light" panose="020B0502040204020203" pitchFamily="34" charset="0"/>
            </a:endParaRPr>
          </a:p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-Autodisciplina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3C4873-5AD0-423E-BEEB-AB150EB12AF0}"/>
              </a:ext>
            </a:extLst>
          </p:cNvPr>
          <p:cNvSpPr txBox="1"/>
          <p:nvPr/>
        </p:nvSpPr>
        <p:spPr>
          <a:xfrm>
            <a:off x="1990075" y="2766093"/>
            <a:ext cx="734442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rgbClr val="006666"/>
                </a:solidFill>
                <a:latin typeface="Bahnschrift Light" panose="020B0502040204020203" pitchFamily="34" charset="0"/>
              </a:rPr>
              <a:t>Releitura </a:t>
            </a:r>
          </a:p>
          <a:p>
            <a:endParaRPr lang="pt-BR" sz="900" b="1" u="sng" dirty="0">
              <a:solidFill>
                <a:srgbClr val="006666"/>
              </a:solidFill>
              <a:latin typeface="Bahnschrift Light" panose="020B0502040204020203" pitchFamily="34" charset="0"/>
            </a:endParaRPr>
          </a:p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-Ambiente exerce maior influência</a:t>
            </a:r>
          </a:p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-Alta renda: Maiores privilégios</a:t>
            </a:r>
          </a:p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-Baixa renda: Instabilidade gera dificuldade de adiar recompensas</a:t>
            </a:r>
          </a:p>
        </p:txBody>
      </p:sp>
    </p:spTree>
    <p:extLst>
      <p:ext uri="{BB962C8B-B14F-4D97-AF65-F5344CB8AC3E}">
        <p14:creationId xmlns:p14="http://schemas.microsoft.com/office/powerpoint/2010/main" val="39743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8128B-16BC-43D9-83DF-DF347238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3" y="1135512"/>
            <a:ext cx="10168027" cy="134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Traçar um objetivo traz clareza sobre a direção certa a seguir, independente dos recursos empregados.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BDA146-1ED4-4883-B7FA-26A59EA329F9}"/>
              </a:ext>
            </a:extLst>
          </p:cNvPr>
          <p:cNvSpPr txBox="1"/>
          <p:nvPr/>
        </p:nvSpPr>
        <p:spPr>
          <a:xfrm>
            <a:off x="2182392" y="2693492"/>
            <a:ext cx="775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Maiores recursos = Menor tempo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FC5E05-7203-456D-AE49-B9F39FB6A060}"/>
              </a:ext>
            </a:extLst>
          </p:cNvPr>
          <p:cNvSpPr/>
          <p:nvPr/>
        </p:nvSpPr>
        <p:spPr>
          <a:xfrm>
            <a:off x="1927611" y="4381501"/>
            <a:ext cx="643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“Fora de Série – Outliers” pelo autor Malcolm </a:t>
            </a:r>
            <a:r>
              <a:rPr lang="pt-BR" sz="2000" dirty="0" err="1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Gladwell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94A2416-96A0-4CE9-A767-388A478C8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6711" r="1052"/>
          <a:stretch/>
        </p:blipFill>
        <p:spPr>
          <a:xfrm rot="10800000">
            <a:off x="158807" y="288758"/>
            <a:ext cx="5937193" cy="53660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DFFE8-5B36-445C-84E6-BD18BEB8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475" y="1980901"/>
            <a:ext cx="106687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Bahnschrift Light" panose="020B0502040204020203" pitchFamily="34" charset="0"/>
              </a:rPr>
              <a:t>Processo responsável pela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intensidade</a:t>
            </a:r>
            <a:r>
              <a:rPr lang="pt-BR" sz="3200" dirty="0">
                <a:latin typeface="Bahnschrift Light" panose="020B0502040204020203" pitchFamily="34" charset="0"/>
              </a:rPr>
              <a:t>,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direção</a:t>
            </a:r>
            <a:r>
              <a:rPr lang="pt-BR" sz="3200" dirty="0">
                <a:latin typeface="Bahnschrift Light" panose="020B0502040204020203" pitchFamily="34" charset="0"/>
              </a:rPr>
              <a:t> 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persistência</a:t>
            </a:r>
            <a:r>
              <a:rPr lang="pt-BR" sz="3200" dirty="0">
                <a:latin typeface="Bahnschrift Light" panose="020B0502040204020203" pitchFamily="34" charset="0"/>
              </a:rPr>
              <a:t> dos esforços de uma pessoa para o alcance de determinada meta.</a:t>
            </a:r>
          </a:p>
          <a:p>
            <a:pPr marL="0" indent="0">
              <a:buNone/>
            </a:pPr>
            <a:r>
              <a:rPr lang="pt-BR" sz="3200" dirty="0">
                <a:latin typeface="Bahnschrift Light" panose="020B0502040204020203" pitchFamily="34" charset="0"/>
              </a:rPr>
              <a:t>							</a:t>
            </a:r>
            <a:r>
              <a:rPr lang="pt-BR" sz="2000" dirty="0">
                <a:latin typeface="Bahnschrift Light" panose="020B0502040204020203" pitchFamily="34" charset="0"/>
              </a:rPr>
              <a:t>ROBBINS (2005)</a:t>
            </a:r>
            <a:endParaRPr lang="pt-BR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37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DC20E-FD7A-48E3-BF1D-4A6D7AED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39825"/>
            <a:ext cx="10515600" cy="1431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-</a:t>
            </a:r>
            <a:r>
              <a:rPr lang="pt-BR" sz="4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Recursos investidos em sua educação 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+ 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Dedicação para alcançar objetivos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30918A-5F61-4301-A954-A4CE332CC1AB}"/>
              </a:ext>
            </a:extLst>
          </p:cNvPr>
          <p:cNvSpPr/>
          <p:nvPr/>
        </p:nvSpPr>
        <p:spPr>
          <a:xfrm>
            <a:off x="1052262" y="3429000"/>
            <a:ext cx="7767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CC3300"/>
                </a:solidFill>
                <a:latin typeface="Bahnschrift Light" panose="020B0502040204020203" pitchFamily="34" charset="0"/>
              </a:rPr>
              <a:t>Não se vitimize! Use a situação como mola propulsora.</a:t>
            </a:r>
            <a:endParaRPr lang="pt-BR" sz="24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4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FB2BEF-4C1B-43EE-988F-0E0FA4219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6" t="9911" r="61563" b="11926"/>
          <a:stretch/>
        </p:blipFill>
        <p:spPr>
          <a:xfrm rot="21403154">
            <a:off x="1543050" y="750094"/>
            <a:ext cx="3600450" cy="5357813"/>
          </a:xfrm>
          <a:prstGeom prst="rect">
            <a:avLst/>
          </a:prstGeom>
          <a:ln w="3175">
            <a:solidFill>
              <a:srgbClr val="B2B2B2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E05D15-159E-4487-8989-92EC31969BC1}"/>
              </a:ext>
            </a:extLst>
          </p:cNvPr>
          <p:cNvSpPr txBox="1"/>
          <p:nvPr/>
        </p:nvSpPr>
        <p:spPr>
          <a:xfrm>
            <a:off x="5657850" y="2133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Usou o tempo que passou como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reserva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para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observar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desenvolver sua habilidade estratégica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como técnico.</a:t>
            </a:r>
          </a:p>
        </p:txBody>
      </p:sp>
    </p:spTree>
    <p:extLst>
      <p:ext uri="{BB962C8B-B14F-4D97-AF65-F5344CB8AC3E}">
        <p14:creationId xmlns:p14="http://schemas.microsoft.com/office/powerpoint/2010/main" val="3993692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BEEBF-848B-4122-9543-39E2A40D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706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006666"/>
                </a:solidFill>
                <a:latin typeface="Bahnschrift Light" panose="020B0502040204020203" pitchFamily="34" charset="0"/>
              </a:rPr>
              <a:t>Teste </a:t>
            </a:r>
            <a:r>
              <a:rPr lang="pt-BR" sz="4000" i="1" dirty="0">
                <a:solidFill>
                  <a:srgbClr val="006666"/>
                </a:solidFill>
                <a:latin typeface="Bahnschrift Light" panose="020B0502040204020203" pitchFamily="34" charset="0"/>
              </a:rPr>
              <a:t>Âncoras de carreira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98150C-EA2A-4ADB-A7C1-854B3CAA0284}"/>
              </a:ext>
            </a:extLst>
          </p:cNvPr>
          <p:cNvSpPr/>
          <p:nvPr/>
        </p:nvSpPr>
        <p:spPr>
          <a:xfrm>
            <a:off x="2609850" y="1757269"/>
            <a:ext cx="6096000" cy="44492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Autonomia;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Segurança;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Competência técnico-funcional;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Competência administrativa geral;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Criatividade empreendedora;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Dedicação a uma causa;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Desafio puro;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006666"/>
                </a:solidFill>
                <a:latin typeface="Bahnschrift Light" panose="020B0502040204020203" pitchFamily="34" charset="0"/>
              </a:rPr>
              <a:t>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Estilo de vida.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F278126-0D85-4414-8AD0-4D5791DE1D7D}"/>
              </a:ext>
            </a:extLst>
          </p:cNvPr>
          <p:cNvSpPr/>
          <p:nvPr/>
        </p:nvSpPr>
        <p:spPr>
          <a:xfrm>
            <a:off x="8286750" y="217325"/>
            <a:ext cx="3695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Edgar </a:t>
            </a:r>
            <a:r>
              <a:rPr lang="pt-BR" sz="1600" i="1" dirty="0" err="1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Schein</a:t>
            </a:r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, PhD em psicologia social pela Harvard e professor MIT.</a:t>
            </a:r>
          </a:p>
        </p:txBody>
      </p:sp>
    </p:spTree>
    <p:extLst>
      <p:ext uri="{BB962C8B-B14F-4D97-AF65-F5344CB8AC3E}">
        <p14:creationId xmlns:p14="http://schemas.microsoft.com/office/powerpoint/2010/main" val="311613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93D4B-B47E-433F-B377-56B90720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Diferentes teorias sustentam o fator motivação;</a:t>
            </a:r>
          </a:p>
          <a:p>
            <a:endParaRPr lang="pt-BR" sz="9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É um desafio para as organizações manter seus colaboradores motivados;</a:t>
            </a:r>
          </a:p>
          <a:p>
            <a:endParaRPr lang="pt-BR" sz="9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(Re)encontre e mantenha sua motivação;</a:t>
            </a:r>
          </a:p>
          <a:p>
            <a:endParaRPr lang="pt-BR" sz="9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Sua motivação é impulsionada por seus valores</a:t>
            </a:r>
          </a:p>
          <a:p>
            <a:endParaRPr lang="pt-BR" sz="32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2CB98-37C3-48E3-A824-ED26B9EF2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00B5C6-2DD1-4887-9603-2BC702E8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6" y="258428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9999"/>
                </a:solidFill>
              </a:rPr>
              <a:t>Concluindo</a:t>
            </a:r>
          </a:p>
        </p:txBody>
      </p:sp>
    </p:spTree>
    <p:extLst>
      <p:ext uri="{BB962C8B-B14F-4D97-AF65-F5344CB8AC3E}">
        <p14:creationId xmlns:p14="http://schemas.microsoft.com/office/powerpoint/2010/main" val="39695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330AD-E2B3-4F18-BA50-479252EF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86AA48-9A4D-4A3A-8802-947006735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8350" r="39151" b="16210"/>
          <a:stretch/>
        </p:blipFill>
        <p:spPr>
          <a:xfrm>
            <a:off x="1700845" y="1027906"/>
            <a:ext cx="6580517" cy="448573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606C2CD-F405-491F-BA48-B995633D8CD1}"/>
              </a:ext>
            </a:extLst>
          </p:cNvPr>
          <p:cNvSpPr/>
          <p:nvPr/>
        </p:nvSpPr>
        <p:spPr>
          <a:xfrm>
            <a:off x="2274205" y="5513641"/>
            <a:ext cx="5433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hlinkClick r:id="rId4"/>
              </a:rPr>
              <a:t>https://www.youtube.com/watch?v=77XIyD0YTqU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4019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6A5B8EB-3E9E-40C6-9C6F-0556D691F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6711" r="1052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6552FA9-A625-4492-ABBC-0F286298EC06}"/>
              </a:ext>
            </a:extLst>
          </p:cNvPr>
          <p:cNvSpPr/>
          <p:nvPr/>
        </p:nvSpPr>
        <p:spPr>
          <a:xfrm>
            <a:off x="607183" y="540375"/>
            <a:ext cx="546976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400" dirty="0">
                <a:solidFill>
                  <a:srgbClr val="CC3300"/>
                </a:solidFill>
                <a:latin typeface="Bahnschrift" panose="020B0502040204020203" pitchFamily="34" charset="0"/>
                <a:ea typeface="+mj-ea"/>
                <a:cs typeface="+mj-cs"/>
              </a:rPr>
              <a:t>Teorias das Necessidades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2797DB-73D3-4678-B072-174C6B3C29BB}"/>
              </a:ext>
            </a:extLst>
          </p:cNvPr>
          <p:cNvSpPr/>
          <p:nvPr/>
        </p:nvSpPr>
        <p:spPr>
          <a:xfrm>
            <a:off x="1140801" y="1820525"/>
            <a:ext cx="5660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Taylor – capacidade produtiva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5E0846-BE51-4C70-AEA4-5CE26EC9BA5F}"/>
              </a:ext>
            </a:extLst>
          </p:cNvPr>
          <p:cNvSpPr/>
          <p:nvPr/>
        </p:nvSpPr>
        <p:spPr>
          <a:xfrm>
            <a:off x="760533" y="3037344"/>
            <a:ext cx="106885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Com 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+mj-ea"/>
                <a:cs typeface="+mj-cs"/>
              </a:rPr>
              <a:t>evolução do modelo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e as modificações nas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+mj-ea"/>
                <a:cs typeface="+mj-cs"/>
              </a:rPr>
              <a:t>relações de trabalho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+mj-ea"/>
                <a:cs typeface="+mj-cs"/>
              </a:rPr>
              <a:t>figura do funcionário passa a ser percebida como importante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, e 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+mj-ea"/>
                <a:cs typeface="+mj-cs"/>
              </a:rPr>
              <a:t>motivação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ea typeface="+mj-ea"/>
                <a:cs typeface="+mj-cs"/>
              </a:rPr>
              <a:t>como fator para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+mj-ea"/>
                <a:cs typeface="+mj-cs"/>
              </a:rPr>
              <a:t>evitar baixa qualidade e adesão ao trabalho. </a:t>
            </a:r>
          </a:p>
        </p:txBody>
      </p:sp>
    </p:spTree>
    <p:extLst>
      <p:ext uri="{BB962C8B-B14F-4D97-AF65-F5344CB8AC3E}">
        <p14:creationId xmlns:p14="http://schemas.microsoft.com/office/powerpoint/2010/main" val="2610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956822-9D06-49F3-9632-BE0078F02890}"/>
              </a:ext>
            </a:extLst>
          </p:cNvPr>
          <p:cNvSpPr/>
          <p:nvPr/>
        </p:nvSpPr>
        <p:spPr>
          <a:xfrm>
            <a:off x="823805" y="653666"/>
            <a:ext cx="801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ABRAHAM MASLOW: Hierarquia das necessidades (1943)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9C2F35F-34C0-4B1D-B3C8-2ABCE63B11E5}"/>
              </a:ext>
            </a:extLst>
          </p:cNvPr>
          <p:cNvGrpSpPr/>
          <p:nvPr/>
        </p:nvGrpSpPr>
        <p:grpSpPr>
          <a:xfrm>
            <a:off x="747605" y="1650872"/>
            <a:ext cx="6586645" cy="5105401"/>
            <a:chOff x="1009649" y="1847849"/>
            <a:chExt cx="6038743" cy="4560867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58475C6A-66EC-43FD-9341-39EA38BBF75B}"/>
                </a:ext>
              </a:extLst>
            </p:cNvPr>
            <p:cNvSpPr/>
            <p:nvPr/>
          </p:nvSpPr>
          <p:spPr>
            <a:xfrm>
              <a:off x="1009649" y="1847849"/>
              <a:ext cx="6038743" cy="4560867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6666"/>
                </a:solidFill>
              </a:endParaRPr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CC870763-5908-4AC9-AA29-8A914B6A387C}"/>
                </a:ext>
              </a:extLst>
            </p:cNvPr>
            <p:cNvSpPr/>
            <p:nvPr/>
          </p:nvSpPr>
          <p:spPr>
            <a:xfrm>
              <a:off x="1485900" y="1847849"/>
              <a:ext cx="5095820" cy="38615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A2CBD42E-8292-4A99-8E85-5336074EB6A9}"/>
                </a:ext>
              </a:extLst>
            </p:cNvPr>
            <p:cNvSpPr/>
            <p:nvPr/>
          </p:nvSpPr>
          <p:spPr>
            <a:xfrm>
              <a:off x="1962150" y="1847849"/>
              <a:ext cx="4133850" cy="3124201"/>
            </a:xfrm>
            <a:prstGeom prst="triangle">
              <a:avLst>
                <a:gd name="adj" fmla="val 50000"/>
              </a:avLst>
            </a:prstGeom>
            <a:solidFill>
              <a:srgbClr val="F9A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>
              <a:extLst>
                <a:ext uri="{FF2B5EF4-FFF2-40B4-BE49-F238E27FC236}">
                  <a16:creationId xmlns:a16="http://schemas.microsoft.com/office/drawing/2014/main" id="{3961F3D3-C7A7-448E-BE76-DBEA4BAA33FA}"/>
                </a:ext>
              </a:extLst>
            </p:cNvPr>
            <p:cNvSpPr/>
            <p:nvPr/>
          </p:nvSpPr>
          <p:spPr>
            <a:xfrm>
              <a:off x="2476444" y="1847849"/>
              <a:ext cx="3105151" cy="2343151"/>
            </a:xfrm>
            <a:prstGeom prst="triangle">
              <a:avLst>
                <a:gd name="adj" fmla="val 50035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7BAEE7D8-3C9E-4504-8627-025B60D76893}"/>
                </a:ext>
              </a:extLst>
            </p:cNvPr>
            <p:cNvSpPr/>
            <p:nvPr/>
          </p:nvSpPr>
          <p:spPr>
            <a:xfrm>
              <a:off x="3000770" y="1847849"/>
              <a:ext cx="2069695" cy="1578742"/>
            </a:xfrm>
            <a:prstGeom prst="triangle">
              <a:avLst>
                <a:gd name="adj" fmla="val 49192"/>
              </a:avLst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0A6E86-59E2-4562-9685-F3D5C15359ED}"/>
              </a:ext>
            </a:extLst>
          </p:cNvPr>
          <p:cNvSpPr txBox="1"/>
          <p:nvPr/>
        </p:nvSpPr>
        <p:spPr>
          <a:xfrm>
            <a:off x="3131752" y="61626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Fisiológicas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5A7DBB-45E8-4E5B-9EB9-97AFB8E1F3E4}"/>
              </a:ext>
            </a:extLst>
          </p:cNvPr>
          <p:cNvSpPr txBox="1"/>
          <p:nvPr/>
        </p:nvSpPr>
        <p:spPr>
          <a:xfrm>
            <a:off x="3124199" y="54003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Segurança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46B9C5-6C40-4BC6-959A-7FB3B7F8AF70}"/>
              </a:ext>
            </a:extLst>
          </p:cNvPr>
          <p:cNvSpPr txBox="1"/>
          <p:nvPr/>
        </p:nvSpPr>
        <p:spPr>
          <a:xfrm>
            <a:off x="3131752" y="45604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Sociais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3AA5AF-9F39-49F2-906F-D8C2322B1B9A}"/>
              </a:ext>
            </a:extLst>
          </p:cNvPr>
          <p:cNvSpPr txBox="1"/>
          <p:nvPr/>
        </p:nvSpPr>
        <p:spPr>
          <a:xfrm>
            <a:off x="2919383" y="3642415"/>
            <a:ext cx="22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Estima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AD240D-D82F-4446-9750-C88282343938}"/>
              </a:ext>
            </a:extLst>
          </p:cNvPr>
          <p:cNvSpPr txBox="1"/>
          <p:nvPr/>
        </p:nvSpPr>
        <p:spPr>
          <a:xfrm>
            <a:off x="3114567" y="29518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Autorrealização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AC5941-3384-4FB6-8D1E-875E3F428052}"/>
              </a:ext>
            </a:extLst>
          </p:cNvPr>
          <p:cNvSpPr txBox="1"/>
          <p:nvPr/>
        </p:nvSpPr>
        <p:spPr>
          <a:xfrm rot="18162065">
            <a:off x="257530" y="5545459"/>
            <a:ext cx="149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Primárias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1C6079C-F73D-4617-8276-D7E56BDB5414}"/>
              </a:ext>
            </a:extLst>
          </p:cNvPr>
          <p:cNvSpPr txBox="1"/>
          <p:nvPr/>
        </p:nvSpPr>
        <p:spPr>
          <a:xfrm rot="18162065">
            <a:off x="1458458" y="3431972"/>
            <a:ext cx="183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Secundárias </a:t>
            </a:r>
          </a:p>
        </p:txBody>
      </p:sp>
    </p:spTree>
    <p:extLst>
      <p:ext uri="{BB962C8B-B14F-4D97-AF65-F5344CB8AC3E}">
        <p14:creationId xmlns:p14="http://schemas.microsoft.com/office/powerpoint/2010/main" val="26058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67F0842-3DB5-4719-B7BA-229287271E13}"/>
              </a:ext>
            </a:extLst>
          </p:cNvPr>
          <p:cNvSpPr/>
          <p:nvPr/>
        </p:nvSpPr>
        <p:spPr>
          <a:xfrm>
            <a:off x="957286" y="920234"/>
            <a:ext cx="763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FREDERICK HERZBERG: Teoria dos dois fatores (1950)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CEFCC37-F2DC-4C78-9CE9-1EFF9175E5B2}"/>
              </a:ext>
            </a:extLst>
          </p:cNvPr>
          <p:cNvSpPr/>
          <p:nvPr/>
        </p:nvSpPr>
        <p:spPr>
          <a:xfrm>
            <a:off x="1181100" y="1905506"/>
            <a:ext cx="86063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Fatores motivadores</a:t>
            </a: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: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fatores que aumentam a satisfação no trabalho: crescimento, progresso, responsabilidade, trabalho, reconhecimento e realização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>
                  <a:lumMod val="25000"/>
                </a:schemeClr>
              </a:solidFill>
              <a:latin typeface="Bahnschrift Light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Fatores higiênicos</a:t>
            </a: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: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estes fatores não incentivam os funcionários a trabalhar mais, mas quando eles não estão presentes eles desmotivam e geram insatisfação no trabalho: segurança, relacionamento, vida pessoal e condições de trabalho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210197-C446-4C5E-AD6D-70DA012E4D66}"/>
              </a:ext>
            </a:extLst>
          </p:cNvPr>
          <p:cNvSpPr/>
          <p:nvPr/>
        </p:nvSpPr>
        <p:spPr>
          <a:xfrm>
            <a:off x="1129356" y="1001466"/>
            <a:ext cx="8205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MCCLELLAND: Teoria das Necessidades Adquiridas (1961)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991C87-BB96-4784-8968-ADCF96F62C80}"/>
              </a:ext>
            </a:extLst>
          </p:cNvPr>
          <p:cNvSpPr/>
          <p:nvPr/>
        </p:nvSpPr>
        <p:spPr>
          <a:xfrm>
            <a:off x="2183927" y="2068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Realização, Afiliação e Poder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D77EE49-ABE2-4B34-A4DC-AB4B5F3EEDD7}"/>
              </a:ext>
            </a:extLst>
          </p:cNvPr>
          <p:cNvSpPr/>
          <p:nvPr/>
        </p:nvSpPr>
        <p:spPr>
          <a:xfrm>
            <a:off x="1409700" y="3024365"/>
            <a:ext cx="8743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Desenvolvidas pelo indivíduo a partir da sua experiência de vida, interações com outros indivíduos e com o ambiente. Essas necessidades existem, em graus diferentes, em todos os indivíduos, de forma individual. </a:t>
            </a:r>
          </a:p>
        </p:txBody>
      </p:sp>
    </p:spTree>
    <p:extLst>
      <p:ext uri="{BB962C8B-B14F-4D97-AF65-F5344CB8AC3E}">
        <p14:creationId xmlns:p14="http://schemas.microsoft.com/office/powerpoint/2010/main" val="358136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771537-48B4-4CB6-A960-DC4952A0998F}"/>
              </a:ext>
            </a:extLst>
          </p:cNvPr>
          <p:cNvSpPr/>
          <p:nvPr/>
        </p:nvSpPr>
        <p:spPr>
          <a:xfrm>
            <a:off x="1242206" y="1053584"/>
            <a:ext cx="8220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6666"/>
                </a:solidFill>
                <a:latin typeface="Bahnschrift Light" panose="020B0502040204020203" pitchFamily="34" charset="0"/>
              </a:rPr>
              <a:t>CLAYTON ALDERFER: Hierarquia das necessidades (1969)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847209-1B79-4BEA-80F0-0D79E282C56E}"/>
              </a:ext>
            </a:extLst>
          </p:cNvPr>
          <p:cNvSpPr/>
          <p:nvPr/>
        </p:nvSpPr>
        <p:spPr>
          <a:xfrm>
            <a:off x="1713066" y="2102435"/>
            <a:ext cx="727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Existência, Relacionamento e Crescimento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C5E516-2793-43C9-B2CB-39EF25DACDDB}"/>
              </a:ext>
            </a:extLst>
          </p:cNvPr>
          <p:cNvSpPr/>
          <p:nvPr/>
        </p:nvSpPr>
        <p:spPr>
          <a:xfrm>
            <a:off x="1085850" y="3047196"/>
            <a:ext cx="10477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Bahnschrift Light" panose="020B0502040204020203" pitchFamily="34" charset="0"/>
              </a:rPr>
              <a:t>Os níveis atuam simultaneamente e não progressivamente como na teoria de Maslow.</a:t>
            </a:r>
          </a:p>
        </p:txBody>
      </p:sp>
    </p:spTree>
    <p:extLst>
      <p:ext uri="{BB962C8B-B14F-4D97-AF65-F5344CB8AC3E}">
        <p14:creationId xmlns:p14="http://schemas.microsoft.com/office/powerpoint/2010/main" val="752466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22846</TotalTime>
  <Words>2870</Words>
  <Application>Microsoft Office PowerPoint</Application>
  <PresentationFormat>Widescreen</PresentationFormat>
  <Paragraphs>246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Bahnschrift</vt:lpstr>
      <vt:lpstr>Bahnschrift Light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Desafio das organizações</vt:lpstr>
      <vt:lpstr>PowerPoint Presentation</vt:lpstr>
      <vt:lpstr>Fatores que impactam na motivação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Autoconhecimento</vt:lpstr>
      <vt:lpstr>Marshmallow Test</vt:lpstr>
      <vt:lpstr>PowerPoint Presentation</vt:lpstr>
      <vt:lpstr>PowerPoint Presentation</vt:lpstr>
      <vt:lpstr>PowerPoint Presentation</vt:lpstr>
      <vt:lpstr>PowerPoint Presentation</vt:lpstr>
      <vt:lpstr>Teste Âncoras de carreira</vt:lpstr>
      <vt:lpstr>Concluindo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Vasco Ginde</cp:lastModifiedBy>
  <cp:revision>151</cp:revision>
  <dcterms:created xsi:type="dcterms:W3CDTF">2020-03-23T22:47:02Z</dcterms:created>
  <dcterms:modified xsi:type="dcterms:W3CDTF">2020-04-29T22:03:04Z</dcterms:modified>
</cp:coreProperties>
</file>