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2102D7-FC35-4BA1-8E5F-FF389310134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F695A-6C31-46C6-888A-E624753E4C9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7B23C-659F-4DCC-B465-EED71747E80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E76C8-464F-4B20-8708-42E66F2A8F3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C24EC0-1C1F-41E4-831D-8DC9C04703E6}" type="slidenum">
              <a:t>‹#›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2885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BBBD6-62F9-4231-9CB9-F0073BA5E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554A1-7794-48C9-AC90-91780D8DC45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D4DB360-228A-45E3-9DE1-E42EBC9F467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1985-2A75-4F45-8D2B-6E04B909956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E1BA-A2DC-4593-A74C-CBD263DA814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AE6B-F329-49BC-820D-0C9AE9D262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E5ED3C3-AACA-4C7E-929C-549A9BC23A87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DE44006-9ABA-473E-9A2B-095F179F0A7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4D40C7-B162-426C-9B60-3E125361D281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B60D8C1-F8F5-47CE-A12B-A2362CE0F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B663D73-EDA8-48FD-9B7E-3EA100A0D0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E776A8-D96E-46CC-BBFF-0A958FB8CF4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186680-DBBB-453B-B8E8-71994816F7E1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EA58975-57FE-4D85-8BB0-A82F6743A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E02B91B-8534-4BC3-A1E4-2C3107EDE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FE56ADC-4FF2-4E19-95BA-1F59FD17432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F5FED8-70D8-470F-B782-0CA80D060542}" type="slidenum">
              <a:t>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B9CE2B2-CDE9-414E-8738-180120BA6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18B997F-FB5F-4300-B483-0ED90C760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E776A8-D96E-46CC-BBFF-0A958FB8CF4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186680-DBBB-453B-B8E8-71994816F7E1}" type="slidenum">
              <a:t>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EA58975-57FE-4D85-8BB0-A82F6743A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E02B91B-8534-4BC3-A1E4-2C3107EDE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9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E776A8-D96E-46CC-BBFF-0A958FB8CF4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186680-DBBB-453B-B8E8-71994816F7E1}" type="slidenum">
              <a:t>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EA58975-57FE-4D85-8BB0-A82F6743A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E02B91B-8534-4BC3-A1E4-2C3107EDE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4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934-A3B5-4EB4-816B-848B2F2F0F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FB53E-715F-4AA8-AE43-D93042923D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94A5-1F2C-47E9-9E03-BB3330F147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860-4E29-4D38-9C6A-C1737B2886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C353-F042-4769-81D6-0234153F5E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FED1A7-6F2E-40B7-9A27-5FE4A57B880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48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9540-58DA-4137-AE0B-7B978852D0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298C5-908B-4F93-A4F6-CD482D16223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C397-3046-4693-8A97-F065FEDF1F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B5B9-08A9-4D4D-B453-0AF7A6E159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1F47-C125-4CD3-AC59-9D6C7D5E2B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41E050-D107-4D7D-B3A7-041E76B7EB10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6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F90E4-6460-4C8E-80F4-8D745A14E6D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85E62-A48F-4DAB-ABBF-71CC770718C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7A6A-B77E-4F98-8B81-694C1BF52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30A5-DC09-429B-9503-40FF2A7C52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0C7B-3D48-4C25-A595-257FCF34E5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2B48ED-1F35-4F18-9E1E-5806D00CAD4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7826-5E26-44BF-ADCA-48F0235D6F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C2B2-BF9C-40BA-AB4C-71D28683FD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739C-6614-40FD-8448-1F006C5825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8C54-CBF6-425C-B8C8-8E334ADCF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93AC-B458-4FB6-B20A-2AB49D9CB9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15DED4-BAC1-4DE4-8440-432AEA398257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0655-5FBA-4D2B-B740-8197D30876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4DCC-9EB0-455B-84F8-BD5565ECC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F3DF-CC3D-43E0-BEC0-9D85DBC052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3C3B-AC10-463C-974E-11E7D5FDE3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60F1-E433-4807-A865-FBFF725F13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A4442D-66BA-4052-9631-89512B571BB4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2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750-E074-43E1-8A4E-3B1F17BC1A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00CA-8FD0-4996-B38A-B31436446E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310B-4582-43C8-B3AA-D91DA092D5F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971B-3A4A-43FA-9929-36D0D60E26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23CC-CCDF-48E4-9EFA-AA6FC8AEEA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607F-0B98-43B3-AFD1-E3705E9B32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0D60BA-7EAA-47F5-99AB-267C750810B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AD09-4653-45AD-86A9-48003CE29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92D36-FA17-4148-8D0B-5817420D0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7337-81C7-43EB-95E2-E14591CC28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182B7-99FF-4B47-9382-30625CE3C17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493E5-935A-4647-8E2C-059FC57EBB2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A75D5-0274-4E17-8471-B6D7F1FB9C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DE424-7859-43F3-9A5B-255A8E71D0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A5C44-ADD7-4EA6-9D46-B25F32C9B9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0865C1-3BDF-44C6-B0ED-1D171910EBA7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07D6-6BF2-44B4-BA5A-52272C3D0B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583F-8D25-48CF-800A-66867E470C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8D873-0AB9-4456-AF8C-83A8777778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EB16-4FB0-432F-B881-B1387597D9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FFDB95-988F-4D47-9596-48FE32C6925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3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6E591-7722-4D67-AC07-D54EB74705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2DC81-8069-4B85-B3B8-7EEB9A49C2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57255-C863-444D-A2FA-0B8C0A2D07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73B757-1B17-4B6D-A451-EC374183A43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861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C938-8F6A-4001-AF92-85763A8B96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8EE5-A497-45DB-AD39-1E15196F23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A5F7-938A-41D8-849B-E7E36A7D305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BFEC-CEF7-40BB-A2E8-EFAF4D950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830E9-6C8E-4FE5-B523-6688BFF17E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1FDE-F380-4EB1-9E1F-D0CCA628E2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2EEFDB-32B0-4CFC-AB45-6B969FA27469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3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CB26-EF34-477B-965F-7EA95525F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FE62D-093B-4C44-8CAA-AE6C9EA7F4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pt-BR"/>
            </a:lvl1pPr>
          </a:lstStyle>
          <a:p>
            <a:pPr lvl="0"/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5ABB-D5CF-44AE-BD9C-B2F4E7D88A8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D19DB-4E72-4613-848A-EAC2F2BE08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F1F6-8720-4B2E-A776-148DDCEDC9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2158-BC95-4E0F-9908-E4E49960CB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4113AC-D514-4883-BFDC-84A1E72BDE5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4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5FB4D-53AE-4970-8E20-6FA26CE5F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E4B7-EACD-42AB-A826-3AFFEBC06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1FB8-556D-4FFC-B72F-186C9DBCD43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A087-331F-412A-8498-CEFFB52475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B9CC-23DF-4175-971B-5618B47E42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671C7B6-55E8-4CFB-8929-A16980EDF45F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500" b="0" i="0" u="none" strike="noStrike" kern="1200" cap="none" spc="0" baseline="0">
          <a:solidFill>
            <a:srgbClr val="FFFFFF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F380A-E635-411C-B7D5-A53B2D4984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9882" y="5145118"/>
            <a:ext cx="1829878" cy="4708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2F0A02F-2EAB-4C22-AA16-4B469860943D}"/>
              </a:ext>
            </a:extLst>
          </p:cNvPr>
          <p:cNvSpPr/>
          <p:nvPr/>
        </p:nvSpPr>
        <p:spPr>
          <a:xfrm>
            <a:off x="3816001" y="0"/>
            <a:ext cx="6047997" cy="5670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30"/>
              <a:gd name="f8" fmla="val 17370"/>
              <a:gd name="f9" fmla="+- 0 0 0"/>
              <a:gd name="f10" fmla="*/ f3 1 21600"/>
              <a:gd name="f11" fmla="*/ f4 1 21600"/>
              <a:gd name="f12" fmla="val f5"/>
              <a:gd name="f13" fmla="val f6"/>
              <a:gd name="f14" fmla="*/ f9 f0 1"/>
              <a:gd name="f15" fmla="+- f13 0 f12"/>
              <a:gd name="f16" fmla="*/ f14 1 f2"/>
              <a:gd name="f17" fmla="*/ f15 1 21600"/>
              <a:gd name="f18" fmla="+- f16 0 f1"/>
              <a:gd name="f19" fmla="*/ 4230 f17 1"/>
              <a:gd name="f20" fmla="*/ 17370 f17 1"/>
              <a:gd name="f21" fmla="*/ 21600 f17 1"/>
              <a:gd name="f22" fmla="*/ 0 f17 1"/>
              <a:gd name="f23" fmla="*/ 12960 f17 1"/>
              <a:gd name="f24" fmla="*/ 10800 f17 1"/>
              <a:gd name="f25" fmla="*/ 2160 f17 1"/>
              <a:gd name="f26" fmla="*/ 8600 f17 1"/>
              <a:gd name="f27" fmla="*/ 19400 f17 1"/>
              <a:gd name="f28" fmla="*/ f23 1 f17"/>
              <a:gd name="f29" fmla="*/ f22 1 f17"/>
              <a:gd name="f30" fmla="*/ f24 1 f17"/>
              <a:gd name="f31" fmla="*/ f25 1 f17"/>
              <a:gd name="f32" fmla="*/ f26 1 f17"/>
              <a:gd name="f33" fmla="*/ f21 1 f17"/>
              <a:gd name="f34" fmla="*/ f27 1 f17"/>
              <a:gd name="f35" fmla="*/ f19 1 f17"/>
              <a:gd name="f36" fmla="*/ f20 1 f17"/>
              <a:gd name="f37" fmla="*/ f35 f10 1"/>
              <a:gd name="f38" fmla="*/ f36 f10 1"/>
              <a:gd name="f39" fmla="*/ f33 f11 1"/>
              <a:gd name="f40" fmla="*/ f29 f11 1"/>
              <a:gd name="f41" fmla="*/ f28 f10 1"/>
              <a:gd name="f42" fmla="*/ f30 f10 1"/>
              <a:gd name="f43" fmla="*/ f31 f10 1"/>
              <a:gd name="f44" fmla="*/ f30 f11 1"/>
              <a:gd name="f45" fmla="*/ f32 f10 1"/>
              <a:gd name="f46" fmla="*/ f34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41" y="f40"/>
              </a:cxn>
              <a:cxn ang="f18">
                <a:pos x="f42" y="f40"/>
              </a:cxn>
              <a:cxn ang="f18">
                <a:pos x="f43" y="f44"/>
              </a:cxn>
              <a:cxn ang="f18">
                <a:pos x="f45" y="f39"/>
              </a:cxn>
              <a:cxn ang="f18">
                <a:pos x="f42" y="f39"/>
              </a:cxn>
              <a:cxn ang="f18">
                <a:pos x="f46" y="f44"/>
              </a:cxn>
            </a:cxnLst>
            <a:rect l="f37" t="f40" r="f38" b="f39"/>
            <a:pathLst>
              <a:path w="21600" h="21600">
                <a:moveTo>
                  <a:pt x="f7" y="f5"/>
                </a:moveTo>
                <a:lnTo>
                  <a:pt x="f6" y="f5"/>
                </a:lnTo>
                <a:lnTo>
                  <a:pt x="f8" y="f6"/>
                </a:lnTo>
                <a:lnTo>
                  <a:pt x="f5" y="f6"/>
                </a:lnTo>
                <a:lnTo>
                  <a:pt x="f7" y="f5"/>
                </a:lnTo>
                <a:close/>
              </a:path>
            </a:pathLst>
          </a:custGeom>
          <a:solidFill>
            <a:srgbClr val="FB8405"/>
          </a:solidFill>
          <a:ln w="0" cap="flat">
            <a:solidFill>
              <a:srgbClr val="FB8405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3D3B8EC-6231-4459-AD09-656EF266C176}"/>
              </a:ext>
            </a:extLst>
          </p:cNvPr>
          <p:cNvSpPr txBox="1"/>
          <p:nvPr/>
        </p:nvSpPr>
        <p:spPr>
          <a:xfrm>
            <a:off x="4895999" y="1446297"/>
            <a:ext cx="3888001" cy="179136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</a:defRPr>
            </a:pPr>
            <a:r>
              <a:rPr lang="pt-BR" sz="4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Noto Sans CJK SC" pitchFamily="2"/>
                <a:cs typeface="Lohit Devanagari" pitchFamily="2"/>
              </a:rPr>
              <a:t>	</a:t>
            </a:r>
            <a:r>
              <a:rPr lang="pt-BR" sz="4000" dirty="0">
                <a:solidFill>
                  <a:srgbClr val="000000"/>
                </a:solidFill>
                <a:latin typeface="Arial" pitchFamily="34"/>
                <a:ea typeface="Noto Sans CJK SC" pitchFamily="2"/>
                <a:cs typeface="Lohit Devanagari" pitchFamily="2"/>
              </a:rPr>
              <a:t> </a:t>
            </a:r>
            <a:r>
              <a:rPr lang="pt-BR" sz="4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Noto Sans CJK SC" pitchFamily="2"/>
                <a:cs typeface="Lohit Devanagari" pitchFamily="2"/>
              </a:rPr>
              <a:t>Projeto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</a:defRPr>
            </a:pPr>
            <a:r>
              <a:rPr lang="pt-BR" sz="4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</a:defRPr>
            </a:pPr>
            <a:r>
              <a:rPr lang="pt-BR" sz="4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Noto Sans CJK SC" pitchFamily="2"/>
                <a:cs typeface="Lohit Devanagari" pitchFamily="2"/>
              </a:rPr>
              <a:t>“Meu Comércio”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CF7CC10-624D-4AC8-9B5E-234B7430604D}"/>
              </a:ext>
            </a:extLst>
          </p:cNvPr>
          <p:cNvSpPr txBox="1"/>
          <p:nvPr/>
        </p:nvSpPr>
        <p:spPr>
          <a:xfrm>
            <a:off x="3944371" y="4827780"/>
            <a:ext cx="1943996" cy="431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</a:defRPr>
            </a:pPr>
            <a:r>
              <a:rPr lang="pt-BR" sz="24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Noto Sans CJK SC" pitchFamily="2"/>
                <a:cs typeface="Lohit Devanagari" pitchFamily="2"/>
              </a:rPr>
              <a:t>Grupo: Ruby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D8F8932-3704-4170-B4ED-F9D243E4DE91}"/>
              </a:ext>
            </a:extLst>
          </p:cNvPr>
          <p:cNvSpPr txBox="1"/>
          <p:nvPr/>
        </p:nvSpPr>
        <p:spPr>
          <a:xfrm>
            <a:off x="3944371" y="5259779"/>
            <a:ext cx="4730712" cy="71243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100" b="0" i="0" u="none" strike="noStrike" kern="0" cap="all" spc="0" baseline="0">
                <a:solidFill>
                  <a:srgbClr val="FFFFFF"/>
                </a:solidFill>
                <a:uFillTx/>
                <a:latin typeface="Arial" pitchFamily="34"/>
              </a:defRPr>
            </a:pPr>
            <a:r>
              <a:rPr lang="pt-BR" sz="1100" b="0" i="0" u="none" strike="noStrike" kern="1200" cap="all" spc="0" baseline="0" dirty="0">
                <a:solidFill>
                  <a:srgbClr val="FFFFFF"/>
                </a:solidFill>
                <a:uFillTx/>
                <a:latin typeface="Arial" pitchFamily="34"/>
                <a:ea typeface="Noto Sans CJK SC" pitchFamily="2"/>
                <a:cs typeface="Lohit Devanagari" pitchFamily="2"/>
              </a:rPr>
              <a:t>Sejam bem-vindos à apresentação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DA11D5C3-19E8-40DD-BBB5-FF1EEB2A9125}"/>
              </a:ext>
            </a:extLst>
          </p:cNvPr>
          <p:cNvSpPr/>
          <p:nvPr/>
        </p:nvSpPr>
        <p:spPr>
          <a:xfrm>
            <a:off x="0" y="4679999"/>
            <a:ext cx="10079998" cy="990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00"/>
              <a:gd name="f8" fmla="+- 0 0 0"/>
              <a:gd name="f9" fmla="*/ f3 1 21600"/>
              <a:gd name="f10" fmla="*/ f4 1 21600"/>
              <a:gd name="f11" fmla="val f5"/>
              <a:gd name="f12" fmla="val f6"/>
              <a:gd name="f13" fmla="*/ f8 f0 1"/>
              <a:gd name="f14" fmla="+- f12 0 f11"/>
              <a:gd name="f15" fmla="*/ f13 1 f2"/>
              <a:gd name="f16" fmla="*/ f14 1 21600"/>
              <a:gd name="f17" fmla="+- f15 0 f1"/>
              <a:gd name="f18" fmla="*/ 0 f16 1"/>
              <a:gd name="f19" fmla="*/ 21600 f16 1"/>
              <a:gd name="f20" fmla="*/ 4300 f16 1"/>
              <a:gd name="f21" fmla="*/ 10800 f16 1"/>
              <a:gd name="f22" fmla="*/ 2150 f16 1"/>
              <a:gd name="f23" fmla="*/ 19890 f16 1"/>
              <a:gd name="f24" fmla="*/ f21 1 f16"/>
              <a:gd name="f25" fmla="*/ f22 1 f16"/>
              <a:gd name="f26" fmla="*/ f18 1 f16"/>
              <a:gd name="f27" fmla="*/ f23 1 f16"/>
              <a:gd name="f28" fmla="*/ f19 1 f16"/>
              <a:gd name="f29" fmla="*/ f20 1 f16"/>
              <a:gd name="f30" fmla="*/ f26 f9 1"/>
              <a:gd name="f31" fmla="*/ f28 f9 1"/>
              <a:gd name="f32" fmla="*/ f28 f10 1"/>
              <a:gd name="f33" fmla="*/ f29 f10 1"/>
              <a:gd name="f34" fmla="*/ f24 f9 1"/>
              <a:gd name="f35" fmla="*/ f25 f10 1"/>
              <a:gd name="f36" fmla="*/ f24 f10 1"/>
              <a:gd name="f37" fmla="*/ f2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">
                <a:pos x="f34" y="f35"/>
              </a:cxn>
              <a:cxn ang="f17">
                <a:pos x="f30" y="f36"/>
              </a:cxn>
              <a:cxn ang="f17">
                <a:pos x="f34" y="f37"/>
              </a:cxn>
              <a:cxn ang="f17">
                <a:pos x="f31" y="f36"/>
              </a:cxn>
            </a:cxnLst>
            <a:rect l="f30" t="f33" r="f31" b="f32"/>
            <a:pathLst>
              <a:path w="21600" h="21600">
                <a:moveTo>
                  <a:pt x="f5" y="f7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7"/>
                </a:lnTo>
                <a:close/>
              </a:path>
            </a:pathLst>
          </a:custGeom>
          <a:solidFill>
            <a:srgbClr val="FB8405"/>
          </a:solidFill>
          <a:ln w="0" cap="flat">
            <a:solidFill>
              <a:srgbClr val="F87E17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9AE5734-58DA-4ED7-9A8B-B4AAC797D4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840" t="29042" r="4924" b="22696"/>
          <a:stretch>
            <a:fillRect/>
          </a:stretch>
        </p:blipFill>
        <p:spPr>
          <a:xfrm rot="6016">
            <a:off x="7199400" y="4867003"/>
            <a:ext cx="2663638" cy="6836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E332169B-2EA6-4F2D-BDCB-4FA93B2497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798" y="4919398"/>
            <a:ext cx="3312002" cy="423723"/>
          </a:xfrm>
        </p:spPr>
        <p:txBody>
          <a:bodyPr/>
          <a:lstStyle/>
          <a:p>
            <a:pPr lvl="0"/>
            <a:r>
              <a:rPr lang="pt-BR"/>
              <a:t>Projeto Integrado – 2º Semestre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366DA17-3829-4EDE-8D52-95A234B89C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872837" y="264590"/>
            <a:ext cx="9071643" cy="946440"/>
          </a:xfrm>
        </p:spPr>
        <p:txBody>
          <a:bodyPr/>
          <a:lstStyle/>
          <a:p>
            <a:pPr lvl="0"/>
            <a:r>
              <a:rPr lang="pt-BR" sz="2400" b="1" dirty="0">
                <a:solidFill>
                  <a:srgbClr val="000000"/>
                </a:solidFill>
              </a:rPr>
              <a:t>O que é o “Meu Comércio”?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9FD0CDA-837C-4EF8-80D3-C445D7780B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7997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Grupo: Ruby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31E9C8DF-EA03-455B-8CFA-B36FBA0D42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43999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“Meu Comércio”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2E1ED33-B4E4-4D42-B0D9-2D3400DA14E1}"/>
              </a:ext>
            </a:extLst>
          </p:cNvPr>
          <p:cNvSpPr txBox="1"/>
          <p:nvPr/>
        </p:nvSpPr>
        <p:spPr>
          <a:xfrm>
            <a:off x="-863906" y="601190"/>
            <a:ext cx="3743818" cy="946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1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34"/>
              </a:rPr>
              <a:t>Introdução</a:t>
            </a:r>
          </a:p>
        </p:txBody>
      </p:sp>
      <p:pic>
        <p:nvPicPr>
          <p:cNvPr id="10" name="Picture 9" descr="A picture containing text, container, basket&#10;&#10;Description automatically generated">
            <a:extLst>
              <a:ext uri="{FF2B5EF4-FFF2-40B4-BE49-F238E27FC236}">
                <a16:creationId xmlns:a16="http://schemas.microsoft.com/office/drawing/2014/main" id="{0E2AC714-906B-4BA3-A049-1D1F59040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07" y="839025"/>
            <a:ext cx="3259659" cy="3259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D2DA26-9746-440D-94A2-2DAD4E7511AE}"/>
              </a:ext>
            </a:extLst>
          </p:cNvPr>
          <p:cNvSpPr txBox="1"/>
          <p:nvPr/>
        </p:nvSpPr>
        <p:spPr>
          <a:xfrm>
            <a:off x="540918" y="2054692"/>
            <a:ext cx="5926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Direcionada para pequenos negócios;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competitividade com grandes comércios/empresas;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Auxilia em questão financeira;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Promete facilidade nas vendas.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335B94F6-EBAB-4D8C-A884-DB0E397825C5}"/>
              </a:ext>
            </a:extLst>
          </p:cNvPr>
          <p:cNvSpPr/>
          <p:nvPr/>
        </p:nvSpPr>
        <p:spPr>
          <a:xfrm>
            <a:off x="0" y="4679999"/>
            <a:ext cx="10079998" cy="990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00"/>
              <a:gd name="f8" fmla="+- 0 0 0"/>
              <a:gd name="f9" fmla="*/ f3 1 21600"/>
              <a:gd name="f10" fmla="*/ f4 1 21600"/>
              <a:gd name="f11" fmla="val f5"/>
              <a:gd name="f12" fmla="val f6"/>
              <a:gd name="f13" fmla="*/ f8 f0 1"/>
              <a:gd name="f14" fmla="+- f12 0 f11"/>
              <a:gd name="f15" fmla="*/ f13 1 f2"/>
              <a:gd name="f16" fmla="*/ f14 1 21600"/>
              <a:gd name="f17" fmla="+- f15 0 f1"/>
              <a:gd name="f18" fmla="*/ 0 f16 1"/>
              <a:gd name="f19" fmla="*/ 21600 f16 1"/>
              <a:gd name="f20" fmla="*/ 4300 f16 1"/>
              <a:gd name="f21" fmla="*/ 10800 f16 1"/>
              <a:gd name="f22" fmla="*/ 2150 f16 1"/>
              <a:gd name="f23" fmla="*/ 19890 f16 1"/>
              <a:gd name="f24" fmla="*/ f21 1 f16"/>
              <a:gd name="f25" fmla="*/ f22 1 f16"/>
              <a:gd name="f26" fmla="*/ f18 1 f16"/>
              <a:gd name="f27" fmla="*/ f23 1 f16"/>
              <a:gd name="f28" fmla="*/ f19 1 f16"/>
              <a:gd name="f29" fmla="*/ f20 1 f16"/>
              <a:gd name="f30" fmla="*/ f26 f9 1"/>
              <a:gd name="f31" fmla="*/ f28 f9 1"/>
              <a:gd name="f32" fmla="*/ f28 f10 1"/>
              <a:gd name="f33" fmla="*/ f29 f10 1"/>
              <a:gd name="f34" fmla="*/ f24 f9 1"/>
              <a:gd name="f35" fmla="*/ f25 f10 1"/>
              <a:gd name="f36" fmla="*/ f24 f10 1"/>
              <a:gd name="f37" fmla="*/ f2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">
                <a:pos x="f34" y="f35"/>
              </a:cxn>
              <a:cxn ang="f17">
                <a:pos x="f30" y="f36"/>
              </a:cxn>
              <a:cxn ang="f17">
                <a:pos x="f34" y="f37"/>
              </a:cxn>
              <a:cxn ang="f17">
                <a:pos x="f31" y="f36"/>
              </a:cxn>
            </a:cxnLst>
            <a:rect l="f30" t="f33" r="f31" b="f32"/>
            <a:pathLst>
              <a:path w="21600" h="21600">
                <a:moveTo>
                  <a:pt x="f5" y="f7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7"/>
                </a:lnTo>
                <a:close/>
              </a:path>
            </a:pathLst>
          </a:custGeom>
          <a:solidFill>
            <a:srgbClr val="FB8405"/>
          </a:solidFill>
          <a:ln w="0" cap="flat">
            <a:solidFill>
              <a:srgbClr val="F87E17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032F6-6181-40BF-BD8B-35F7C852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840" t="29042" r="4924" b="22696"/>
          <a:stretch>
            <a:fillRect/>
          </a:stretch>
        </p:blipFill>
        <p:spPr>
          <a:xfrm rot="6016">
            <a:off x="7199400" y="4867003"/>
            <a:ext cx="2663638" cy="6836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BB348C27-8E93-4112-A785-88256DB75E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798" y="4919398"/>
            <a:ext cx="3312002" cy="423723"/>
          </a:xfrm>
        </p:spPr>
        <p:txBody>
          <a:bodyPr/>
          <a:lstStyle/>
          <a:p>
            <a:pPr lvl="0"/>
            <a:r>
              <a:rPr lang="pt-BR"/>
              <a:t>Projeto Integrado – 2º Semestre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29A7E25-EEC5-472A-968A-001D416742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295911" y="277181"/>
            <a:ext cx="9071643" cy="946440"/>
          </a:xfrm>
        </p:spPr>
        <p:txBody>
          <a:bodyPr/>
          <a:lstStyle/>
          <a:p>
            <a:pPr lvl="0"/>
            <a:r>
              <a:rPr lang="pt-BR" sz="2400" b="1" dirty="0">
                <a:solidFill>
                  <a:srgbClr val="000000"/>
                </a:solidFill>
              </a:rPr>
              <a:t>Por que escolher o “Meu Comércio”?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60F343E-95B5-49C3-9732-6675BCCB21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7997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Grupo: Ruby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FF6289C4-9AB7-4E0B-9A64-7208498903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43999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“Meu Comércio”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37C4A73-E4DB-4243-AE58-E135F97F2638}"/>
              </a:ext>
            </a:extLst>
          </p:cNvPr>
          <p:cNvSpPr txBox="1"/>
          <p:nvPr/>
        </p:nvSpPr>
        <p:spPr>
          <a:xfrm>
            <a:off x="1566659" y="1819610"/>
            <a:ext cx="2904321" cy="203132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Vendedor/Lojista: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Facilidade na venda;</a:t>
            </a:r>
          </a:p>
          <a:p>
            <a:pPr marL="285750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Alcance maior do público;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Diminuição de custos;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Renda extra;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51C4B878-D20C-4AE2-944A-EF7FD956E039}"/>
              </a:ext>
            </a:extLst>
          </p:cNvPr>
          <p:cNvSpPr txBox="1"/>
          <p:nvPr/>
        </p:nvSpPr>
        <p:spPr>
          <a:xfrm>
            <a:off x="6556129" y="1819610"/>
            <a:ext cx="2548835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Comprador/Cliente: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 locomoção;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Otimização do tempo;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Facilidade na compra;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Preços variados;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0FED5AC-3573-4C1B-8434-1E411E8C980A}"/>
              </a:ext>
            </a:extLst>
          </p:cNvPr>
          <p:cNvSpPr txBox="1"/>
          <p:nvPr/>
        </p:nvSpPr>
        <p:spPr>
          <a:xfrm>
            <a:off x="-503907" y="601190"/>
            <a:ext cx="3743818" cy="946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1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34"/>
              </a:rPr>
              <a:t>Benefícios Importantes</a:t>
            </a:r>
          </a:p>
        </p:txBody>
      </p:sp>
      <p:pic>
        <p:nvPicPr>
          <p:cNvPr id="11" name="Picture 15" descr="A person wearing a suit and tie&#10;&#10;Description automatically generated with low confidence">
            <a:extLst>
              <a:ext uri="{FF2B5EF4-FFF2-40B4-BE49-F238E27FC236}">
                <a16:creationId xmlns:a16="http://schemas.microsoft.com/office/drawing/2014/main" id="{415F10A7-F0E4-4C84-91F7-9406345DB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6" y="1930536"/>
            <a:ext cx="1468453" cy="1596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CA12E990-E7BC-4D89-884C-1C46F05CC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175" y="1819610"/>
            <a:ext cx="1220339" cy="17073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DA11D5C3-19E8-40DD-BBB5-FF1EEB2A9125}"/>
              </a:ext>
            </a:extLst>
          </p:cNvPr>
          <p:cNvSpPr/>
          <p:nvPr/>
        </p:nvSpPr>
        <p:spPr>
          <a:xfrm>
            <a:off x="0" y="4679999"/>
            <a:ext cx="10079998" cy="990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00"/>
              <a:gd name="f8" fmla="+- 0 0 0"/>
              <a:gd name="f9" fmla="*/ f3 1 21600"/>
              <a:gd name="f10" fmla="*/ f4 1 21600"/>
              <a:gd name="f11" fmla="val f5"/>
              <a:gd name="f12" fmla="val f6"/>
              <a:gd name="f13" fmla="*/ f8 f0 1"/>
              <a:gd name="f14" fmla="+- f12 0 f11"/>
              <a:gd name="f15" fmla="*/ f13 1 f2"/>
              <a:gd name="f16" fmla="*/ f14 1 21600"/>
              <a:gd name="f17" fmla="+- f15 0 f1"/>
              <a:gd name="f18" fmla="*/ 0 f16 1"/>
              <a:gd name="f19" fmla="*/ 21600 f16 1"/>
              <a:gd name="f20" fmla="*/ 4300 f16 1"/>
              <a:gd name="f21" fmla="*/ 10800 f16 1"/>
              <a:gd name="f22" fmla="*/ 2150 f16 1"/>
              <a:gd name="f23" fmla="*/ 19890 f16 1"/>
              <a:gd name="f24" fmla="*/ f21 1 f16"/>
              <a:gd name="f25" fmla="*/ f22 1 f16"/>
              <a:gd name="f26" fmla="*/ f18 1 f16"/>
              <a:gd name="f27" fmla="*/ f23 1 f16"/>
              <a:gd name="f28" fmla="*/ f19 1 f16"/>
              <a:gd name="f29" fmla="*/ f20 1 f16"/>
              <a:gd name="f30" fmla="*/ f26 f9 1"/>
              <a:gd name="f31" fmla="*/ f28 f9 1"/>
              <a:gd name="f32" fmla="*/ f28 f10 1"/>
              <a:gd name="f33" fmla="*/ f29 f10 1"/>
              <a:gd name="f34" fmla="*/ f24 f9 1"/>
              <a:gd name="f35" fmla="*/ f25 f10 1"/>
              <a:gd name="f36" fmla="*/ f24 f10 1"/>
              <a:gd name="f37" fmla="*/ f2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">
                <a:pos x="f34" y="f35"/>
              </a:cxn>
              <a:cxn ang="f17">
                <a:pos x="f30" y="f36"/>
              </a:cxn>
              <a:cxn ang="f17">
                <a:pos x="f34" y="f37"/>
              </a:cxn>
              <a:cxn ang="f17">
                <a:pos x="f31" y="f36"/>
              </a:cxn>
            </a:cxnLst>
            <a:rect l="f30" t="f33" r="f31" b="f32"/>
            <a:pathLst>
              <a:path w="21600" h="21600">
                <a:moveTo>
                  <a:pt x="f5" y="f7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7"/>
                </a:lnTo>
                <a:close/>
              </a:path>
            </a:pathLst>
          </a:custGeom>
          <a:solidFill>
            <a:srgbClr val="FB8405"/>
          </a:solidFill>
          <a:ln w="0" cap="flat">
            <a:solidFill>
              <a:srgbClr val="F87E17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9AE5734-58DA-4ED7-9A8B-B4AAC797D4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840" t="29042" r="4924" b="22696"/>
          <a:stretch>
            <a:fillRect/>
          </a:stretch>
        </p:blipFill>
        <p:spPr>
          <a:xfrm rot="6016">
            <a:off x="7199400" y="4867003"/>
            <a:ext cx="2663638" cy="6836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E332169B-2EA6-4F2D-BDCB-4FA93B2497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798" y="4919398"/>
            <a:ext cx="3312002" cy="423723"/>
          </a:xfrm>
        </p:spPr>
        <p:txBody>
          <a:bodyPr/>
          <a:lstStyle/>
          <a:p>
            <a:pPr lvl="0"/>
            <a:r>
              <a:rPr lang="pt-BR"/>
              <a:t>Projeto Integrado – 2º Semestre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366DA17-3829-4EDE-8D52-95A234B89C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247606" y="264408"/>
            <a:ext cx="9071643" cy="946440"/>
          </a:xfrm>
        </p:spPr>
        <p:txBody>
          <a:bodyPr/>
          <a:lstStyle/>
          <a:p>
            <a:pPr lvl="0"/>
            <a:r>
              <a:rPr lang="pt-BR" sz="2400" b="1" dirty="0">
                <a:solidFill>
                  <a:srgbClr val="000000"/>
                </a:solidFill>
              </a:rPr>
              <a:t>Por quê nosso projeto é “Inovador”?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9FD0CDA-837C-4EF8-80D3-C445D7780B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7997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Grupo: Ruby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31E9C8DF-EA03-455B-8CFA-B36FBA0D42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43999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“Meu Comércio”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81BFA-E8FF-452F-B4C3-EBD863A84C4A}"/>
              </a:ext>
            </a:extLst>
          </p:cNvPr>
          <p:cNvSpPr txBox="1"/>
          <p:nvPr/>
        </p:nvSpPr>
        <p:spPr>
          <a:xfrm>
            <a:off x="413708" y="1918760"/>
            <a:ext cx="5281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alcance para pequenos negócios nas vendas;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custo-benefício;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Valores acessíveis;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número limite de compra;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exclusivo.</a:t>
            </a:r>
          </a:p>
        </p:txBody>
      </p:sp>
    </p:spTree>
    <p:extLst>
      <p:ext uri="{BB962C8B-B14F-4D97-AF65-F5344CB8AC3E}">
        <p14:creationId xmlns:p14="http://schemas.microsoft.com/office/powerpoint/2010/main" val="340331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DA11D5C3-19E8-40DD-BBB5-FF1EEB2A9125}"/>
              </a:ext>
            </a:extLst>
          </p:cNvPr>
          <p:cNvSpPr/>
          <p:nvPr/>
        </p:nvSpPr>
        <p:spPr>
          <a:xfrm>
            <a:off x="0" y="4679999"/>
            <a:ext cx="10079998" cy="990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00"/>
              <a:gd name="f8" fmla="+- 0 0 0"/>
              <a:gd name="f9" fmla="*/ f3 1 21600"/>
              <a:gd name="f10" fmla="*/ f4 1 21600"/>
              <a:gd name="f11" fmla="val f5"/>
              <a:gd name="f12" fmla="val f6"/>
              <a:gd name="f13" fmla="*/ f8 f0 1"/>
              <a:gd name="f14" fmla="+- f12 0 f11"/>
              <a:gd name="f15" fmla="*/ f13 1 f2"/>
              <a:gd name="f16" fmla="*/ f14 1 21600"/>
              <a:gd name="f17" fmla="+- f15 0 f1"/>
              <a:gd name="f18" fmla="*/ 0 f16 1"/>
              <a:gd name="f19" fmla="*/ 21600 f16 1"/>
              <a:gd name="f20" fmla="*/ 4300 f16 1"/>
              <a:gd name="f21" fmla="*/ 10800 f16 1"/>
              <a:gd name="f22" fmla="*/ 2150 f16 1"/>
              <a:gd name="f23" fmla="*/ 19890 f16 1"/>
              <a:gd name="f24" fmla="*/ f21 1 f16"/>
              <a:gd name="f25" fmla="*/ f22 1 f16"/>
              <a:gd name="f26" fmla="*/ f18 1 f16"/>
              <a:gd name="f27" fmla="*/ f23 1 f16"/>
              <a:gd name="f28" fmla="*/ f19 1 f16"/>
              <a:gd name="f29" fmla="*/ f20 1 f16"/>
              <a:gd name="f30" fmla="*/ f26 f9 1"/>
              <a:gd name="f31" fmla="*/ f28 f9 1"/>
              <a:gd name="f32" fmla="*/ f28 f10 1"/>
              <a:gd name="f33" fmla="*/ f29 f10 1"/>
              <a:gd name="f34" fmla="*/ f24 f9 1"/>
              <a:gd name="f35" fmla="*/ f25 f10 1"/>
              <a:gd name="f36" fmla="*/ f24 f10 1"/>
              <a:gd name="f37" fmla="*/ f2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">
                <a:pos x="f34" y="f35"/>
              </a:cxn>
              <a:cxn ang="f17">
                <a:pos x="f30" y="f36"/>
              </a:cxn>
              <a:cxn ang="f17">
                <a:pos x="f34" y="f37"/>
              </a:cxn>
              <a:cxn ang="f17">
                <a:pos x="f31" y="f36"/>
              </a:cxn>
            </a:cxnLst>
            <a:rect l="f30" t="f33" r="f31" b="f32"/>
            <a:pathLst>
              <a:path w="21600" h="21600">
                <a:moveTo>
                  <a:pt x="f5" y="f7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7"/>
                </a:lnTo>
                <a:close/>
              </a:path>
            </a:pathLst>
          </a:custGeom>
          <a:solidFill>
            <a:srgbClr val="FB8405"/>
          </a:solidFill>
          <a:ln w="0" cap="flat">
            <a:solidFill>
              <a:srgbClr val="F87E17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9AE5734-58DA-4ED7-9A8B-B4AAC797D4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840" t="29042" r="4924" b="22696"/>
          <a:stretch>
            <a:fillRect/>
          </a:stretch>
        </p:blipFill>
        <p:spPr>
          <a:xfrm rot="6016">
            <a:off x="7199400" y="4867003"/>
            <a:ext cx="2663638" cy="6836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E332169B-2EA6-4F2D-BDCB-4FA93B2497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798" y="4919398"/>
            <a:ext cx="3312002" cy="423723"/>
          </a:xfrm>
        </p:spPr>
        <p:txBody>
          <a:bodyPr/>
          <a:lstStyle/>
          <a:p>
            <a:pPr lvl="0"/>
            <a:r>
              <a:rPr lang="pt-BR"/>
              <a:t>Projeto Integrado – 2º Semestre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9FD0CDA-837C-4EF8-80D3-C445D7780B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7997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Grupo: Ruby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31E9C8DF-EA03-455B-8CFA-B36FBA0D42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43999" y="5255998"/>
            <a:ext cx="2304004" cy="359999"/>
          </a:xfrm>
        </p:spPr>
        <p:txBody>
          <a:bodyPr/>
          <a:lstStyle/>
          <a:p>
            <a:pPr lvl="0"/>
            <a:r>
              <a:rPr lang="pt-BR"/>
              <a:t>“Meu Comércio”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6B891-82BF-481B-8D8C-009F2FAD8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" y="251935"/>
            <a:ext cx="5433170" cy="2786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8321E2-5034-4C07-8B34-DE764D2C5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11" y="2990009"/>
            <a:ext cx="3985640" cy="1689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A39627-2F0D-4DF0-924C-D7E5776FE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979" y="2897673"/>
            <a:ext cx="4226717" cy="1689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7B7FC1-493D-43D9-8FE4-E214555A6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8112" y="173957"/>
            <a:ext cx="4085174" cy="2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07358"/>
      </p:ext>
    </p:extLst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179</Words>
  <Application>Microsoft Office PowerPoint</Application>
  <PresentationFormat>Custom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Liberation Serif</vt:lpstr>
      <vt:lpstr>Padrão</vt:lpstr>
      <vt:lpstr>PowerPoint Presentation</vt:lpstr>
      <vt:lpstr>Projeto Integrado – 2º Semestre</vt:lpstr>
      <vt:lpstr>Projeto Integrado – 2º Semestre</vt:lpstr>
      <vt:lpstr>Projeto Integrado – 2º Semestre</vt:lpstr>
      <vt:lpstr>Projeto Integrado – 2º Semestre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Lira</dc:creator>
  <cp:lastModifiedBy>Camila Lira</cp:lastModifiedBy>
  <cp:revision>13</cp:revision>
  <dcterms:created xsi:type="dcterms:W3CDTF">2021-11-02T16:36:30Z</dcterms:created>
  <dcterms:modified xsi:type="dcterms:W3CDTF">2021-11-14T00:08:07Z</dcterms:modified>
</cp:coreProperties>
</file>