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4.jpg" ContentType="image/jpg"/>
  <Override PartName="/ppt/media/image26.jpg" ContentType="image/jpg"/>
  <Override PartName="/ppt/media/image29.jpg" ContentType="image/jp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326" r:id="rId3"/>
    <p:sldId id="353" r:id="rId4"/>
    <p:sldId id="357" r:id="rId5"/>
    <p:sldId id="345" r:id="rId6"/>
    <p:sldId id="346" r:id="rId7"/>
    <p:sldId id="347" r:id="rId8"/>
    <p:sldId id="338" r:id="rId9"/>
    <p:sldId id="344" r:id="rId10"/>
    <p:sldId id="340" r:id="rId11"/>
    <p:sldId id="362" r:id="rId12"/>
    <p:sldId id="358" r:id="rId13"/>
    <p:sldId id="363" r:id="rId14"/>
    <p:sldId id="359" r:id="rId15"/>
    <p:sldId id="339" r:id="rId16"/>
    <p:sldId id="348" r:id="rId17"/>
    <p:sldId id="349" r:id="rId18"/>
    <p:sldId id="351" r:id="rId19"/>
    <p:sldId id="367" r:id="rId20"/>
    <p:sldId id="352" r:id="rId21"/>
    <p:sldId id="341" r:id="rId22"/>
    <p:sldId id="360" r:id="rId23"/>
    <p:sldId id="354" r:id="rId24"/>
    <p:sldId id="342" r:id="rId25"/>
    <p:sldId id="355" r:id="rId26"/>
    <p:sldId id="356" r:id="rId27"/>
    <p:sldId id="361" r:id="rId28"/>
    <p:sldId id="273" r:id="rId29"/>
    <p:sldId id="274" r:id="rId30"/>
    <p:sldId id="275" r:id="rId31"/>
    <p:sldId id="276" r:id="rId32"/>
    <p:sldId id="277" r:id="rId33"/>
    <p:sldId id="278" r:id="rId34"/>
    <p:sldId id="280" r:id="rId35"/>
    <p:sldId id="281" r:id="rId36"/>
    <p:sldId id="282" r:id="rId37"/>
    <p:sldId id="368" r:id="rId38"/>
    <p:sldId id="369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Oswald" panose="00000500000000000000" pitchFamily="2" charset="0"/>
      <p:regular r:id="rId46"/>
      <p:bold r:id="rId47"/>
    </p:embeddedFont>
    <p:embeddedFont>
      <p:font typeface="Source Code Pro" panose="020B0509030403020204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2F4"/>
    <a:srgbClr val="37ACE2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9BB74-CC6F-4CB4-B72A-AD7B28D9C8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732CDB-CEDE-4600-A1A7-A8F4D1DC4918}">
      <dgm:prSet custT="1"/>
      <dgm:spPr>
        <a:solidFill>
          <a:srgbClr val="A4C2F4"/>
        </a:solidFill>
      </dgm:spPr>
      <dgm:t>
        <a:bodyPr/>
        <a:lstStyle/>
        <a:p>
          <a:pPr rtl="0"/>
          <a:r>
            <a:rPr lang="pt-BR" sz="2000" b="1" dirty="0"/>
            <a:t>Professor Gustavo Miranda</a:t>
          </a:r>
          <a:r>
            <a:rPr lang="pt-BR" sz="2000" dirty="0"/>
            <a:t>:</a:t>
          </a:r>
        </a:p>
      </dgm:t>
    </dgm:pt>
    <dgm:pt modelId="{14FE3CA8-8603-4DB7-8773-2F6AEB25CA35}" type="parTrans" cxnId="{B07A7F09-4E92-4B5B-977F-841BDFB66575}">
      <dgm:prSet/>
      <dgm:spPr/>
      <dgm:t>
        <a:bodyPr/>
        <a:lstStyle/>
        <a:p>
          <a:endParaRPr lang="pt-BR"/>
        </a:p>
      </dgm:t>
    </dgm:pt>
    <dgm:pt modelId="{AC91C074-ED34-4458-A0B4-E8CEC888EC03}" type="sibTrans" cxnId="{B07A7F09-4E92-4B5B-977F-841BDFB66575}">
      <dgm:prSet/>
      <dgm:spPr/>
      <dgm:t>
        <a:bodyPr/>
        <a:lstStyle/>
        <a:p>
          <a:endParaRPr lang="pt-BR"/>
        </a:p>
      </dgm:t>
    </dgm:pt>
    <dgm:pt modelId="{26BE1913-60AE-44E5-AAE3-6578BCE55CBB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Graduado</a:t>
          </a:r>
          <a:r>
            <a:rPr lang="pt-BR" sz="1600" dirty="0">
              <a:solidFill>
                <a:schemeClr val="bg2"/>
              </a:solidFill>
            </a:rPr>
            <a:t> em Licenciatura em Computação - </a:t>
          </a:r>
          <a:r>
            <a:rPr lang="pt-BR" sz="1600" b="1" dirty="0">
              <a:solidFill>
                <a:schemeClr val="bg2"/>
              </a:solidFill>
            </a:rPr>
            <a:t>UPE</a:t>
          </a:r>
        </a:p>
      </dgm:t>
    </dgm:pt>
    <dgm:pt modelId="{6AB236D9-D812-427E-82AC-920E71CDA3A2}" type="parTrans" cxnId="{96EE0724-14F6-4C7F-875C-577137ED3661}">
      <dgm:prSet/>
      <dgm:spPr/>
      <dgm:t>
        <a:bodyPr/>
        <a:lstStyle/>
        <a:p>
          <a:endParaRPr lang="pt-BR"/>
        </a:p>
      </dgm:t>
    </dgm:pt>
    <dgm:pt modelId="{D542D2CE-6DCD-4787-AA10-AE8A6D1A30CD}" type="sibTrans" cxnId="{96EE0724-14F6-4C7F-875C-577137ED3661}">
      <dgm:prSet/>
      <dgm:spPr/>
      <dgm:t>
        <a:bodyPr/>
        <a:lstStyle/>
        <a:p>
          <a:endParaRPr lang="pt-BR"/>
        </a:p>
      </dgm:t>
    </dgm:pt>
    <dgm:pt modelId="{72E87840-4CF1-4BF5-B11E-196F6717A733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Experiência</a:t>
          </a:r>
          <a:r>
            <a:rPr lang="pt-BR" sz="1600" dirty="0">
              <a:solidFill>
                <a:schemeClr val="bg2"/>
              </a:solidFill>
            </a:rPr>
            <a:t> nos seguintes campos:</a:t>
          </a:r>
        </a:p>
      </dgm:t>
    </dgm:pt>
    <dgm:pt modelId="{AE1416F7-D87B-458C-B985-74A6F56FA8CE}" type="parTrans" cxnId="{B19A6B98-B3A2-4CE3-8AF5-4C93828E6A76}">
      <dgm:prSet/>
      <dgm:spPr/>
      <dgm:t>
        <a:bodyPr/>
        <a:lstStyle/>
        <a:p>
          <a:endParaRPr lang="pt-BR"/>
        </a:p>
      </dgm:t>
    </dgm:pt>
    <dgm:pt modelId="{063AF782-2124-4D9B-881A-F2734A34A07E}" type="sibTrans" cxnId="{B19A6B98-B3A2-4CE3-8AF5-4C93828E6A76}">
      <dgm:prSet/>
      <dgm:spPr/>
      <dgm:t>
        <a:bodyPr/>
        <a:lstStyle/>
        <a:p>
          <a:endParaRPr lang="pt-BR"/>
        </a:p>
      </dgm:t>
    </dgm:pt>
    <dgm:pt modelId="{6C50D0D9-20D6-4F5E-B863-713EC1215C39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Inteligência Artificial</a:t>
          </a:r>
        </a:p>
      </dgm:t>
    </dgm:pt>
    <dgm:pt modelId="{89CAE734-4536-4DE5-AFA7-7977F57998CF}" type="parTrans" cxnId="{8F072B5B-67DE-4C5B-9AE6-2A68CFAA5F05}">
      <dgm:prSet/>
      <dgm:spPr/>
      <dgm:t>
        <a:bodyPr/>
        <a:lstStyle/>
        <a:p>
          <a:endParaRPr lang="pt-BR"/>
        </a:p>
      </dgm:t>
    </dgm:pt>
    <dgm:pt modelId="{A1FD1F9E-4DFC-4F2B-9749-E81128F90EB9}" type="sibTrans" cxnId="{8F072B5B-67DE-4C5B-9AE6-2A68CFAA5F05}">
      <dgm:prSet/>
      <dgm:spPr/>
      <dgm:t>
        <a:bodyPr/>
        <a:lstStyle/>
        <a:p>
          <a:endParaRPr lang="pt-BR"/>
        </a:p>
      </dgm:t>
    </dgm:pt>
    <dgm:pt modelId="{29DFD6A4-A65A-4BF0-BC70-8848F225BE12}">
      <dgm:prSet custT="1"/>
      <dgm:spPr>
        <a:solidFill>
          <a:srgbClr val="A4C2F4"/>
        </a:solidFill>
      </dgm:spPr>
      <dgm:t>
        <a:bodyPr/>
        <a:lstStyle/>
        <a:p>
          <a:pPr rtl="0"/>
          <a:r>
            <a:rPr lang="pt-BR" sz="1600" b="1" dirty="0"/>
            <a:t>Informações Adicionais</a:t>
          </a:r>
        </a:p>
      </dgm:t>
    </dgm:pt>
    <dgm:pt modelId="{A24BF1EF-B4C9-42D7-B9A1-64A8A9ED414C}" type="parTrans" cxnId="{36269981-AF3D-4E68-A88A-0DFBD0E12121}">
      <dgm:prSet/>
      <dgm:spPr/>
      <dgm:t>
        <a:bodyPr/>
        <a:lstStyle/>
        <a:p>
          <a:endParaRPr lang="pt-BR"/>
        </a:p>
      </dgm:t>
    </dgm:pt>
    <dgm:pt modelId="{7537496D-4CB3-4CC1-8213-1891BB8D0F5F}" type="sibTrans" cxnId="{36269981-AF3D-4E68-A88A-0DFBD0E12121}">
      <dgm:prSet/>
      <dgm:spPr/>
      <dgm:t>
        <a:bodyPr/>
        <a:lstStyle/>
        <a:p>
          <a:endParaRPr lang="pt-BR"/>
        </a:p>
      </dgm:t>
    </dgm:pt>
    <dgm:pt modelId="{03896EE1-EA74-4BB7-BF32-B09EADCE14B6}">
      <dgm:prSet custT="1"/>
      <dgm:spPr/>
      <dgm:t>
        <a:bodyPr/>
        <a:lstStyle/>
        <a:p>
          <a:pPr rtl="0"/>
          <a:r>
            <a:rPr lang="pt-BR" sz="1600" b="0" dirty="0">
              <a:solidFill>
                <a:schemeClr val="bg2"/>
              </a:solidFill>
            </a:rPr>
            <a:t>https://github.com/</a:t>
          </a:r>
          <a:r>
            <a:rPr lang="pt-BR" sz="1600" b="1" dirty="0">
              <a:solidFill>
                <a:schemeClr val="bg2"/>
              </a:solidFill>
            </a:rPr>
            <a:t>GustavoHFMO</a:t>
          </a:r>
        </a:p>
      </dgm:t>
    </dgm:pt>
    <dgm:pt modelId="{A876CFE6-0689-4CAD-9919-942E0AAC7416}" type="parTrans" cxnId="{601F2103-C88D-491C-9DE6-EAAA1195B37E}">
      <dgm:prSet/>
      <dgm:spPr/>
      <dgm:t>
        <a:bodyPr/>
        <a:lstStyle/>
        <a:p>
          <a:endParaRPr lang="pt-BR"/>
        </a:p>
      </dgm:t>
    </dgm:pt>
    <dgm:pt modelId="{A869536C-8E5E-4941-A630-01AADB7F948B}" type="sibTrans" cxnId="{601F2103-C88D-491C-9DE6-EAAA1195B37E}">
      <dgm:prSet/>
      <dgm:spPr/>
      <dgm:t>
        <a:bodyPr/>
        <a:lstStyle/>
        <a:p>
          <a:endParaRPr lang="pt-BR"/>
        </a:p>
      </dgm:t>
    </dgm:pt>
    <dgm:pt modelId="{C94A1250-D407-4F14-BD44-F39FD15D0CE2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Ciência dos Dados</a:t>
          </a:r>
        </a:p>
      </dgm:t>
    </dgm:pt>
    <dgm:pt modelId="{454B8998-F040-42D3-8D30-5C4AD4C09924}" type="parTrans" cxnId="{AC339FF3-E202-49BE-B2A0-A0598CFE1D0E}">
      <dgm:prSet/>
      <dgm:spPr/>
      <dgm:t>
        <a:bodyPr/>
        <a:lstStyle/>
        <a:p>
          <a:endParaRPr lang="pt-BR"/>
        </a:p>
      </dgm:t>
    </dgm:pt>
    <dgm:pt modelId="{CBDE241A-C8FA-4570-A2B1-95C26F122588}" type="sibTrans" cxnId="{AC339FF3-E202-49BE-B2A0-A0598CFE1D0E}">
      <dgm:prSet/>
      <dgm:spPr/>
      <dgm:t>
        <a:bodyPr/>
        <a:lstStyle/>
        <a:p>
          <a:endParaRPr lang="pt-BR"/>
        </a:p>
      </dgm:t>
    </dgm:pt>
    <dgm:pt modelId="{7883282D-CE21-41E6-9F0D-9C3E0E1A2852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Doutor</a:t>
          </a:r>
          <a:r>
            <a:rPr lang="pt-BR" sz="1600" dirty="0">
              <a:solidFill>
                <a:schemeClr val="bg2"/>
              </a:solidFill>
            </a:rPr>
            <a:t> em Inteligência Computacional - </a:t>
          </a:r>
          <a:r>
            <a:rPr lang="pt-BR" sz="1600" b="1" dirty="0">
              <a:solidFill>
                <a:schemeClr val="bg2"/>
              </a:solidFill>
            </a:rPr>
            <a:t>UFPE</a:t>
          </a:r>
        </a:p>
      </dgm:t>
    </dgm:pt>
    <dgm:pt modelId="{1CE025B7-F61E-4872-9A82-7022E38C199C}" type="parTrans" cxnId="{DE64F0EE-6116-4344-9F45-6020AF614087}">
      <dgm:prSet/>
      <dgm:spPr/>
      <dgm:t>
        <a:bodyPr/>
        <a:lstStyle/>
        <a:p>
          <a:endParaRPr lang="pt-BR"/>
        </a:p>
      </dgm:t>
    </dgm:pt>
    <dgm:pt modelId="{66E4A1FA-23D6-49EA-A05D-5008A57DCA97}" type="sibTrans" cxnId="{DE64F0EE-6116-4344-9F45-6020AF614087}">
      <dgm:prSet/>
      <dgm:spPr/>
      <dgm:t>
        <a:bodyPr/>
        <a:lstStyle/>
        <a:p>
          <a:endParaRPr lang="pt-BR"/>
        </a:p>
      </dgm:t>
    </dgm:pt>
    <dgm:pt modelId="{BB297BD7-EAF0-4028-ADF1-5BB59BB489D3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Mestre</a:t>
          </a:r>
          <a:r>
            <a:rPr lang="pt-BR" sz="1600" dirty="0">
              <a:solidFill>
                <a:schemeClr val="bg2"/>
              </a:solidFill>
            </a:rPr>
            <a:t> em Inteligência Computacional - </a:t>
          </a:r>
          <a:r>
            <a:rPr lang="pt-BR" sz="1600" b="1" dirty="0">
              <a:solidFill>
                <a:schemeClr val="bg2"/>
              </a:solidFill>
            </a:rPr>
            <a:t>UFPE</a:t>
          </a:r>
        </a:p>
      </dgm:t>
    </dgm:pt>
    <dgm:pt modelId="{7C2A4145-212C-4211-8D76-ED6F8E35D5B1}" type="parTrans" cxnId="{8F1CA514-0DDD-4DEB-8319-499166E35DAA}">
      <dgm:prSet/>
      <dgm:spPr/>
      <dgm:t>
        <a:bodyPr/>
        <a:lstStyle/>
        <a:p>
          <a:endParaRPr lang="pt-BR"/>
        </a:p>
      </dgm:t>
    </dgm:pt>
    <dgm:pt modelId="{17F0853E-3669-42D7-8BD2-C68ED4CC559A}" type="sibTrans" cxnId="{8F1CA514-0DDD-4DEB-8319-499166E35DAA}">
      <dgm:prSet/>
      <dgm:spPr/>
      <dgm:t>
        <a:bodyPr/>
        <a:lstStyle/>
        <a:p>
          <a:endParaRPr lang="pt-BR"/>
        </a:p>
      </dgm:t>
    </dgm:pt>
    <dgm:pt modelId="{2D7D53A6-1745-489C-8CB6-E76F7052698C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Desenvolvimento de Software</a:t>
          </a:r>
        </a:p>
      </dgm:t>
    </dgm:pt>
    <dgm:pt modelId="{16E7493C-070A-4819-8914-C10EC27D9127}" type="parTrans" cxnId="{87613317-5FFD-44D5-8FC8-17524FB9AE17}">
      <dgm:prSet/>
      <dgm:spPr/>
      <dgm:t>
        <a:bodyPr/>
        <a:lstStyle/>
        <a:p>
          <a:endParaRPr lang="pt-BR"/>
        </a:p>
      </dgm:t>
    </dgm:pt>
    <dgm:pt modelId="{EAE71996-4D3C-4CCC-B0CA-7A8F80CED892}" type="sibTrans" cxnId="{87613317-5FFD-44D5-8FC8-17524FB9AE17}">
      <dgm:prSet/>
      <dgm:spPr/>
      <dgm:t>
        <a:bodyPr/>
        <a:lstStyle/>
        <a:p>
          <a:endParaRPr lang="pt-BR"/>
        </a:p>
      </dgm:t>
    </dgm:pt>
    <dgm:pt modelId="{D570F286-F7D1-4500-9E38-E540D22D38C2}">
      <dgm:prSet custT="1"/>
      <dgm:spPr/>
      <dgm:t>
        <a:bodyPr/>
        <a:lstStyle/>
        <a:p>
          <a:pPr rtl="0"/>
          <a:endParaRPr lang="pt-BR" sz="1600" dirty="0">
            <a:solidFill>
              <a:schemeClr val="bg2"/>
            </a:solidFill>
          </a:endParaRPr>
        </a:p>
      </dgm:t>
    </dgm:pt>
    <dgm:pt modelId="{CBA91574-E2B9-4C07-AF09-025370EC96A3}" type="parTrans" cxnId="{EB6C5BD6-ED2D-4336-B12A-C558437EF31D}">
      <dgm:prSet/>
      <dgm:spPr/>
      <dgm:t>
        <a:bodyPr/>
        <a:lstStyle/>
        <a:p>
          <a:endParaRPr lang="pt-BR"/>
        </a:p>
      </dgm:t>
    </dgm:pt>
    <dgm:pt modelId="{F529D417-AE89-4061-86FA-B371D72C29EA}" type="sibTrans" cxnId="{EB6C5BD6-ED2D-4336-B12A-C558437EF31D}">
      <dgm:prSet/>
      <dgm:spPr/>
      <dgm:t>
        <a:bodyPr/>
        <a:lstStyle/>
        <a:p>
          <a:endParaRPr lang="pt-BR"/>
        </a:p>
      </dgm:t>
    </dgm:pt>
    <dgm:pt modelId="{39B572C6-1DDF-4B4A-82AF-B9519B2D508F}">
      <dgm:prSet custT="1"/>
      <dgm:spPr/>
      <dgm:t>
        <a:bodyPr/>
        <a:lstStyle/>
        <a:p>
          <a:pPr rtl="0"/>
          <a:endParaRPr lang="pt-BR" sz="1600" b="1" dirty="0">
            <a:solidFill>
              <a:schemeClr val="bg2"/>
            </a:solidFill>
          </a:endParaRPr>
        </a:p>
      </dgm:t>
    </dgm:pt>
    <dgm:pt modelId="{9DF78BCE-DA02-472E-8633-70FBA9052E2F}" type="parTrans" cxnId="{0F884988-91A4-4410-9F1C-3220AA743E53}">
      <dgm:prSet/>
      <dgm:spPr/>
      <dgm:t>
        <a:bodyPr/>
        <a:lstStyle/>
        <a:p>
          <a:endParaRPr lang="pt-BR"/>
        </a:p>
      </dgm:t>
    </dgm:pt>
    <dgm:pt modelId="{4E2C3F6B-F721-4271-8A75-AA07D6F9C357}" type="sibTrans" cxnId="{0F884988-91A4-4410-9F1C-3220AA743E53}">
      <dgm:prSet/>
      <dgm:spPr/>
      <dgm:t>
        <a:bodyPr/>
        <a:lstStyle/>
        <a:p>
          <a:endParaRPr lang="pt-BR"/>
        </a:p>
      </dgm:t>
    </dgm:pt>
    <dgm:pt modelId="{8AA4E72B-420C-4F7D-AF70-D9C227FE35BC}">
      <dgm:prSet custT="1"/>
      <dgm:spPr/>
      <dgm:t>
        <a:bodyPr/>
        <a:lstStyle/>
        <a:p>
          <a:pPr rtl="0"/>
          <a:endParaRPr lang="pt-BR" sz="1600" b="1" dirty="0">
            <a:solidFill>
              <a:schemeClr val="bg2"/>
            </a:solidFill>
          </a:endParaRPr>
        </a:p>
      </dgm:t>
    </dgm:pt>
    <dgm:pt modelId="{1D37F8DB-2BFE-49B4-9B8B-17289451EC56}" type="parTrans" cxnId="{7CB8FE9D-5CDE-4471-8AF6-77354414DD86}">
      <dgm:prSet/>
      <dgm:spPr/>
      <dgm:t>
        <a:bodyPr/>
        <a:lstStyle/>
        <a:p>
          <a:endParaRPr lang="pt-BR"/>
        </a:p>
      </dgm:t>
    </dgm:pt>
    <dgm:pt modelId="{804DB8A4-9175-4C83-9FEB-08B94D9B52F5}" type="sibTrans" cxnId="{7CB8FE9D-5CDE-4471-8AF6-77354414DD86}">
      <dgm:prSet/>
      <dgm:spPr/>
      <dgm:t>
        <a:bodyPr/>
        <a:lstStyle/>
        <a:p>
          <a:endParaRPr lang="pt-BR"/>
        </a:p>
      </dgm:t>
    </dgm:pt>
    <dgm:pt modelId="{F08A9358-EB0E-426F-A2C7-F205CAD360DF}" type="pres">
      <dgm:prSet presAssocID="{2A69BB74-CC6F-4CB4-B72A-AD7B28D9C861}" presName="linear" presStyleCnt="0">
        <dgm:presLayoutVars>
          <dgm:animLvl val="lvl"/>
          <dgm:resizeHandles val="exact"/>
        </dgm:presLayoutVars>
      </dgm:prSet>
      <dgm:spPr/>
    </dgm:pt>
    <dgm:pt modelId="{3905D684-1C44-421B-B96D-826F7AA0BF02}" type="pres">
      <dgm:prSet presAssocID="{A0732CDB-CEDE-4600-A1A7-A8F4D1DC4918}" presName="parentText" presStyleLbl="node1" presStyleIdx="0" presStyleCnt="2" custScaleY="65382">
        <dgm:presLayoutVars>
          <dgm:chMax val="0"/>
          <dgm:bulletEnabled val="1"/>
        </dgm:presLayoutVars>
      </dgm:prSet>
      <dgm:spPr/>
    </dgm:pt>
    <dgm:pt modelId="{A10868EC-4E5C-4A6C-ABCB-7892D2194B3B}" type="pres">
      <dgm:prSet presAssocID="{A0732CDB-CEDE-4600-A1A7-A8F4D1DC4918}" presName="childText" presStyleLbl="revTx" presStyleIdx="0" presStyleCnt="2">
        <dgm:presLayoutVars>
          <dgm:bulletEnabled val="1"/>
        </dgm:presLayoutVars>
      </dgm:prSet>
      <dgm:spPr/>
    </dgm:pt>
    <dgm:pt modelId="{96A5FD25-8D1F-472C-B27E-AA18D25FBB9E}" type="pres">
      <dgm:prSet presAssocID="{29DFD6A4-A65A-4BF0-BC70-8848F225BE12}" presName="parentText" presStyleLbl="node1" presStyleIdx="1" presStyleCnt="2" custScaleY="57880">
        <dgm:presLayoutVars>
          <dgm:chMax val="0"/>
          <dgm:bulletEnabled val="1"/>
        </dgm:presLayoutVars>
      </dgm:prSet>
      <dgm:spPr/>
    </dgm:pt>
    <dgm:pt modelId="{90B55815-DC0C-49D5-A5A3-92C75522AB02}" type="pres">
      <dgm:prSet presAssocID="{29DFD6A4-A65A-4BF0-BC70-8848F225BE1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1F2103-C88D-491C-9DE6-EAAA1195B37E}" srcId="{29DFD6A4-A65A-4BF0-BC70-8848F225BE12}" destId="{03896EE1-EA74-4BB7-BF32-B09EADCE14B6}" srcOrd="1" destOrd="0" parTransId="{A876CFE6-0689-4CAD-9919-942E0AAC7416}" sibTransId="{A869536C-8E5E-4941-A630-01AADB7F948B}"/>
    <dgm:cxn modelId="{B07A7F09-4E92-4B5B-977F-841BDFB66575}" srcId="{2A69BB74-CC6F-4CB4-B72A-AD7B28D9C861}" destId="{A0732CDB-CEDE-4600-A1A7-A8F4D1DC4918}" srcOrd="0" destOrd="0" parTransId="{14FE3CA8-8603-4DB7-8773-2F6AEB25CA35}" sibTransId="{AC91C074-ED34-4458-A0B4-E8CEC888EC03}"/>
    <dgm:cxn modelId="{B80B0214-1742-4268-AD2A-15B26662981F}" type="presOf" srcId="{D570F286-F7D1-4500-9E38-E540D22D38C2}" destId="{A10868EC-4E5C-4A6C-ABCB-7892D2194B3B}" srcOrd="0" destOrd="8" presId="urn:microsoft.com/office/officeart/2005/8/layout/vList2"/>
    <dgm:cxn modelId="{8F1CA514-0DDD-4DEB-8319-499166E35DAA}" srcId="{A0732CDB-CEDE-4600-A1A7-A8F4D1DC4918}" destId="{BB297BD7-EAF0-4028-ADF1-5BB59BB489D3}" srcOrd="2" destOrd="0" parTransId="{7C2A4145-212C-4211-8D76-ED6F8E35D5B1}" sibTransId="{17F0853E-3669-42D7-8BD2-C68ED4CC559A}"/>
    <dgm:cxn modelId="{87613317-5FFD-44D5-8FC8-17524FB9AE17}" srcId="{72E87840-4CF1-4BF5-B11E-196F6717A733}" destId="{2D7D53A6-1745-489C-8CB6-E76F7052698C}" srcOrd="2" destOrd="0" parTransId="{16E7493C-070A-4819-8914-C10EC27D9127}" sibTransId="{EAE71996-4D3C-4CCC-B0CA-7A8F80CED892}"/>
    <dgm:cxn modelId="{96EE0724-14F6-4C7F-875C-577137ED3661}" srcId="{A0732CDB-CEDE-4600-A1A7-A8F4D1DC4918}" destId="{26BE1913-60AE-44E5-AAE3-6578BCE55CBB}" srcOrd="3" destOrd="0" parTransId="{6AB236D9-D812-427E-82AC-920E71CDA3A2}" sibTransId="{D542D2CE-6DCD-4787-AA10-AE8A6D1A30CD}"/>
    <dgm:cxn modelId="{56A6EB27-0402-4A2C-8042-82210D913C23}" type="presOf" srcId="{72E87840-4CF1-4BF5-B11E-196F6717A733}" destId="{A10868EC-4E5C-4A6C-ABCB-7892D2194B3B}" srcOrd="0" destOrd="4" presId="urn:microsoft.com/office/officeart/2005/8/layout/vList2"/>
    <dgm:cxn modelId="{BF0A702F-A0F8-4405-B770-5EC37FA41546}" type="presOf" srcId="{03896EE1-EA74-4BB7-BF32-B09EADCE14B6}" destId="{90B55815-DC0C-49D5-A5A3-92C75522AB02}" srcOrd="0" destOrd="1" presId="urn:microsoft.com/office/officeart/2005/8/layout/vList2"/>
    <dgm:cxn modelId="{30327332-1056-4E45-86FD-8CA688FCCDC5}" type="presOf" srcId="{7883282D-CE21-41E6-9F0D-9C3E0E1A2852}" destId="{A10868EC-4E5C-4A6C-ABCB-7892D2194B3B}" srcOrd="0" destOrd="1" presId="urn:microsoft.com/office/officeart/2005/8/layout/vList2"/>
    <dgm:cxn modelId="{83400F3C-DD31-4AB8-9B37-4D47F9524CE6}" type="presOf" srcId="{39B572C6-1DDF-4B4A-82AF-B9519B2D508F}" destId="{A10868EC-4E5C-4A6C-ABCB-7892D2194B3B}" srcOrd="0" destOrd="0" presId="urn:microsoft.com/office/officeart/2005/8/layout/vList2"/>
    <dgm:cxn modelId="{8F072B5B-67DE-4C5B-9AE6-2A68CFAA5F05}" srcId="{72E87840-4CF1-4BF5-B11E-196F6717A733}" destId="{6C50D0D9-20D6-4F5E-B863-713EC1215C39}" srcOrd="0" destOrd="0" parTransId="{89CAE734-4536-4DE5-AFA7-7977F57998CF}" sibTransId="{A1FD1F9E-4DFC-4F2B-9749-E81128F90EB9}"/>
    <dgm:cxn modelId="{36269981-AF3D-4E68-A88A-0DFBD0E12121}" srcId="{2A69BB74-CC6F-4CB4-B72A-AD7B28D9C861}" destId="{29DFD6A4-A65A-4BF0-BC70-8848F225BE12}" srcOrd="1" destOrd="0" parTransId="{A24BF1EF-B4C9-42D7-B9A1-64A8A9ED414C}" sibTransId="{7537496D-4CB3-4CC1-8213-1891BB8D0F5F}"/>
    <dgm:cxn modelId="{517AF187-8D4E-40C4-B83D-EC83BF2A1BDD}" type="presOf" srcId="{6C50D0D9-20D6-4F5E-B863-713EC1215C39}" destId="{A10868EC-4E5C-4A6C-ABCB-7892D2194B3B}" srcOrd="0" destOrd="5" presId="urn:microsoft.com/office/officeart/2005/8/layout/vList2"/>
    <dgm:cxn modelId="{0F884988-91A4-4410-9F1C-3220AA743E53}" srcId="{A0732CDB-CEDE-4600-A1A7-A8F4D1DC4918}" destId="{39B572C6-1DDF-4B4A-82AF-B9519B2D508F}" srcOrd="0" destOrd="0" parTransId="{9DF78BCE-DA02-472E-8633-70FBA9052E2F}" sibTransId="{4E2C3F6B-F721-4271-8A75-AA07D6F9C357}"/>
    <dgm:cxn modelId="{E46BBF8B-681D-48B7-A233-2F295ED58EC1}" type="presOf" srcId="{26BE1913-60AE-44E5-AAE3-6578BCE55CBB}" destId="{A10868EC-4E5C-4A6C-ABCB-7892D2194B3B}" srcOrd="0" destOrd="3" presId="urn:microsoft.com/office/officeart/2005/8/layout/vList2"/>
    <dgm:cxn modelId="{35AFE68B-69C2-4B7A-BC06-2E418E4C6167}" type="presOf" srcId="{BB297BD7-EAF0-4028-ADF1-5BB59BB489D3}" destId="{A10868EC-4E5C-4A6C-ABCB-7892D2194B3B}" srcOrd="0" destOrd="2" presId="urn:microsoft.com/office/officeart/2005/8/layout/vList2"/>
    <dgm:cxn modelId="{3311938E-F606-4BE3-B35D-DD4171D2B756}" type="presOf" srcId="{C94A1250-D407-4F14-BD44-F39FD15D0CE2}" destId="{A10868EC-4E5C-4A6C-ABCB-7892D2194B3B}" srcOrd="0" destOrd="6" presId="urn:microsoft.com/office/officeart/2005/8/layout/vList2"/>
    <dgm:cxn modelId="{B19A6B98-B3A2-4CE3-8AF5-4C93828E6A76}" srcId="{A0732CDB-CEDE-4600-A1A7-A8F4D1DC4918}" destId="{72E87840-4CF1-4BF5-B11E-196F6717A733}" srcOrd="4" destOrd="0" parTransId="{AE1416F7-D87B-458C-B985-74A6F56FA8CE}" sibTransId="{063AF782-2124-4D9B-881A-F2734A34A07E}"/>
    <dgm:cxn modelId="{7CB8FE9D-5CDE-4471-8AF6-77354414DD86}" srcId="{29DFD6A4-A65A-4BF0-BC70-8848F225BE12}" destId="{8AA4E72B-420C-4F7D-AF70-D9C227FE35BC}" srcOrd="0" destOrd="0" parTransId="{1D37F8DB-2BFE-49B4-9B8B-17289451EC56}" sibTransId="{804DB8A4-9175-4C83-9FEB-08B94D9B52F5}"/>
    <dgm:cxn modelId="{553EA8A9-A606-456E-B581-2BA82CD1D201}" type="presOf" srcId="{2D7D53A6-1745-489C-8CB6-E76F7052698C}" destId="{A10868EC-4E5C-4A6C-ABCB-7892D2194B3B}" srcOrd="0" destOrd="7" presId="urn:microsoft.com/office/officeart/2005/8/layout/vList2"/>
    <dgm:cxn modelId="{3A2FBCAC-1F40-4FF7-A354-89A18650D9F1}" type="presOf" srcId="{A0732CDB-CEDE-4600-A1A7-A8F4D1DC4918}" destId="{3905D684-1C44-421B-B96D-826F7AA0BF02}" srcOrd="0" destOrd="0" presId="urn:microsoft.com/office/officeart/2005/8/layout/vList2"/>
    <dgm:cxn modelId="{4E27D6B1-75E5-41D3-A92E-D259E07E2592}" type="presOf" srcId="{29DFD6A4-A65A-4BF0-BC70-8848F225BE12}" destId="{96A5FD25-8D1F-472C-B27E-AA18D25FBB9E}" srcOrd="0" destOrd="0" presId="urn:microsoft.com/office/officeart/2005/8/layout/vList2"/>
    <dgm:cxn modelId="{EB6C5BD6-ED2D-4336-B12A-C558437EF31D}" srcId="{72E87840-4CF1-4BF5-B11E-196F6717A733}" destId="{D570F286-F7D1-4500-9E38-E540D22D38C2}" srcOrd="3" destOrd="0" parTransId="{CBA91574-E2B9-4C07-AF09-025370EC96A3}" sibTransId="{F529D417-AE89-4061-86FA-B371D72C29EA}"/>
    <dgm:cxn modelId="{9D9CC3DA-8B48-4C02-A635-40C77204F7EC}" type="presOf" srcId="{8AA4E72B-420C-4F7D-AF70-D9C227FE35BC}" destId="{90B55815-DC0C-49D5-A5A3-92C75522AB02}" srcOrd="0" destOrd="0" presId="urn:microsoft.com/office/officeart/2005/8/layout/vList2"/>
    <dgm:cxn modelId="{DE64F0EE-6116-4344-9F45-6020AF614087}" srcId="{A0732CDB-CEDE-4600-A1A7-A8F4D1DC4918}" destId="{7883282D-CE21-41E6-9F0D-9C3E0E1A2852}" srcOrd="1" destOrd="0" parTransId="{1CE025B7-F61E-4872-9A82-7022E38C199C}" sibTransId="{66E4A1FA-23D6-49EA-A05D-5008A57DCA97}"/>
    <dgm:cxn modelId="{AC339FF3-E202-49BE-B2A0-A0598CFE1D0E}" srcId="{72E87840-4CF1-4BF5-B11E-196F6717A733}" destId="{C94A1250-D407-4F14-BD44-F39FD15D0CE2}" srcOrd="1" destOrd="0" parTransId="{454B8998-F040-42D3-8D30-5C4AD4C09924}" sibTransId="{CBDE241A-C8FA-4570-A2B1-95C26F122588}"/>
    <dgm:cxn modelId="{E8FFB5FB-6694-43FF-987F-04CD85EFCA51}" type="presOf" srcId="{2A69BB74-CC6F-4CB4-B72A-AD7B28D9C861}" destId="{F08A9358-EB0E-426F-A2C7-F205CAD360DF}" srcOrd="0" destOrd="0" presId="urn:microsoft.com/office/officeart/2005/8/layout/vList2"/>
    <dgm:cxn modelId="{FE5DA5C7-DEF5-490D-BC27-986091466318}" type="presParOf" srcId="{F08A9358-EB0E-426F-A2C7-F205CAD360DF}" destId="{3905D684-1C44-421B-B96D-826F7AA0BF02}" srcOrd="0" destOrd="0" presId="urn:microsoft.com/office/officeart/2005/8/layout/vList2"/>
    <dgm:cxn modelId="{0AF5704C-AC96-4BDA-9352-DF2067FAFA60}" type="presParOf" srcId="{F08A9358-EB0E-426F-A2C7-F205CAD360DF}" destId="{A10868EC-4E5C-4A6C-ABCB-7892D2194B3B}" srcOrd="1" destOrd="0" presId="urn:microsoft.com/office/officeart/2005/8/layout/vList2"/>
    <dgm:cxn modelId="{CD44ABA9-97CC-4B09-9F1C-E05638078807}" type="presParOf" srcId="{F08A9358-EB0E-426F-A2C7-F205CAD360DF}" destId="{96A5FD25-8D1F-472C-B27E-AA18D25FBB9E}" srcOrd="2" destOrd="0" presId="urn:microsoft.com/office/officeart/2005/8/layout/vList2"/>
    <dgm:cxn modelId="{356324BC-2686-445E-8E37-7E941CA75F07}" type="presParOf" srcId="{F08A9358-EB0E-426F-A2C7-F205CAD360DF}" destId="{90B55815-DC0C-49D5-A5A3-92C75522AB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5237B-D468-48AD-B8D4-8044FADA8D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289EF02-8A2E-4983-BC56-F62A8554965C}">
      <dgm:prSet/>
      <dgm:spPr>
        <a:solidFill>
          <a:srgbClr val="A4C2F4"/>
        </a:solidFill>
      </dgm:spPr>
      <dgm:t>
        <a:bodyPr/>
        <a:lstStyle/>
        <a:p>
          <a:r>
            <a:rPr lang="pt-BR" b="1" i="0" dirty="0"/>
            <a:t>Síntese de Informações:</a:t>
          </a:r>
          <a:endParaRPr lang="pt-BR" dirty="0"/>
        </a:p>
      </dgm:t>
    </dgm:pt>
    <dgm:pt modelId="{A6B52135-5DE8-4DC2-A79C-65F78ADB1FCE}" type="parTrans" cxnId="{C34CDD13-D490-4065-AECC-3C9FEC3F9C2E}">
      <dgm:prSet/>
      <dgm:spPr/>
      <dgm:t>
        <a:bodyPr/>
        <a:lstStyle/>
        <a:p>
          <a:endParaRPr lang="pt-BR"/>
        </a:p>
      </dgm:t>
    </dgm:pt>
    <dgm:pt modelId="{2FE25F94-A228-4DBB-8656-45A3AD8358BA}" type="sibTrans" cxnId="{C34CDD13-D490-4065-AECC-3C9FEC3F9C2E}">
      <dgm:prSet/>
      <dgm:spPr/>
      <dgm:t>
        <a:bodyPr/>
        <a:lstStyle/>
        <a:p>
          <a:endParaRPr lang="pt-BR"/>
        </a:p>
      </dgm:t>
    </dgm:pt>
    <dgm:pt modelId="{50E1CA40-28A7-4B3D-AED2-0D54DB8A3B77}">
      <dgm:prSet/>
      <dgm:spPr>
        <a:solidFill>
          <a:srgbClr val="A4C2F4"/>
        </a:solidFill>
      </dgm:spPr>
      <dgm:t>
        <a:bodyPr/>
        <a:lstStyle/>
        <a:p>
          <a:r>
            <a:rPr lang="pt-BR" b="1" i="0" dirty="0"/>
            <a:t>Transformação de Dados:</a:t>
          </a:r>
          <a:endParaRPr lang="pt-BR" dirty="0"/>
        </a:p>
      </dgm:t>
    </dgm:pt>
    <dgm:pt modelId="{7EA799A5-F4D6-43E0-9689-48087D03C794}" type="parTrans" cxnId="{D543761C-790B-453E-820C-96E341C09852}">
      <dgm:prSet/>
      <dgm:spPr/>
      <dgm:t>
        <a:bodyPr/>
        <a:lstStyle/>
        <a:p>
          <a:endParaRPr lang="pt-BR"/>
        </a:p>
      </dgm:t>
    </dgm:pt>
    <dgm:pt modelId="{5D53775C-18FA-4B02-99E0-9F1494CD0404}" type="sibTrans" cxnId="{D543761C-790B-453E-820C-96E341C09852}">
      <dgm:prSet/>
      <dgm:spPr/>
      <dgm:t>
        <a:bodyPr/>
        <a:lstStyle/>
        <a:p>
          <a:endParaRPr lang="pt-BR"/>
        </a:p>
      </dgm:t>
    </dgm:pt>
    <dgm:pt modelId="{7DA4682F-41CF-4D9C-B75B-A45BF7EDDC2C}">
      <dgm:prSet/>
      <dgm:spPr>
        <a:solidFill>
          <a:srgbClr val="A4C2F4"/>
        </a:solidFill>
      </dgm:spPr>
      <dgm:t>
        <a:bodyPr/>
        <a:lstStyle/>
        <a:p>
          <a:r>
            <a:rPr lang="pt-BR" b="1" i="0" dirty="0"/>
            <a:t>Criação de Categorias ou Grupos:</a:t>
          </a:r>
          <a:endParaRPr lang="pt-BR" dirty="0"/>
        </a:p>
      </dgm:t>
    </dgm:pt>
    <dgm:pt modelId="{0EFAC738-47EA-44E0-B0B0-C04A3E4DD564}" type="parTrans" cxnId="{65F0C337-C1EA-4F0C-BC60-7C9455C319F8}">
      <dgm:prSet/>
      <dgm:spPr/>
      <dgm:t>
        <a:bodyPr/>
        <a:lstStyle/>
        <a:p>
          <a:endParaRPr lang="pt-BR"/>
        </a:p>
      </dgm:t>
    </dgm:pt>
    <dgm:pt modelId="{01A6D76A-87DE-4709-A038-8AF6BE67655F}" type="sibTrans" cxnId="{65F0C337-C1EA-4F0C-BC60-7C9455C319F8}">
      <dgm:prSet/>
      <dgm:spPr/>
      <dgm:t>
        <a:bodyPr/>
        <a:lstStyle/>
        <a:p>
          <a:endParaRPr lang="pt-BR"/>
        </a:p>
      </dgm:t>
    </dgm:pt>
    <dgm:pt modelId="{AC789A37-CEDD-46F0-BD62-F059449CFA3D}">
      <dgm:prSet/>
      <dgm:spPr>
        <a:solidFill>
          <a:srgbClr val="A4C2F4"/>
        </a:solidFill>
      </dgm:spPr>
      <dgm:t>
        <a:bodyPr/>
        <a:lstStyle/>
        <a:p>
          <a:r>
            <a:rPr lang="pt-BR" b="1" i="0" dirty="0"/>
            <a:t>Análise Temporal:</a:t>
          </a:r>
          <a:endParaRPr lang="pt-BR" dirty="0"/>
        </a:p>
      </dgm:t>
    </dgm:pt>
    <dgm:pt modelId="{E855217B-B335-4D0C-93A6-DFDA32BD897A}" type="parTrans" cxnId="{57BFFB11-8FD6-480D-B4D1-E0CA0EF927DE}">
      <dgm:prSet/>
      <dgm:spPr/>
      <dgm:t>
        <a:bodyPr/>
        <a:lstStyle/>
        <a:p>
          <a:endParaRPr lang="pt-BR"/>
        </a:p>
      </dgm:t>
    </dgm:pt>
    <dgm:pt modelId="{2AA92066-1D8C-4FEA-B944-6C0769E2F56D}" type="sibTrans" cxnId="{57BFFB11-8FD6-480D-B4D1-E0CA0EF927DE}">
      <dgm:prSet/>
      <dgm:spPr/>
      <dgm:t>
        <a:bodyPr/>
        <a:lstStyle/>
        <a:p>
          <a:endParaRPr lang="pt-BR"/>
        </a:p>
      </dgm:t>
    </dgm:pt>
    <dgm:pt modelId="{791479DE-308E-4167-9123-158F4B51E725}">
      <dgm:prSet/>
      <dgm:spPr>
        <a:solidFill>
          <a:srgbClr val="A4C2F4"/>
        </a:solidFill>
      </dgm:spPr>
      <dgm:t>
        <a:bodyPr/>
        <a:lstStyle/>
        <a:p>
          <a:r>
            <a:rPr lang="pt-BR" b="1" i="0" dirty="0"/>
            <a:t>Normalização ou Padronização:</a:t>
          </a:r>
          <a:endParaRPr lang="pt-BR" dirty="0"/>
        </a:p>
      </dgm:t>
    </dgm:pt>
    <dgm:pt modelId="{AE75CCA9-0DF8-416F-A4D2-08954C815EB2}" type="parTrans" cxnId="{78386DA3-2712-451C-9F39-E0A594520D43}">
      <dgm:prSet/>
      <dgm:spPr/>
      <dgm:t>
        <a:bodyPr/>
        <a:lstStyle/>
        <a:p>
          <a:endParaRPr lang="pt-BR"/>
        </a:p>
      </dgm:t>
    </dgm:pt>
    <dgm:pt modelId="{700FDBD4-B5AC-405F-89B7-8CC61F6A000D}" type="sibTrans" cxnId="{78386DA3-2712-451C-9F39-E0A594520D43}">
      <dgm:prSet/>
      <dgm:spPr/>
      <dgm:t>
        <a:bodyPr/>
        <a:lstStyle/>
        <a:p>
          <a:endParaRPr lang="pt-BR"/>
        </a:p>
      </dgm:t>
    </dgm:pt>
    <dgm:pt modelId="{69091B65-78E6-4CEA-A1FD-8F6958473429}">
      <dgm:prSet/>
      <dgm:spPr>
        <a:solidFill>
          <a:srgbClr val="A4C2F4"/>
        </a:solidFill>
      </dgm:spPr>
      <dgm:t>
        <a:bodyPr/>
        <a:lstStyle/>
        <a:p>
          <a:r>
            <a:rPr lang="pt-BR" b="1" i="0" dirty="0"/>
            <a:t>Facilitar a Visualização:</a:t>
          </a:r>
          <a:endParaRPr lang="pt-BR" dirty="0"/>
        </a:p>
      </dgm:t>
    </dgm:pt>
    <dgm:pt modelId="{D0298ECF-9215-4EB5-9EA3-057DA233E24B}" type="parTrans" cxnId="{EB41D4FB-0EEC-4731-953D-DC4CBAB690DD}">
      <dgm:prSet/>
      <dgm:spPr/>
      <dgm:t>
        <a:bodyPr/>
        <a:lstStyle/>
        <a:p>
          <a:endParaRPr lang="pt-BR"/>
        </a:p>
      </dgm:t>
    </dgm:pt>
    <dgm:pt modelId="{ABE14F90-2BEE-4B51-BFE9-3707535ED4A5}" type="sibTrans" cxnId="{EB41D4FB-0EEC-4731-953D-DC4CBAB690DD}">
      <dgm:prSet/>
      <dgm:spPr/>
      <dgm:t>
        <a:bodyPr/>
        <a:lstStyle/>
        <a:p>
          <a:endParaRPr lang="pt-BR"/>
        </a:p>
      </dgm:t>
    </dgm:pt>
    <dgm:pt modelId="{08B0BE51-7A65-4826-ACBA-DBE9AF0692D8}">
      <dgm:prSet/>
      <dgm:spPr/>
      <dgm:t>
        <a:bodyPr/>
        <a:lstStyle/>
        <a:p>
          <a:r>
            <a:rPr lang="pt-BR" b="0" i="0" dirty="0"/>
            <a:t>Você pode criar novas variáveis para resumir ou sintetizar informações presentes nas variáveis originais. Por exemplo, você pode calcular a média, mediana, moda, desvio padrão ou outras medidas resumo para criar uma variável que represente melhor o comportamento geral dos dados.</a:t>
          </a:r>
          <a:endParaRPr lang="pt-BR" dirty="0"/>
        </a:p>
      </dgm:t>
    </dgm:pt>
    <dgm:pt modelId="{7089A1A9-1651-4B25-AEF3-4FEC2EC31D8F}" type="parTrans" cxnId="{B631C429-BDAE-44CC-87AA-36D10FDA1208}">
      <dgm:prSet/>
      <dgm:spPr/>
      <dgm:t>
        <a:bodyPr/>
        <a:lstStyle/>
        <a:p>
          <a:endParaRPr lang="pt-BR"/>
        </a:p>
      </dgm:t>
    </dgm:pt>
    <dgm:pt modelId="{175D7D66-CCB4-423D-A49A-F4C808FE21CF}" type="sibTrans" cxnId="{B631C429-BDAE-44CC-87AA-36D10FDA1208}">
      <dgm:prSet/>
      <dgm:spPr/>
      <dgm:t>
        <a:bodyPr/>
        <a:lstStyle/>
        <a:p>
          <a:endParaRPr lang="pt-BR"/>
        </a:p>
      </dgm:t>
    </dgm:pt>
    <dgm:pt modelId="{4D940F7D-79A3-4DE6-A6DF-186A537641F6}">
      <dgm:prSet/>
      <dgm:spPr/>
      <dgm:t>
        <a:bodyPr/>
        <a:lstStyle/>
        <a:p>
          <a:r>
            <a:rPr lang="pt-BR" b="0" i="0" dirty="0"/>
            <a:t>Às vezes, é benéfico aplicar transformações aos dados para torná-los mais adequados para análise estatística. Isso pode incluir logaritmos, raízes quadradas, ou outras transformações que ajudem a estabilizar a variabilidade ou a normalizar a distribuição dos dados.</a:t>
          </a:r>
          <a:endParaRPr lang="pt-BR" dirty="0"/>
        </a:p>
      </dgm:t>
    </dgm:pt>
    <dgm:pt modelId="{87623073-5B35-4E87-861C-A98F3698BA3F}" type="parTrans" cxnId="{98D8E0C4-5529-4B16-AD26-F7039B02A618}">
      <dgm:prSet/>
      <dgm:spPr/>
      <dgm:t>
        <a:bodyPr/>
        <a:lstStyle/>
        <a:p>
          <a:endParaRPr lang="pt-BR"/>
        </a:p>
      </dgm:t>
    </dgm:pt>
    <dgm:pt modelId="{888E17C5-6FDE-4893-8A26-B1DFF295D4E8}" type="sibTrans" cxnId="{98D8E0C4-5529-4B16-AD26-F7039B02A618}">
      <dgm:prSet/>
      <dgm:spPr/>
      <dgm:t>
        <a:bodyPr/>
        <a:lstStyle/>
        <a:p>
          <a:endParaRPr lang="pt-BR"/>
        </a:p>
      </dgm:t>
    </dgm:pt>
    <dgm:pt modelId="{0709EFC9-7C80-4173-9314-D47E31606E6E}">
      <dgm:prSet/>
      <dgm:spPr/>
      <dgm:t>
        <a:bodyPr/>
        <a:lstStyle/>
        <a:p>
          <a:r>
            <a:rPr lang="pt-BR" b="0" i="0" dirty="0"/>
            <a:t>Você pode criar novas variáveis categóricas para agrupar dados de acordo com critérios específicos. Isso pode facilitar a análise de subgrupos ou a comparação de diferentes categorias.</a:t>
          </a:r>
          <a:endParaRPr lang="pt-BR" dirty="0"/>
        </a:p>
      </dgm:t>
    </dgm:pt>
    <dgm:pt modelId="{7762BEB4-59E8-4FB6-98F7-83DC683FE170}" type="parTrans" cxnId="{02D575F8-4F50-4393-B8CC-8A815E690E85}">
      <dgm:prSet/>
      <dgm:spPr/>
      <dgm:t>
        <a:bodyPr/>
        <a:lstStyle/>
        <a:p>
          <a:endParaRPr lang="pt-BR"/>
        </a:p>
      </dgm:t>
    </dgm:pt>
    <dgm:pt modelId="{BFC114F3-0272-4DDD-BCB2-A9E4BFCA1B7D}" type="sibTrans" cxnId="{02D575F8-4F50-4393-B8CC-8A815E690E85}">
      <dgm:prSet/>
      <dgm:spPr/>
      <dgm:t>
        <a:bodyPr/>
        <a:lstStyle/>
        <a:p>
          <a:endParaRPr lang="pt-BR"/>
        </a:p>
      </dgm:t>
    </dgm:pt>
    <dgm:pt modelId="{3B4A3BBB-B587-461C-B21F-DE68FB0DF2F6}">
      <dgm:prSet/>
      <dgm:spPr/>
      <dgm:t>
        <a:bodyPr/>
        <a:lstStyle/>
        <a:p>
          <a:r>
            <a:rPr lang="pt-BR" b="0" i="0" dirty="0"/>
            <a:t>Se os dados incluírem informações temporais, você pode criar variáveis adicionais para analisar tendências ao longo do tempo, como calcular a variação percentual, médias móveis ou outras métricas temporais relevantes.</a:t>
          </a:r>
          <a:endParaRPr lang="pt-BR" dirty="0"/>
        </a:p>
      </dgm:t>
    </dgm:pt>
    <dgm:pt modelId="{EA4AFDA0-0499-4CDC-A558-BFF36623E430}" type="parTrans" cxnId="{5FF12C9C-AEBA-490F-92D3-33590E3AB494}">
      <dgm:prSet/>
      <dgm:spPr/>
      <dgm:t>
        <a:bodyPr/>
        <a:lstStyle/>
        <a:p>
          <a:endParaRPr lang="pt-BR"/>
        </a:p>
      </dgm:t>
    </dgm:pt>
    <dgm:pt modelId="{FD286DE5-2D31-4DFD-9800-31E84CBD7B29}" type="sibTrans" cxnId="{5FF12C9C-AEBA-490F-92D3-33590E3AB494}">
      <dgm:prSet/>
      <dgm:spPr/>
      <dgm:t>
        <a:bodyPr/>
        <a:lstStyle/>
        <a:p>
          <a:endParaRPr lang="pt-BR"/>
        </a:p>
      </dgm:t>
    </dgm:pt>
    <dgm:pt modelId="{C80053AC-02ED-4078-AEA9-A8AF3AC596CE}">
      <dgm:prSet/>
      <dgm:spPr/>
      <dgm:t>
        <a:bodyPr/>
        <a:lstStyle/>
        <a:p>
          <a:r>
            <a:rPr lang="pt-BR" b="0" i="0" dirty="0"/>
            <a:t>Em algumas situações, normalizar ou padronizar variáveis pode ser útil para comparar diferentes conjuntos de dados. Isso envolve criar novas variáveis que representam os dados em uma escala comum, facilitando a comparação entre eles.</a:t>
          </a:r>
          <a:endParaRPr lang="pt-BR" dirty="0"/>
        </a:p>
      </dgm:t>
    </dgm:pt>
    <dgm:pt modelId="{A0D63D61-6BA0-40BF-845B-59016308177F}" type="parTrans" cxnId="{B1550681-39E4-4B5E-8C09-5F7963F7EC7C}">
      <dgm:prSet/>
      <dgm:spPr/>
      <dgm:t>
        <a:bodyPr/>
        <a:lstStyle/>
        <a:p>
          <a:endParaRPr lang="pt-BR"/>
        </a:p>
      </dgm:t>
    </dgm:pt>
    <dgm:pt modelId="{756C9406-369F-4C80-AA27-4DF5F9528173}" type="sibTrans" cxnId="{B1550681-39E4-4B5E-8C09-5F7963F7EC7C}">
      <dgm:prSet/>
      <dgm:spPr/>
      <dgm:t>
        <a:bodyPr/>
        <a:lstStyle/>
        <a:p>
          <a:endParaRPr lang="pt-BR"/>
        </a:p>
      </dgm:t>
    </dgm:pt>
    <dgm:pt modelId="{D04A3202-E204-435A-A2A0-501E6DAF80FA}">
      <dgm:prSet/>
      <dgm:spPr/>
      <dgm:t>
        <a:bodyPr/>
        <a:lstStyle/>
        <a:p>
          <a:r>
            <a:rPr lang="pt-BR" b="0" i="0" dirty="0"/>
            <a:t>Criar novas variáveis pode facilitar a visualização dos dados. Por exemplo, você pode criar variáveis que representam proporções, percentagens ou outras métricas que são mais interpretáveis e informativas em gráficos.</a:t>
          </a:r>
          <a:endParaRPr lang="pt-BR" dirty="0"/>
        </a:p>
      </dgm:t>
    </dgm:pt>
    <dgm:pt modelId="{38040C71-6975-4752-A913-2BBDCDABD8BD}" type="parTrans" cxnId="{46CE25E8-7722-4E96-B39B-C9A2298C945E}">
      <dgm:prSet/>
      <dgm:spPr/>
      <dgm:t>
        <a:bodyPr/>
        <a:lstStyle/>
        <a:p>
          <a:endParaRPr lang="pt-BR"/>
        </a:p>
      </dgm:t>
    </dgm:pt>
    <dgm:pt modelId="{AA249DBF-338B-4840-A395-9CCC6FAEF3FF}" type="sibTrans" cxnId="{46CE25E8-7722-4E96-B39B-C9A2298C945E}">
      <dgm:prSet/>
      <dgm:spPr/>
      <dgm:t>
        <a:bodyPr/>
        <a:lstStyle/>
        <a:p>
          <a:endParaRPr lang="pt-BR"/>
        </a:p>
      </dgm:t>
    </dgm:pt>
    <dgm:pt modelId="{E39615C6-DD32-4B31-A88D-0C6E223C0058}">
      <dgm:prSet/>
      <dgm:spPr/>
      <dgm:t>
        <a:bodyPr/>
        <a:lstStyle/>
        <a:p>
          <a:endParaRPr lang="pt-BR" dirty="0"/>
        </a:p>
      </dgm:t>
    </dgm:pt>
    <dgm:pt modelId="{11E6EFA0-AC5F-46BA-9DA0-8AACEEA5BDA9}" type="parTrans" cxnId="{3A0B5377-FD36-4D1D-80BD-4CEE657269AE}">
      <dgm:prSet/>
      <dgm:spPr/>
      <dgm:t>
        <a:bodyPr/>
        <a:lstStyle/>
        <a:p>
          <a:endParaRPr lang="pt-BR"/>
        </a:p>
      </dgm:t>
    </dgm:pt>
    <dgm:pt modelId="{369CF9FE-EFFB-413E-9FFD-958779ADBE61}" type="sibTrans" cxnId="{3A0B5377-FD36-4D1D-80BD-4CEE657269AE}">
      <dgm:prSet/>
      <dgm:spPr/>
      <dgm:t>
        <a:bodyPr/>
        <a:lstStyle/>
        <a:p>
          <a:endParaRPr lang="pt-BR"/>
        </a:p>
      </dgm:t>
    </dgm:pt>
    <dgm:pt modelId="{4E5E4EB8-6327-437D-B137-E9CAE4567470}">
      <dgm:prSet/>
      <dgm:spPr/>
      <dgm:t>
        <a:bodyPr/>
        <a:lstStyle/>
        <a:p>
          <a:endParaRPr lang="pt-BR" dirty="0"/>
        </a:p>
      </dgm:t>
    </dgm:pt>
    <dgm:pt modelId="{AF7B5476-6D71-40C9-9831-0C0449EB79B4}" type="parTrans" cxnId="{9AF2D505-CBD7-4F04-A39C-3379137CC2BD}">
      <dgm:prSet/>
      <dgm:spPr/>
      <dgm:t>
        <a:bodyPr/>
        <a:lstStyle/>
        <a:p>
          <a:endParaRPr lang="pt-BR"/>
        </a:p>
      </dgm:t>
    </dgm:pt>
    <dgm:pt modelId="{3E3AB287-CFA7-45C7-A87F-010127EEF5FC}" type="sibTrans" cxnId="{9AF2D505-CBD7-4F04-A39C-3379137CC2BD}">
      <dgm:prSet/>
      <dgm:spPr/>
      <dgm:t>
        <a:bodyPr/>
        <a:lstStyle/>
        <a:p>
          <a:endParaRPr lang="pt-BR"/>
        </a:p>
      </dgm:t>
    </dgm:pt>
    <dgm:pt modelId="{F1355FFC-633A-4EE0-ACEC-CB2125EBB4E8}">
      <dgm:prSet/>
      <dgm:spPr/>
      <dgm:t>
        <a:bodyPr/>
        <a:lstStyle/>
        <a:p>
          <a:endParaRPr lang="pt-BR" dirty="0"/>
        </a:p>
      </dgm:t>
    </dgm:pt>
    <dgm:pt modelId="{E64486C9-EC90-4145-A30A-BE42C1BF8CD6}" type="parTrans" cxnId="{FEF331E6-270A-4B38-B3A4-B15CC9DF9878}">
      <dgm:prSet/>
      <dgm:spPr/>
      <dgm:t>
        <a:bodyPr/>
        <a:lstStyle/>
        <a:p>
          <a:endParaRPr lang="pt-BR"/>
        </a:p>
      </dgm:t>
    </dgm:pt>
    <dgm:pt modelId="{2D90D920-3F13-4F5B-A3FD-94FC86094FFA}" type="sibTrans" cxnId="{FEF331E6-270A-4B38-B3A4-B15CC9DF9878}">
      <dgm:prSet/>
      <dgm:spPr/>
      <dgm:t>
        <a:bodyPr/>
        <a:lstStyle/>
        <a:p>
          <a:endParaRPr lang="pt-BR"/>
        </a:p>
      </dgm:t>
    </dgm:pt>
    <dgm:pt modelId="{03EF3249-F8DA-4EE2-9251-AA3CABEF0B2E}">
      <dgm:prSet/>
      <dgm:spPr/>
      <dgm:t>
        <a:bodyPr/>
        <a:lstStyle/>
        <a:p>
          <a:endParaRPr lang="pt-BR" dirty="0"/>
        </a:p>
      </dgm:t>
    </dgm:pt>
    <dgm:pt modelId="{E79F01F4-96B3-43AA-B34F-8D8841B29EDF}" type="parTrans" cxnId="{72EC6E06-7DDC-4D56-9CC7-6EB54F14D5AE}">
      <dgm:prSet/>
      <dgm:spPr/>
      <dgm:t>
        <a:bodyPr/>
        <a:lstStyle/>
        <a:p>
          <a:endParaRPr lang="pt-BR"/>
        </a:p>
      </dgm:t>
    </dgm:pt>
    <dgm:pt modelId="{4645585B-C964-4E18-9514-DFB72D701470}" type="sibTrans" cxnId="{72EC6E06-7DDC-4D56-9CC7-6EB54F14D5AE}">
      <dgm:prSet/>
      <dgm:spPr/>
      <dgm:t>
        <a:bodyPr/>
        <a:lstStyle/>
        <a:p>
          <a:endParaRPr lang="pt-BR"/>
        </a:p>
      </dgm:t>
    </dgm:pt>
    <dgm:pt modelId="{45A81CB3-CC02-4AC8-BF54-AAFB89E2CF54}">
      <dgm:prSet/>
      <dgm:spPr/>
      <dgm:t>
        <a:bodyPr/>
        <a:lstStyle/>
        <a:p>
          <a:endParaRPr lang="pt-BR" dirty="0"/>
        </a:p>
      </dgm:t>
    </dgm:pt>
    <dgm:pt modelId="{4E8D1F7A-9F52-46B0-A8AD-FE2F53BBADC7}" type="parTrans" cxnId="{FC9F2D4A-6775-482D-965D-CC71CC8C28A5}">
      <dgm:prSet/>
      <dgm:spPr/>
      <dgm:t>
        <a:bodyPr/>
        <a:lstStyle/>
        <a:p>
          <a:endParaRPr lang="pt-BR"/>
        </a:p>
      </dgm:t>
    </dgm:pt>
    <dgm:pt modelId="{953A8239-F6B9-4E16-9397-C98E4531F5EF}" type="sibTrans" cxnId="{FC9F2D4A-6775-482D-965D-CC71CC8C28A5}">
      <dgm:prSet/>
      <dgm:spPr/>
      <dgm:t>
        <a:bodyPr/>
        <a:lstStyle/>
        <a:p>
          <a:endParaRPr lang="pt-BR"/>
        </a:p>
      </dgm:t>
    </dgm:pt>
    <dgm:pt modelId="{A43BBEDC-560C-4654-B326-D0EEAC04D502}">
      <dgm:prSet/>
      <dgm:spPr/>
      <dgm:t>
        <a:bodyPr/>
        <a:lstStyle/>
        <a:p>
          <a:endParaRPr lang="pt-BR" dirty="0"/>
        </a:p>
      </dgm:t>
    </dgm:pt>
    <dgm:pt modelId="{C3ED590E-BF3F-4EF0-8085-C6560C550CA1}" type="parTrans" cxnId="{43D67568-EB05-4125-84C6-F64BEBEE3264}">
      <dgm:prSet/>
      <dgm:spPr/>
      <dgm:t>
        <a:bodyPr/>
        <a:lstStyle/>
        <a:p>
          <a:endParaRPr lang="pt-BR"/>
        </a:p>
      </dgm:t>
    </dgm:pt>
    <dgm:pt modelId="{C3F162E8-A6F8-4879-9EBE-848E52DD931E}" type="sibTrans" cxnId="{43D67568-EB05-4125-84C6-F64BEBEE3264}">
      <dgm:prSet/>
      <dgm:spPr/>
      <dgm:t>
        <a:bodyPr/>
        <a:lstStyle/>
        <a:p>
          <a:endParaRPr lang="pt-BR"/>
        </a:p>
      </dgm:t>
    </dgm:pt>
    <dgm:pt modelId="{2C47D570-B9A4-4ADA-9AD0-79DACAC0E609}" type="pres">
      <dgm:prSet presAssocID="{45D5237B-D468-48AD-B8D4-8044FADA8D32}" presName="linear" presStyleCnt="0">
        <dgm:presLayoutVars>
          <dgm:animLvl val="lvl"/>
          <dgm:resizeHandles val="exact"/>
        </dgm:presLayoutVars>
      </dgm:prSet>
      <dgm:spPr/>
    </dgm:pt>
    <dgm:pt modelId="{3B74FBE1-F7C2-4775-AAD5-C2E44F360927}" type="pres">
      <dgm:prSet presAssocID="{E289EF02-8A2E-4983-BC56-F62A8554965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D4C16DE-C9CA-4471-8A4A-3B68DB55537E}" type="pres">
      <dgm:prSet presAssocID="{E289EF02-8A2E-4983-BC56-F62A8554965C}" presName="childText" presStyleLbl="revTx" presStyleIdx="0" presStyleCnt="6">
        <dgm:presLayoutVars>
          <dgm:bulletEnabled val="1"/>
        </dgm:presLayoutVars>
      </dgm:prSet>
      <dgm:spPr/>
    </dgm:pt>
    <dgm:pt modelId="{5E018874-1A59-4466-891B-A1D7D88F1FA6}" type="pres">
      <dgm:prSet presAssocID="{50E1CA40-28A7-4B3D-AED2-0D54DB8A3B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61A482E-3E6E-40CC-8A30-83044ECE3D3D}" type="pres">
      <dgm:prSet presAssocID="{50E1CA40-28A7-4B3D-AED2-0D54DB8A3B77}" presName="childText" presStyleLbl="revTx" presStyleIdx="1" presStyleCnt="6">
        <dgm:presLayoutVars>
          <dgm:bulletEnabled val="1"/>
        </dgm:presLayoutVars>
      </dgm:prSet>
      <dgm:spPr/>
    </dgm:pt>
    <dgm:pt modelId="{837A1040-BA03-40FD-9C2D-FE31C834F8EF}" type="pres">
      <dgm:prSet presAssocID="{7DA4682F-41CF-4D9C-B75B-A45BF7EDDC2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C0977F3-7BF0-42F3-ADE0-621DC1CCBDBE}" type="pres">
      <dgm:prSet presAssocID="{7DA4682F-41CF-4D9C-B75B-A45BF7EDDC2C}" presName="childText" presStyleLbl="revTx" presStyleIdx="2" presStyleCnt="6">
        <dgm:presLayoutVars>
          <dgm:bulletEnabled val="1"/>
        </dgm:presLayoutVars>
      </dgm:prSet>
      <dgm:spPr/>
    </dgm:pt>
    <dgm:pt modelId="{847D78A4-B231-42E0-B05F-E4F967480C50}" type="pres">
      <dgm:prSet presAssocID="{AC789A37-CEDD-46F0-BD62-F059449CFA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1BDE3C4-8D61-45B5-86A6-54E5F79CC941}" type="pres">
      <dgm:prSet presAssocID="{AC789A37-CEDD-46F0-BD62-F059449CFA3D}" presName="childText" presStyleLbl="revTx" presStyleIdx="3" presStyleCnt="6">
        <dgm:presLayoutVars>
          <dgm:bulletEnabled val="1"/>
        </dgm:presLayoutVars>
      </dgm:prSet>
      <dgm:spPr/>
    </dgm:pt>
    <dgm:pt modelId="{6B7565D6-B0AB-47A6-8F3E-07531643B876}" type="pres">
      <dgm:prSet presAssocID="{791479DE-308E-4167-9123-158F4B51E72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FCE65AA-55A8-4C53-8761-1B8317D26879}" type="pres">
      <dgm:prSet presAssocID="{791479DE-308E-4167-9123-158F4B51E725}" presName="childText" presStyleLbl="revTx" presStyleIdx="4" presStyleCnt="6">
        <dgm:presLayoutVars>
          <dgm:bulletEnabled val="1"/>
        </dgm:presLayoutVars>
      </dgm:prSet>
      <dgm:spPr/>
    </dgm:pt>
    <dgm:pt modelId="{8041656B-7136-4FF5-8D0C-7C7F16CAE807}" type="pres">
      <dgm:prSet presAssocID="{69091B65-78E6-4CEA-A1FD-8F695847342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7983ACD-C755-4887-AD66-38AB70DF34DC}" type="pres">
      <dgm:prSet presAssocID="{69091B65-78E6-4CEA-A1FD-8F6958473429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AF2D505-CBD7-4F04-A39C-3379137CC2BD}" srcId="{50E1CA40-28A7-4B3D-AED2-0D54DB8A3B77}" destId="{4E5E4EB8-6327-437D-B137-E9CAE4567470}" srcOrd="1" destOrd="0" parTransId="{AF7B5476-6D71-40C9-9831-0C0449EB79B4}" sibTransId="{3E3AB287-CFA7-45C7-A87F-010127EEF5FC}"/>
    <dgm:cxn modelId="{72EC6E06-7DDC-4D56-9CC7-6EB54F14D5AE}" srcId="{AC789A37-CEDD-46F0-BD62-F059449CFA3D}" destId="{03EF3249-F8DA-4EE2-9251-AA3CABEF0B2E}" srcOrd="1" destOrd="0" parTransId="{E79F01F4-96B3-43AA-B34F-8D8841B29EDF}" sibTransId="{4645585B-C964-4E18-9514-DFB72D701470}"/>
    <dgm:cxn modelId="{F2A6D00B-4E80-403C-9A10-0A1546D07FC3}" type="presOf" srcId="{F1355FFC-633A-4EE0-ACEC-CB2125EBB4E8}" destId="{CC0977F3-7BF0-42F3-ADE0-621DC1CCBDBE}" srcOrd="0" destOrd="1" presId="urn:microsoft.com/office/officeart/2005/8/layout/vList2"/>
    <dgm:cxn modelId="{57BFFB11-8FD6-480D-B4D1-E0CA0EF927DE}" srcId="{45D5237B-D468-48AD-B8D4-8044FADA8D32}" destId="{AC789A37-CEDD-46F0-BD62-F059449CFA3D}" srcOrd="3" destOrd="0" parTransId="{E855217B-B335-4D0C-93A6-DFDA32BD897A}" sibTransId="{2AA92066-1D8C-4FEA-B944-6C0769E2F56D}"/>
    <dgm:cxn modelId="{C34CDD13-D490-4065-AECC-3C9FEC3F9C2E}" srcId="{45D5237B-D468-48AD-B8D4-8044FADA8D32}" destId="{E289EF02-8A2E-4983-BC56-F62A8554965C}" srcOrd="0" destOrd="0" parTransId="{A6B52135-5DE8-4DC2-A79C-65F78ADB1FCE}" sibTransId="{2FE25F94-A228-4DBB-8656-45A3AD8358BA}"/>
    <dgm:cxn modelId="{BBB83B1C-25AB-490B-BD9B-BCA47BF4A0B4}" type="presOf" srcId="{AC789A37-CEDD-46F0-BD62-F059449CFA3D}" destId="{847D78A4-B231-42E0-B05F-E4F967480C50}" srcOrd="0" destOrd="0" presId="urn:microsoft.com/office/officeart/2005/8/layout/vList2"/>
    <dgm:cxn modelId="{D543761C-790B-453E-820C-96E341C09852}" srcId="{45D5237B-D468-48AD-B8D4-8044FADA8D32}" destId="{50E1CA40-28A7-4B3D-AED2-0D54DB8A3B77}" srcOrd="1" destOrd="0" parTransId="{7EA799A5-F4D6-43E0-9689-48087D03C794}" sibTransId="{5D53775C-18FA-4B02-99E0-9F1494CD0404}"/>
    <dgm:cxn modelId="{C8B03326-E6C7-4AF8-9762-2872A9B83929}" type="presOf" srcId="{03EF3249-F8DA-4EE2-9251-AA3CABEF0B2E}" destId="{F1BDE3C4-8D61-45B5-86A6-54E5F79CC941}" srcOrd="0" destOrd="1" presId="urn:microsoft.com/office/officeart/2005/8/layout/vList2"/>
    <dgm:cxn modelId="{B631C429-BDAE-44CC-87AA-36D10FDA1208}" srcId="{E289EF02-8A2E-4983-BC56-F62A8554965C}" destId="{08B0BE51-7A65-4826-ACBA-DBE9AF0692D8}" srcOrd="0" destOrd="0" parTransId="{7089A1A9-1651-4B25-AEF3-4FEC2EC31D8F}" sibTransId="{175D7D66-CCB4-423D-A49A-F4C808FE21CF}"/>
    <dgm:cxn modelId="{65F0C337-C1EA-4F0C-BC60-7C9455C319F8}" srcId="{45D5237B-D468-48AD-B8D4-8044FADA8D32}" destId="{7DA4682F-41CF-4D9C-B75B-A45BF7EDDC2C}" srcOrd="2" destOrd="0" parTransId="{0EFAC738-47EA-44E0-B0B0-C04A3E4DD564}" sibTransId="{01A6D76A-87DE-4709-A038-8AF6BE67655F}"/>
    <dgm:cxn modelId="{91AB5339-B810-4E75-8DBD-96B6163CACA7}" type="presOf" srcId="{C80053AC-02ED-4078-AEA9-A8AF3AC596CE}" destId="{CFCE65AA-55A8-4C53-8761-1B8317D26879}" srcOrd="0" destOrd="0" presId="urn:microsoft.com/office/officeart/2005/8/layout/vList2"/>
    <dgm:cxn modelId="{DCE2293D-D692-45E2-9601-6ED429C70497}" type="presOf" srcId="{D04A3202-E204-435A-A2A0-501E6DAF80FA}" destId="{97983ACD-C755-4887-AD66-38AB70DF34DC}" srcOrd="0" destOrd="0" presId="urn:microsoft.com/office/officeart/2005/8/layout/vList2"/>
    <dgm:cxn modelId="{290E145B-F33A-47C1-B877-69A82C077DB1}" type="presOf" srcId="{791479DE-308E-4167-9123-158F4B51E725}" destId="{6B7565D6-B0AB-47A6-8F3E-07531643B876}" srcOrd="0" destOrd="0" presId="urn:microsoft.com/office/officeart/2005/8/layout/vList2"/>
    <dgm:cxn modelId="{43D67568-EB05-4125-84C6-F64BEBEE3264}" srcId="{69091B65-78E6-4CEA-A1FD-8F6958473429}" destId="{A43BBEDC-560C-4654-B326-D0EEAC04D502}" srcOrd="1" destOrd="0" parTransId="{C3ED590E-BF3F-4EF0-8085-C6560C550CA1}" sibTransId="{C3F162E8-A6F8-4879-9EBE-848E52DD931E}"/>
    <dgm:cxn modelId="{FC9F2D4A-6775-482D-965D-CC71CC8C28A5}" srcId="{791479DE-308E-4167-9123-158F4B51E725}" destId="{45A81CB3-CC02-4AC8-BF54-AAFB89E2CF54}" srcOrd="1" destOrd="0" parTransId="{4E8D1F7A-9F52-46B0-A8AD-FE2F53BBADC7}" sibTransId="{953A8239-F6B9-4E16-9397-C98E4531F5EF}"/>
    <dgm:cxn modelId="{A8557F4E-1909-4E60-A4DF-8E68A0383FD3}" type="presOf" srcId="{7DA4682F-41CF-4D9C-B75B-A45BF7EDDC2C}" destId="{837A1040-BA03-40FD-9C2D-FE31C834F8EF}" srcOrd="0" destOrd="0" presId="urn:microsoft.com/office/officeart/2005/8/layout/vList2"/>
    <dgm:cxn modelId="{B76DC474-4727-4C36-83FB-6A2AE5019D8F}" type="presOf" srcId="{50E1CA40-28A7-4B3D-AED2-0D54DB8A3B77}" destId="{5E018874-1A59-4466-891B-A1D7D88F1FA6}" srcOrd="0" destOrd="0" presId="urn:microsoft.com/office/officeart/2005/8/layout/vList2"/>
    <dgm:cxn modelId="{3A0B5377-FD36-4D1D-80BD-4CEE657269AE}" srcId="{E289EF02-8A2E-4983-BC56-F62A8554965C}" destId="{E39615C6-DD32-4B31-A88D-0C6E223C0058}" srcOrd="1" destOrd="0" parTransId="{11E6EFA0-AC5F-46BA-9DA0-8AACEEA5BDA9}" sibTransId="{369CF9FE-EFFB-413E-9FFD-958779ADBE61}"/>
    <dgm:cxn modelId="{413DB977-5741-4A9F-962F-F556EA8C5D97}" type="presOf" srcId="{45A81CB3-CC02-4AC8-BF54-AAFB89E2CF54}" destId="{CFCE65AA-55A8-4C53-8761-1B8317D26879}" srcOrd="0" destOrd="1" presId="urn:microsoft.com/office/officeart/2005/8/layout/vList2"/>
    <dgm:cxn modelId="{9F55D757-0B47-4BB8-95E0-452D01EAE7DB}" type="presOf" srcId="{4D940F7D-79A3-4DE6-A6DF-186A537641F6}" destId="{D61A482E-3E6E-40CC-8A30-83044ECE3D3D}" srcOrd="0" destOrd="0" presId="urn:microsoft.com/office/officeart/2005/8/layout/vList2"/>
    <dgm:cxn modelId="{B1550681-39E4-4B5E-8C09-5F7963F7EC7C}" srcId="{791479DE-308E-4167-9123-158F4B51E725}" destId="{C80053AC-02ED-4078-AEA9-A8AF3AC596CE}" srcOrd="0" destOrd="0" parTransId="{A0D63D61-6BA0-40BF-845B-59016308177F}" sibTransId="{756C9406-369F-4C80-AA27-4DF5F9528173}"/>
    <dgm:cxn modelId="{0B3D4F83-974B-4C10-8232-BC4A59F1E083}" type="presOf" srcId="{3B4A3BBB-B587-461C-B21F-DE68FB0DF2F6}" destId="{F1BDE3C4-8D61-45B5-86A6-54E5F79CC941}" srcOrd="0" destOrd="0" presId="urn:microsoft.com/office/officeart/2005/8/layout/vList2"/>
    <dgm:cxn modelId="{78A67583-CBC1-4F44-B96B-D4B7B4B1C9D4}" type="presOf" srcId="{E39615C6-DD32-4B31-A88D-0C6E223C0058}" destId="{8D4C16DE-C9CA-4471-8A4A-3B68DB55537E}" srcOrd="0" destOrd="1" presId="urn:microsoft.com/office/officeart/2005/8/layout/vList2"/>
    <dgm:cxn modelId="{ED513698-09D6-48BC-B03C-BE5A7D97A042}" type="presOf" srcId="{69091B65-78E6-4CEA-A1FD-8F6958473429}" destId="{8041656B-7136-4FF5-8D0C-7C7F16CAE807}" srcOrd="0" destOrd="0" presId="urn:microsoft.com/office/officeart/2005/8/layout/vList2"/>
    <dgm:cxn modelId="{5FF12C9C-AEBA-490F-92D3-33590E3AB494}" srcId="{AC789A37-CEDD-46F0-BD62-F059449CFA3D}" destId="{3B4A3BBB-B587-461C-B21F-DE68FB0DF2F6}" srcOrd="0" destOrd="0" parTransId="{EA4AFDA0-0499-4CDC-A558-BFF36623E430}" sibTransId="{FD286DE5-2D31-4DFD-9800-31E84CBD7B29}"/>
    <dgm:cxn modelId="{5FE9CB9C-187A-4595-9DB7-8B9859D58E9D}" type="presOf" srcId="{E289EF02-8A2E-4983-BC56-F62A8554965C}" destId="{3B74FBE1-F7C2-4775-AAD5-C2E44F360927}" srcOrd="0" destOrd="0" presId="urn:microsoft.com/office/officeart/2005/8/layout/vList2"/>
    <dgm:cxn modelId="{78386DA3-2712-451C-9F39-E0A594520D43}" srcId="{45D5237B-D468-48AD-B8D4-8044FADA8D32}" destId="{791479DE-308E-4167-9123-158F4B51E725}" srcOrd="4" destOrd="0" parTransId="{AE75CCA9-0DF8-416F-A4D2-08954C815EB2}" sibTransId="{700FDBD4-B5AC-405F-89B7-8CC61F6A000D}"/>
    <dgm:cxn modelId="{083348A5-2C7D-409C-A760-24FF2DBEC05B}" type="presOf" srcId="{08B0BE51-7A65-4826-ACBA-DBE9AF0692D8}" destId="{8D4C16DE-C9CA-4471-8A4A-3B68DB55537E}" srcOrd="0" destOrd="0" presId="urn:microsoft.com/office/officeart/2005/8/layout/vList2"/>
    <dgm:cxn modelId="{C9F5EDA7-8D8A-4704-BA1F-1C52C4E63C07}" type="presOf" srcId="{A43BBEDC-560C-4654-B326-D0EEAC04D502}" destId="{97983ACD-C755-4887-AD66-38AB70DF34DC}" srcOrd="0" destOrd="1" presId="urn:microsoft.com/office/officeart/2005/8/layout/vList2"/>
    <dgm:cxn modelId="{98D8E0C4-5529-4B16-AD26-F7039B02A618}" srcId="{50E1CA40-28A7-4B3D-AED2-0D54DB8A3B77}" destId="{4D940F7D-79A3-4DE6-A6DF-186A537641F6}" srcOrd="0" destOrd="0" parTransId="{87623073-5B35-4E87-861C-A98F3698BA3F}" sibTransId="{888E17C5-6FDE-4893-8A26-B1DFF295D4E8}"/>
    <dgm:cxn modelId="{C71550C5-6F67-4352-BFB4-39BC698FFFEE}" type="presOf" srcId="{4E5E4EB8-6327-437D-B137-E9CAE4567470}" destId="{D61A482E-3E6E-40CC-8A30-83044ECE3D3D}" srcOrd="0" destOrd="1" presId="urn:microsoft.com/office/officeart/2005/8/layout/vList2"/>
    <dgm:cxn modelId="{FEF331E6-270A-4B38-B3A4-B15CC9DF9878}" srcId="{7DA4682F-41CF-4D9C-B75B-A45BF7EDDC2C}" destId="{F1355FFC-633A-4EE0-ACEC-CB2125EBB4E8}" srcOrd="1" destOrd="0" parTransId="{E64486C9-EC90-4145-A30A-BE42C1BF8CD6}" sibTransId="{2D90D920-3F13-4F5B-A3FD-94FC86094FFA}"/>
    <dgm:cxn modelId="{0AA36DE6-26A2-4697-8D0C-D3CF39B09C1D}" type="presOf" srcId="{0709EFC9-7C80-4173-9314-D47E31606E6E}" destId="{CC0977F3-7BF0-42F3-ADE0-621DC1CCBDBE}" srcOrd="0" destOrd="0" presId="urn:microsoft.com/office/officeart/2005/8/layout/vList2"/>
    <dgm:cxn modelId="{46CE25E8-7722-4E96-B39B-C9A2298C945E}" srcId="{69091B65-78E6-4CEA-A1FD-8F6958473429}" destId="{D04A3202-E204-435A-A2A0-501E6DAF80FA}" srcOrd="0" destOrd="0" parTransId="{38040C71-6975-4752-A913-2BBDCDABD8BD}" sibTransId="{AA249DBF-338B-4840-A395-9CCC6FAEF3FF}"/>
    <dgm:cxn modelId="{0AF82EEC-A8B4-4131-8453-6C60153D972E}" type="presOf" srcId="{45D5237B-D468-48AD-B8D4-8044FADA8D32}" destId="{2C47D570-B9A4-4ADA-9AD0-79DACAC0E609}" srcOrd="0" destOrd="0" presId="urn:microsoft.com/office/officeart/2005/8/layout/vList2"/>
    <dgm:cxn modelId="{02D575F8-4F50-4393-B8CC-8A815E690E85}" srcId="{7DA4682F-41CF-4D9C-B75B-A45BF7EDDC2C}" destId="{0709EFC9-7C80-4173-9314-D47E31606E6E}" srcOrd="0" destOrd="0" parTransId="{7762BEB4-59E8-4FB6-98F7-83DC683FE170}" sibTransId="{BFC114F3-0272-4DDD-BCB2-A9E4BFCA1B7D}"/>
    <dgm:cxn modelId="{EB41D4FB-0EEC-4731-953D-DC4CBAB690DD}" srcId="{45D5237B-D468-48AD-B8D4-8044FADA8D32}" destId="{69091B65-78E6-4CEA-A1FD-8F6958473429}" srcOrd="5" destOrd="0" parTransId="{D0298ECF-9215-4EB5-9EA3-057DA233E24B}" sibTransId="{ABE14F90-2BEE-4B51-BFE9-3707535ED4A5}"/>
    <dgm:cxn modelId="{547081FC-BF2B-4293-AB4A-9AAE7F4E0698}" type="presParOf" srcId="{2C47D570-B9A4-4ADA-9AD0-79DACAC0E609}" destId="{3B74FBE1-F7C2-4775-AAD5-C2E44F360927}" srcOrd="0" destOrd="0" presId="urn:microsoft.com/office/officeart/2005/8/layout/vList2"/>
    <dgm:cxn modelId="{1AD14DEB-0AFC-48A4-9F9A-93CB4E81FD04}" type="presParOf" srcId="{2C47D570-B9A4-4ADA-9AD0-79DACAC0E609}" destId="{8D4C16DE-C9CA-4471-8A4A-3B68DB55537E}" srcOrd="1" destOrd="0" presId="urn:microsoft.com/office/officeart/2005/8/layout/vList2"/>
    <dgm:cxn modelId="{928488ED-205A-42D4-8998-33EB77D745D2}" type="presParOf" srcId="{2C47D570-B9A4-4ADA-9AD0-79DACAC0E609}" destId="{5E018874-1A59-4466-891B-A1D7D88F1FA6}" srcOrd="2" destOrd="0" presId="urn:microsoft.com/office/officeart/2005/8/layout/vList2"/>
    <dgm:cxn modelId="{090B5194-2029-4D9E-B3A4-3ABFC503D055}" type="presParOf" srcId="{2C47D570-B9A4-4ADA-9AD0-79DACAC0E609}" destId="{D61A482E-3E6E-40CC-8A30-83044ECE3D3D}" srcOrd="3" destOrd="0" presId="urn:microsoft.com/office/officeart/2005/8/layout/vList2"/>
    <dgm:cxn modelId="{B6F173D8-14F7-49B4-8162-FB7B18986114}" type="presParOf" srcId="{2C47D570-B9A4-4ADA-9AD0-79DACAC0E609}" destId="{837A1040-BA03-40FD-9C2D-FE31C834F8EF}" srcOrd="4" destOrd="0" presId="urn:microsoft.com/office/officeart/2005/8/layout/vList2"/>
    <dgm:cxn modelId="{ACBC7432-9A35-4D91-B6FC-DDA68C48F4FE}" type="presParOf" srcId="{2C47D570-B9A4-4ADA-9AD0-79DACAC0E609}" destId="{CC0977F3-7BF0-42F3-ADE0-621DC1CCBDBE}" srcOrd="5" destOrd="0" presId="urn:microsoft.com/office/officeart/2005/8/layout/vList2"/>
    <dgm:cxn modelId="{C1F563E6-5856-4546-AB11-D8A1D06013EF}" type="presParOf" srcId="{2C47D570-B9A4-4ADA-9AD0-79DACAC0E609}" destId="{847D78A4-B231-42E0-B05F-E4F967480C50}" srcOrd="6" destOrd="0" presId="urn:microsoft.com/office/officeart/2005/8/layout/vList2"/>
    <dgm:cxn modelId="{4AFE6BE0-0661-4859-ACD9-758E1D267638}" type="presParOf" srcId="{2C47D570-B9A4-4ADA-9AD0-79DACAC0E609}" destId="{F1BDE3C4-8D61-45B5-86A6-54E5F79CC941}" srcOrd="7" destOrd="0" presId="urn:microsoft.com/office/officeart/2005/8/layout/vList2"/>
    <dgm:cxn modelId="{407E66B4-45E4-4259-A7DF-CD908B2334CE}" type="presParOf" srcId="{2C47D570-B9A4-4ADA-9AD0-79DACAC0E609}" destId="{6B7565D6-B0AB-47A6-8F3E-07531643B876}" srcOrd="8" destOrd="0" presId="urn:microsoft.com/office/officeart/2005/8/layout/vList2"/>
    <dgm:cxn modelId="{428AA1FE-AAC1-408A-8298-055BD997B2C1}" type="presParOf" srcId="{2C47D570-B9A4-4ADA-9AD0-79DACAC0E609}" destId="{CFCE65AA-55A8-4C53-8761-1B8317D26879}" srcOrd="9" destOrd="0" presId="urn:microsoft.com/office/officeart/2005/8/layout/vList2"/>
    <dgm:cxn modelId="{70BD497F-DD4F-4356-9B62-CE026EE4308D}" type="presParOf" srcId="{2C47D570-B9A4-4ADA-9AD0-79DACAC0E609}" destId="{8041656B-7136-4FF5-8D0C-7C7F16CAE807}" srcOrd="10" destOrd="0" presId="urn:microsoft.com/office/officeart/2005/8/layout/vList2"/>
    <dgm:cxn modelId="{B4B50AED-EF05-4098-BF32-012A912E7AE3}" type="presParOf" srcId="{2C47D570-B9A4-4ADA-9AD0-79DACAC0E609}" destId="{97983ACD-C755-4887-AD66-38AB70DF34D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5D684-1C44-421B-B96D-826F7AA0BF02}">
      <dsp:nvSpPr>
        <dsp:cNvPr id="0" name=""/>
        <dsp:cNvSpPr/>
      </dsp:nvSpPr>
      <dsp:spPr>
        <a:xfrm>
          <a:off x="0" y="4008"/>
          <a:ext cx="6005434" cy="697652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Professor Gustavo Miranda</a:t>
          </a:r>
          <a:r>
            <a:rPr lang="pt-BR" sz="2000" kern="1200" dirty="0"/>
            <a:t>:</a:t>
          </a:r>
        </a:p>
      </dsp:txBody>
      <dsp:txXfrm>
        <a:off x="34057" y="38065"/>
        <a:ext cx="5937320" cy="629538"/>
      </dsp:txXfrm>
    </dsp:sp>
    <dsp:sp modelId="{A10868EC-4E5C-4A6C-ABCB-7892D2194B3B}">
      <dsp:nvSpPr>
        <dsp:cNvPr id="0" name=""/>
        <dsp:cNvSpPr/>
      </dsp:nvSpPr>
      <dsp:spPr>
        <a:xfrm>
          <a:off x="0" y="701660"/>
          <a:ext cx="6005434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7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b="1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Doutor</a:t>
          </a:r>
          <a:r>
            <a:rPr lang="pt-BR" sz="1600" kern="1200" dirty="0">
              <a:solidFill>
                <a:schemeClr val="bg2"/>
              </a:solidFill>
            </a:rPr>
            <a:t> em Inteligência Computacional - </a:t>
          </a:r>
          <a:r>
            <a:rPr lang="pt-BR" sz="1600" b="1" kern="1200" dirty="0">
              <a:solidFill>
                <a:schemeClr val="bg2"/>
              </a:solidFill>
            </a:rPr>
            <a:t>UFPE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Mestre</a:t>
          </a:r>
          <a:r>
            <a:rPr lang="pt-BR" sz="1600" kern="1200" dirty="0">
              <a:solidFill>
                <a:schemeClr val="bg2"/>
              </a:solidFill>
            </a:rPr>
            <a:t> em Inteligência Computacional - </a:t>
          </a:r>
          <a:r>
            <a:rPr lang="pt-BR" sz="1600" b="1" kern="1200" dirty="0">
              <a:solidFill>
                <a:schemeClr val="bg2"/>
              </a:solidFill>
            </a:rPr>
            <a:t>UFPE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Graduado</a:t>
          </a:r>
          <a:r>
            <a:rPr lang="pt-BR" sz="1600" kern="1200" dirty="0">
              <a:solidFill>
                <a:schemeClr val="bg2"/>
              </a:solidFill>
            </a:rPr>
            <a:t> em Licenciatura em Computação - </a:t>
          </a:r>
          <a:r>
            <a:rPr lang="pt-BR" sz="1600" b="1" kern="1200" dirty="0">
              <a:solidFill>
                <a:schemeClr val="bg2"/>
              </a:solidFill>
            </a:rPr>
            <a:t>UPE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Experiência</a:t>
          </a:r>
          <a:r>
            <a:rPr lang="pt-BR" sz="1600" kern="1200" dirty="0">
              <a:solidFill>
                <a:schemeClr val="bg2"/>
              </a:solidFill>
            </a:rPr>
            <a:t> nos seguintes campos: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Inteligência Artificial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Ciência dos Dados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Desenvolvimento de Software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kern="1200" dirty="0">
            <a:solidFill>
              <a:schemeClr val="bg2"/>
            </a:solidFill>
          </a:endParaRPr>
        </a:p>
      </dsp:txBody>
      <dsp:txXfrm>
        <a:off x="0" y="701660"/>
        <a:ext cx="6005434" cy="2359800"/>
      </dsp:txXfrm>
    </dsp:sp>
    <dsp:sp modelId="{96A5FD25-8D1F-472C-B27E-AA18D25FBB9E}">
      <dsp:nvSpPr>
        <dsp:cNvPr id="0" name=""/>
        <dsp:cNvSpPr/>
      </dsp:nvSpPr>
      <dsp:spPr>
        <a:xfrm>
          <a:off x="0" y="3061460"/>
          <a:ext cx="6005434" cy="617602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Informações Adicionais</a:t>
          </a:r>
        </a:p>
      </dsp:txBody>
      <dsp:txXfrm>
        <a:off x="30149" y="3091609"/>
        <a:ext cx="5945136" cy="557304"/>
      </dsp:txXfrm>
    </dsp:sp>
    <dsp:sp modelId="{90B55815-DC0C-49D5-A5A3-92C75522AB02}">
      <dsp:nvSpPr>
        <dsp:cNvPr id="0" name=""/>
        <dsp:cNvSpPr/>
      </dsp:nvSpPr>
      <dsp:spPr>
        <a:xfrm>
          <a:off x="0" y="3679063"/>
          <a:ext cx="6005434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7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b="1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0" kern="1200" dirty="0">
              <a:solidFill>
                <a:schemeClr val="bg2"/>
              </a:solidFill>
            </a:rPr>
            <a:t>https://github.com/</a:t>
          </a:r>
          <a:r>
            <a:rPr lang="pt-BR" sz="1600" b="1" kern="1200" dirty="0">
              <a:solidFill>
                <a:schemeClr val="bg2"/>
              </a:solidFill>
            </a:rPr>
            <a:t>GustavoHFMO</a:t>
          </a:r>
        </a:p>
      </dsp:txBody>
      <dsp:txXfrm>
        <a:off x="0" y="3679063"/>
        <a:ext cx="6005434" cy="94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4FBE1-F7C2-4775-AAD5-C2E44F360927}">
      <dsp:nvSpPr>
        <dsp:cNvPr id="0" name=""/>
        <dsp:cNvSpPr/>
      </dsp:nvSpPr>
      <dsp:spPr>
        <a:xfrm>
          <a:off x="0" y="203013"/>
          <a:ext cx="8521700" cy="210600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i="0" kern="1200" dirty="0"/>
            <a:t>Síntese de Informações:</a:t>
          </a:r>
          <a:endParaRPr lang="pt-BR" sz="900" kern="1200" dirty="0"/>
        </a:p>
      </dsp:txBody>
      <dsp:txXfrm>
        <a:off x="10281" y="213294"/>
        <a:ext cx="8501138" cy="190038"/>
      </dsp:txXfrm>
    </dsp:sp>
    <dsp:sp modelId="{8D4C16DE-C9CA-4471-8A4A-3B68DB55537E}">
      <dsp:nvSpPr>
        <dsp:cNvPr id="0" name=""/>
        <dsp:cNvSpPr/>
      </dsp:nvSpPr>
      <dsp:spPr>
        <a:xfrm>
          <a:off x="0" y="413613"/>
          <a:ext cx="85217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64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700" b="0" i="0" kern="1200" dirty="0"/>
            <a:t>Você pode criar novas variáveis para resumir ou sintetizar informações presentes nas variáveis originais. Por exemplo, você pode calcular a média, mediana, moda, desvio padrão ou outras medidas resumo para criar uma variável que represente melhor o comportamento geral dos dados.</a:t>
          </a:r>
          <a:endParaRPr lang="pt-B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700" kern="1200" dirty="0"/>
        </a:p>
      </dsp:txBody>
      <dsp:txXfrm>
        <a:off x="0" y="413613"/>
        <a:ext cx="8521700" cy="326025"/>
      </dsp:txXfrm>
    </dsp:sp>
    <dsp:sp modelId="{5E018874-1A59-4466-891B-A1D7D88F1FA6}">
      <dsp:nvSpPr>
        <dsp:cNvPr id="0" name=""/>
        <dsp:cNvSpPr/>
      </dsp:nvSpPr>
      <dsp:spPr>
        <a:xfrm>
          <a:off x="0" y="739638"/>
          <a:ext cx="8521700" cy="210600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i="0" kern="1200" dirty="0"/>
            <a:t>Transformação de Dados:</a:t>
          </a:r>
          <a:endParaRPr lang="pt-BR" sz="900" kern="1200" dirty="0"/>
        </a:p>
      </dsp:txBody>
      <dsp:txXfrm>
        <a:off x="10281" y="749919"/>
        <a:ext cx="8501138" cy="190038"/>
      </dsp:txXfrm>
    </dsp:sp>
    <dsp:sp modelId="{D61A482E-3E6E-40CC-8A30-83044ECE3D3D}">
      <dsp:nvSpPr>
        <dsp:cNvPr id="0" name=""/>
        <dsp:cNvSpPr/>
      </dsp:nvSpPr>
      <dsp:spPr>
        <a:xfrm>
          <a:off x="0" y="950238"/>
          <a:ext cx="85217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64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700" b="0" i="0" kern="1200" dirty="0"/>
            <a:t>Às vezes, é benéfico aplicar transformações aos dados para torná-los mais adequados para análise estatística. Isso pode incluir logaritmos, raízes quadradas, ou outras transformações que ajudem a estabilizar a variabilidade ou a normalizar a distribuição dos dados.</a:t>
          </a:r>
          <a:endParaRPr lang="pt-B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700" kern="1200" dirty="0"/>
        </a:p>
      </dsp:txBody>
      <dsp:txXfrm>
        <a:off x="0" y="950238"/>
        <a:ext cx="8521700" cy="326025"/>
      </dsp:txXfrm>
    </dsp:sp>
    <dsp:sp modelId="{837A1040-BA03-40FD-9C2D-FE31C834F8EF}">
      <dsp:nvSpPr>
        <dsp:cNvPr id="0" name=""/>
        <dsp:cNvSpPr/>
      </dsp:nvSpPr>
      <dsp:spPr>
        <a:xfrm>
          <a:off x="0" y="1276263"/>
          <a:ext cx="8521700" cy="210600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i="0" kern="1200" dirty="0"/>
            <a:t>Criação de Categorias ou Grupos:</a:t>
          </a:r>
          <a:endParaRPr lang="pt-BR" sz="900" kern="1200" dirty="0"/>
        </a:p>
      </dsp:txBody>
      <dsp:txXfrm>
        <a:off x="10281" y="1286544"/>
        <a:ext cx="8501138" cy="190038"/>
      </dsp:txXfrm>
    </dsp:sp>
    <dsp:sp modelId="{CC0977F3-7BF0-42F3-ADE0-621DC1CCBDBE}">
      <dsp:nvSpPr>
        <dsp:cNvPr id="0" name=""/>
        <dsp:cNvSpPr/>
      </dsp:nvSpPr>
      <dsp:spPr>
        <a:xfrm>
          <a:off x="0" y="1486863"/>
          <a:ext cx="8521700" cy="228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64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700" b="0" i="0" kern="1200" dirty="0"/>
            <a:t>Você pode criar novas variáveis categóricas para agrupar dados de acordo com critérios específicos. Isso pode facilitar a análise de subgrupos ou a comparação de diferentes categorias.</a:t>
          </a:r>
          <a:endParaRPr lang="pt-B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700" kern="1200" dirty="0"/>
        </a:p>
      </dsp:txBody>
      <dsp:txXfrm>
        <a:off x="0" y="1486863"/>
        <a:ext cx="8521700" cy="228217"/>
      </dsp:txXfrm>
    </dsp:sp>
    <dsp:sp modelId="{847D78A4-B231-42E0-B05F-E4F967480C50}">
      <dsp:nvSpPr>
        <dsp:cNvPr id="0" name=""/>
        <dsp:cNvSpPr/>
      </dsp:nvSpPr>
      <dsp:spPr>
        <a:xfrm>
          <a:off x="0" y="1715080"/>
          <a:ext cx="8521700" cy="210600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i="0" kern="1200" dirty="0"/>
            <a:t>Análise Temporal:</a:t>
          </a:r>
          <a:endParaRPr lang="pt-BR" sz="900" kern="1200" dirty="0"/>
        </a:p>
      </dsp:txBody>
      <dsp:txXfrm>
        <a:off x="10281" y="1725361"/>
        <a:ext cx="8501138" cy="190038"/>
      </dsp:txXfrm>
    </dsp:sp>
    <dsp:sp modelId="{F1BDE3C4-8D61-45B5-86A6-54E5F79CC941}">
      <dsp:nvSpPr>
        <dsp:cNvPr id="0" name=""/>
        <dsp:cNvSpPr/>
      </dsp:nvSpPr>
      <dsp:spPr>
        <a:xfrm>
          <a:off x="0" y="1925680"/>
          <a:ext cx="85217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64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700" b="0" i="0" kern="1200" dirty="0"/>
            <a:t>Se os dados incluírem informações temporais, você pode criar variáveis adicionais para analisar tendências ao longo do tempo, como calcular a variação percentual, médias móveis ou outras métricas temporais relevantes.</a:t>
          </a:r>
          <a:endParaRPr lang="pt-B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700" kern="1200" dirty="0"/>
        </a:p>
      </dsp:txBody>
      <dsp:txXfrm>
        <a:off x="0" y="1925680"/>
        <a:ext cx="8521700" cy="326025"/>
      </dsp:txXfrm>
    </dsp:sp>
    <dsp:sp modelId="{6B7565D6-B0AB-47A6-8F3E-07531643B876}">
      <dsp:nvSpPr>
        <dsp:cNvPr id="0" name=""/>
        <dsp:cNvSpPr/>
      </dsp:nvSpPr>
      <dsp:spPr>
        <a:xfrm>
          <a:off x="0" y="2251705"/>
          <a:ext cx="8521700" cy="210600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i="0" kern="1200" dirty="0"/>
            <a:t>Normalização ou Padronização:</a:t>
          </a:r>
          <a:endParaRPr lang="pt-BR" sz="900" kern="1200" dirty="0"/>
        </a:p>
      </dsp:txBody>
      <dsp:txXfrm>
        <a:off x="10281" y="2261986"/>
        <a:ext cx="8501138" cy="190038"/>
      </dsp:txXfrm>
    </dsp:sp>
    <dsp:sp modelId="{CFCE65AA-55A8-4C53-8761-1B8317D26879}">
      <dsp:nvSpPr>
        <dsp:cNvPr id="0" name=""/>
        <dsp:cNvSpPr/>
      </dsp:nvSpPr>
      <dsp:spPr>
        <a:xfrm>
          <a:off x="0" y="2462305"/>
          <a:ext cx="85217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64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700" b="0" i="0" kern="1200" dirty="0"/>
            <a:t>Em algumas situações, normalizar ou padronizar variáveis pode ser útil para comparar diferentes conjuntos de dados. Isso envolve criar novas variáveis que representam os dados em uma escala comum, facilitando a comparação entre eles.</a:t>
          </a:r>
          <a:endParaRPr lang="pt-B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700" kern="1200" dirty="0"/>
        </a:p>
      </dsp:txBody>
      <dsp:txXfrm>
        <a:off x="0" y="2462305"/>
        <a:ext cx="8521700" cy="326025"/>
      </dsp:txXfrm>
    </dsp:sp>
    <dsp:sp modelId="{8041656B-7136-4FF5-8D0C-7C7F16CAE807}">
      <dsp:nvSpPr>
        <dsp:cNvPr id="0" name=""/>
        <dsp:cNvSpPr/>
      </dsp:nvSpPr>
      <dsp:spPr>
        <a:xfrm>
          <a:off x="0" y="2788330"/>
          <a:ext cx="8521700" cy="210600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i="0" kern="1200" dirty="0"/>
            <a:t>Facilitar a Visualização:</a:t>
          </a:r>
          <a:endParaRPr lang="pt-BR" sz="900" kern="1200" dirty="0"/>
        </a:p>
      </dsp:txBody>
      <dsp:txXfrm>
        <a:off x="10281" y="2798611"/>
        <a:ext cx="8501138" cy="190038"/>
      </dsp:txXfrm>
    </dsp:sp>
    <dsp:sp modelId="{97983ACD-C755-4887-AD66-38AB70DF34DC}">
      <dsp:nvSpPr>
        <dsp:cNvPr id="0" name=""/>
        <dsp:cNvSpPr/>
      </dsp:nvSpPr>
      <dsp:spPr>
        <a:xfrm>
          <a:off x="0" y="2998930"/>
          <a:ext cx="85217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64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700" b="0" i="0" kern="1200" dirty="0"/>
            <a:t>Criar novas variáveis pode facilitar a visualização dos dados. Por exemplo, você pode criar variáveis que representam proporções, percentagens ou outras métricas que são mais interpretáveis e informativas em gráficos.</a:t>
          </a:r>
          <a:endParaRPr lang="pt-B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700" kern="1200" dirty="0"/>
        </a:p>
      </dsp:txBody>
      <dsp:txXfrm>
        <a:off x="0" y="2998930"/>
        <a:ext cx="8521700" cy="32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fcda6cf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fcda6cf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fcda6cf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bfcda6cf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06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fcda6cf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fcda6cf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A01063E-2C7B-8B44-5D56-E88356B3D44C}"/>
              </a:ext>
            </a:extLst>
          </p:cNvPr>
          <p:cNvGrpSpPr/>
          <p:nvPr userDrawn="1"/>
        </p:nvGrpSpPr>
        <p:grpSpPr>
          <a:xfrm>
            <a:off x="99777" y="4600006"/>
            <a:ext cx="4502398" cy="507831"/>
            <a:chOff x="99777" y="4600006"/>
            <a:chExt cx="4502398" cy="507831"/>
          </a:xfrm>
        </p:grpSpPr>
        <p:pic>
          <p:nvPicPr>
            <p:cNvPr id="3" name="Picture 4" descr="Ver a imagem de origem">
              <a:extLst>
                <a:ext uri="{FF2B5EF4-FFF2-40B4-BE49-F238E27FC236}">
                  <a16:creationId xmlns:a16="http://schemas.microsoft.com/office/drawing/2014/main" id="{86F369E5-778D-9205-0CC8-B9AB25C991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64AACE0-FC1A-BDDB-8D75-3D01835A2A09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EMPLATE_miolo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916" y="224325"/>
            <a:ext cx="7411453" cy="605934"/>
          </a:xfr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lstStyle>
            <a:lvl1pPr>
              <a:defRPr lang="pt-BR" sz="3000">
                <a:solidFill>
                  <a:srgbClr val="374E86"/>
                </a:solidFill>
                <a:latin typeface="Neo Sans Std Ultra"/>
                <a:ea typeface="Neo Sans Std Ultra"/>
                <a:cs typeface="Neo Sans Std Ultra"/>
              </a:defRPr>
            </a:lvl1pPr>
          </a:lstStyle>
          <a:p>
            <a:pPr marL="0" lvl="0" defTabSz="34290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917" y="839203"/>
            <a:ext cx="8431128" cy="3825666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C41D4-7454-4ED0-BE21-4608C2D90E29}" type="datetime1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Análise Estatística de Dados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55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276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86141D5-B381-B7A6-20E1-C5265CCD1C77}"/>
              </a:ext>
            </a:extLst>
          </p:cNvPr>
          <p:cNvGrpSpPr/>
          <p:nvPr userDrawn="1"/>
        </p:nvGrpSpPr>
        <p:grpSpPr>
          <a:xfrm>
            <a:off x="99777" y="4600006"/>
            <a:ext cx="4502398" cy="507831"/>
            <a:chOff x="99777" y="4600006"/>
            <a:chExt cx="4502398" cy="507831"/>
          </a:xfrm>
        </p:grpSpPr>
        <p:pic>
          <p:nvPicPr>
            <p:cNvPr id="3" name="Picture 4" descr="Ver a imagem de origem">
              <a:extLst>
                <a:ext uri="{FF2B5EF4-FFF2-40B4-BE49-F238E27FC236}">
                  <a16:creationId xmlns:a16="http://schemas.microsoft.com/office/drawing/2014/main" id="{C655B1C3-1CE6-C1B7-89BC-8C92C63A1D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9D93A69-9A2E-AA98-4977-C45287AFD856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42603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0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37;p6">
            <a:extLst>
              <a:ext uri="{FF2B5EF4-FFF2-40B4-BE49-F238E27FC236}">
                <a16:creationId xmlns:a16="http://schemas.microsoft.com/office/drawing/2014/main" id="{E798D20F-F114-C9E6-85D1-8DA065F65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1076A90-20B8-DEFB-CE22-367BAADA7E8D}"/>
              </a:ext>
            </a:extLst>
          </p:cNvPr>
          <p:cNvGrpSpPr/>
          <p:nvPr userDrawn="1"/>
        </p:nvGrpSpPr>
        <p:grpSpPr>
          <a:xfrm>
            <a:off x="99777" y="4600006"/>
            <a:ext cx="4502398" cy="507831"/>
            <a:chOff x="99777" y="4600006"/>
            <a:chExt cx="4502398" cy="507831"/>
          </a:xfrm>
        </p:grpSpPr>
        <p:pic>
          <p:nvPicPr>
            <p:cNvPr id="4" name="Picture 4" descr="Ver a imagem de origem">
              <a:extLst>
                <a:ext uri="{FF2B5EF4-FFF2-40B4-BE49-F238E27FC236}">
                  <a16:creationId xmlns:a16="http://schemas.microsoft.com/office/drawing/2014/main" id="{FB51963F-EBD7-0E6A-1EDA-7DFA24F6D0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4BCBE11-B60B-8487-0E7D-3814F0075DF1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60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1" r:id="rId10"/>
    <p:sldLayoutId id="2147483662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Análise Descritiva de Dados com Python</a:t>
            </a:r>
            <a:br>
              <a:rPr lang="pt-BR" sz="4400" dirty="0"/>
            </a:br>
            <a:r>
              <a:rPr lang="pt-BR" sz="4400" dirty="0"/>
              <a:t>CAIC 2023</a:t>
            </a:r>
            <a:endParaRPr sz="4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350975" y="3555500"/>
            <a:ext cx="4402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/>
              <a:t>Profº</a:t>
            </a:r>
            <a:r>
              <a:rPr lang="pt-BR" sz="2200" dirty="0"/>
              <a:t> Gustavo Miranda</a:t>
            </a:r>
            <a:br>
              <a:rPr lang="pt-BR" sz="2200" dirty="0"/>
            </a:br>
            <a:r>
              <a:rPr lang="pt-BR" sz="2200" dirty="0"/>
              <a:t>gustavo.oliveira@penedo.ufal.br</a:t>
            </a:r>
            <a:endParaRPr sz="17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8900"/>
            <a:ext cx="8530908" cy="4085700"/>
          </a:xfrm>
        </p:spPr>
        <p:txBody>
          <a:bodyPr/>
          <a:lstStyle/>
          <a:p>
            <a:pPr algn="ctr"/>
            <a:r>
              <a:rPr lang="pt-BR" sz="5400" dirty="0"/>
              <a:t>Importação e Entendimento dos Dados</a:t>
            </a:r>
            <a:br>
              <a:rPr lang="pt-BR" sz="5400" dirty="0"/>
            </a:b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4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43D2FF-0315-A837-7AC2-144824EEF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1CBDE3-A47C-9FCB-F7F6-A2D7735D6D6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468438"/>
            <a:ext cx="8521700" cy="3100387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pt-BR" sz="7200" b="1" dirty="0"/>
              <a:t>Código!</a:t>
            </a:r>
          </a:p>
        </p:txBody>
      </p:sp>
    </p:spTree>
    <p:extLst>
      <p:ext uri="{BB962C8B-B14F-4D97-AF65-F5344CB8AC3E}">
        <p14:creationId xmlns:p14="http://schemas.microsoft.com/office/powerpoint/2010/main" val="208347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8900"/>
            <a:ext cx="8530908" cy="4085700"/>
          </a:xfrm>
        </p:spPr>
        <p:txBody>
          <a:bodyPr>
            <a:normAutofit/>
          </a:bodyPr>
          <a:lstStyle/>
          <a:p>
            <a:pPr algn="ctr"/>
            <a:r>
              <a:rPr lang="pt-BR" sz="5400" dirty="0"/>
              <a:t>Adição de Novas Variáveis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43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55291F-FF15-4997-DA77-10E0F90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/>
          <a:lstStyle/>
          <a:p>
            <a:r>
              <a:rPr lang="pt-BR" dirty="0"/>
              <a:t>Por que criar novas variáveis?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666C8AF-3EF6-4BDD-C5AA-17766FD3F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251954"/>
              </p:ext>
            </p:extLst>
          </p:nvPr>
        </p:nvGraphicFramePr>
        <p:xfrm>
          <a:off x="311150" y="1242467"/>
          <a:ext cx="8521700" cy="352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759B6B3-1AC5-78BF-C7A6-E4FE4FD296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pt-BR" smtClean="0"/>
              <a:pPr lv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06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8900"/>
            <a:ext cx="8530908" cy="4085700"/>
          </a:xfrm>
        </p:spPr>
        <p:txBody>
          <a:bodyPr>
            <a:normAutofit/>
          </a:bodyPr>
          <a:lstStyle/>
          <a:p>
            <a:pPr algn="ctr"/>
            <a:r>
              <a:rPr lang="pt-BR" sz="5400" dirty="0"/>
              <a:t>Utilização de Estatísticas Univariadas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8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/>
          <a:lstStyle/>
          <a:p>
            <a:pPr algn="just"/>
            <a:r>
              <a:rPr lang="pt-BR" dirty="0"/>
              <a:t>Média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150" y="1468438"/>
            <a:ext cx="4896044" cy="31003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 </a:t>
            </a:r>
            <a:r>
              <a:rPr lang="pt-BR" b="1" dirty="0"/>
              <a:t>média</a:t>
            </a:r>
            <a:r>
              <a:rPr lang="pt-BR" dirty="0"/>
              <a:t> é uma medida que tem como objetivo </a:t>
            </a:r>
            <a:r>
              <a:rPr lang="pt-BR" b="1" dirty="0"/>
              <a:t>determinar o valor central de um conjunto </a:t>
            </a:r>
            <a:r>
              <a:rPr lang="pt-BR" dirty="0"/>
              <a:t>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média possibilita encontrar o </a:t>
            </a:r>
            <a:r>
              <a:rPr lang="pt-BR" b="1" dirty="0"/>
              <a:t>comportamento padrão ou mais comum </a:t>
            </a:r>
            <a:r>
              <a:rPr lang="pt-BR" dirty="0"/>
              <a:t>de um grupo de dados.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Problemas</a:t>
            </a:r>
            <a:r>
              <a:rPr lang="pt-BR" dirty="0"/>
              <a:t>: sensível a pontos aberrantes, ou seja, valores que destoam muito do padrão.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algn="just"/>
            <a:fld id="{86CB4B4D-7CA3-9044-876B-883B54F8677D}" type="slidenum">
              <a:rPr lang="pt-BR" smtClean="0"/>
              <a:pPr algn="just"/>
              <a:t>15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4098" name="Picture 2" descr="Resultado de imagem para média aritmética formul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t="21333" r="8626" b="21250"/>
          <a:stretch/>
        </p:blipFill>
        <p:spPr bwMode="auto">
          <a:xfrm>
            <a:off x="5463789" y="1568636"/>
            <a:ext cx="3557974" cy="94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2"/>
              <p:cNvSpPr txBox="1">
                <a:spLocks/>
              </p:cNvSpPr>
              <p:nvPr/>
            </p:nvSpPr>
            <p:spPr>
              <a:xfrm>
                <a:off x="5635508" y="2795114"/>
                <a:ext cx="3184291" cy="1700103"/>
              </a:xfrm>
              <a:prstGeom prst="rect">
                <a:avLst/>
              </a:prstGeom>
            </p:spPr>
            <p:txBody>
              <a:bodyPr vert="horz" lIns="34290" tIns="17145" rIns="34290" bIns="17145" rtlCol="0">
                <a:normAutofit fontScale="62500" lnSpcReduction="20000"/>
              </a:bodyPr>
              <a:lstStyle>
                <a:lvl1pPr marL="457200" indent="-457200" algn="just" defTabSz="18288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6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4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8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92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6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80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4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pt-BR" sz="21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pt-BR" sz="2100" b="1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: </a:t>
                </a:r>
                <a:r>
                  <a:rPr lang="pt-BR" sz="210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representa a quantidade de elementos calculados.</a:t>
                </a: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1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100" b="1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sz="21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1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pt-BR" sz="2100" b="1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100" b="1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</a:t>
                </a:r>
                <a:r>
                  <a:rPr lang="pt-BR" sz="210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representam as observações do conjunto.</a:t>
                </a:r>
                <a:endParaRPr lang="pt-BR" sz="2100" b="1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0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08" y="2795114"/>
                <a:ext cx="3184291" cy="1700103"/>
              </a:xfrm>
              <a:prstGeom prst="rect">
                <a:avLst/>
              </a:prstGeom>
              <a:blipFill>
                <a:blip r:embed="rId3"/>
                <a:stretch>
                  <a:fillRect l="-1721" r="-21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6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/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150" y="1468438"/>
            <a:ext cx="4560997" cy="31003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mediana representa o “</a:t>
            </a:r>
            <a:r>
              <a:rPr lang="pt-BR" b="1" dirty="0"/>
              <a:t>valor do meio</a:t>
            </a:r>
            <a:r>
              <a:rPr lang="pt-BR" dirty="0"/>
              <a:t>” dos dados analisados, que metade dos valores estão acima e a outra metade abaixo.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mediana é </a:t>
            </a:r>
            <a:r>
              <a:rPr lang="pt-BR" b="1" dirty="0"/>
              <a:t>eficiente contra pontos aberrantes</a:t>
            </a:r>
            <a:r>
              <a:rPr lang="pt-BR" dirty="0"/>
              <a:t>, pois considera o centro dos dados. 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fld id="{86CB4B4D-7CA3-9044-876B-883B54F8677D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006340" y="1612414"/>
            <a:ext cx="3937919" cy="2833943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7200" indent="-457200" algn="just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just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just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just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just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Para calcular a mediana:</a:t>
            </a:r>
          </a:p>
          <a:p>
            <a:pPr marL="685800" lvl="1" indent="-342900">
              <a:buFont typeface="+mj-lt"/>
              <a:buAutoNum type="arabicPeriod"/>
            </a:pPr>
            <a:r>
              <a:rPr lang="pt-B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Ordenar os valores de forma crescente.</a:t>
            </a:r>
          </a:p>
          <a:p>
            <a:pPr marL="685800" lvl="1" indent="-342900">
              <a:buFont typeface="+mj-lt"/>
              <a:buAutoNum type="arabicPeriod"/>
            </a:pPr>
            <a:r>
              <a:rPr lang="pt-B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Escolher o número do meio.</a:t>
            </a:r>
          </a:p>
          <a:p>
            <a:pPr marL="685800" lvl="1" indent="-342900">
              <a:buFont typeface="+mj-lt"/>
              <a:buAutoNum type="arabicPeriod"/>
            </a:pPr>
            <a:r>
              <a:rPr lang="pt-B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Obs</a:t>
            </a:r>
            <a:r>
              <a:rPr lang="pt-BR" sz="1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pt-B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quando a quantidade de elementos é par, soma-se os valores centrais e divide-se por dois.</a:t>
            </a:r>
          </a:p>
        </p:txBody>
      </p:sp>
    </p:spTree>
    <p:extLst>
      <p:ext uri="{BB962C8B-B14F-4D97-AF65-F5344CB8AC3E}">
        <p14:creationId xmlns:p14="http://schemas.microsoft.com/office/powerpoint/2010/main" val="264893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/>
          <a:lstStyle/>
          <a:p>
            <a:r>
              <a:rPr lang="pt-BR" dirty="0"/>
              <a:t>Moda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150" y="1468438"/>
            <a:ext cx="4742481" cy="31003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moda é uma medida que </a:t>
            </a:r>
            <a:r>
              <a:rPr lang="pt-BR" b="1" dirty="0"/>
              <a:t>representa o valor mais frequente</a:t>
            </a:r>
            <a:r>
              <a:rPr lang="pt-BR" dirty="0"/>
              <a:t> no conjunto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Possibilita entender </a:t>
            </a:r>
            <a:r>
              <a:rPr lang="pt-BR" b="1" dirty="0"/>
              <a:t>qual elemento</a:t>
            </a:r>
            <a:r>
              <a:rPr lang="pt-BR" dirty="0"/>
              <a:t> ou atividade que mais ocorre dentro do conjunto.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Também é </a:t>
            </a:r>
            <a:r>
              <a:rPr lang="pt-BR" b="1" dirty="0"/>
              <a:t>eficiente contra pontos aberrantes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fld id="{86CB4B4D-7CA3-9044-876B-883B54F8677D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332096" y="1584494"/>
            <a:ext cx="3685598" cy="2786811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7200" indent="-457200" algn="just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just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just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just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just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Para calcular a moda:</a:t>
            </a:r>
          </a:p>
          <a:p>
            <a:pPr marL="685800" lvl="1" indent="-342900">
              <a:buFont typeface="+mj-lt"/>
              <a:buAutoNum type="arabicPeriod"/>
            </a:pPr>
            <a:r>
              <a:rPr lang="pt-B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Conta-se a quantidade de vezes que cada elemento apareceu.</a:t>
            </a:r>
          </a:p>
          <a:p>
            <a:pPr marL="685800" lvl="1" indent="-342900">
              <a:buFont typeface="+mj-lt"/>
              <a:buAutoNum type="arabicPeriod"/>
            </a:pPr>
            <a:r>
              <a:rPr lang="pt-B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moda é dada pelo elemento mais frequente.</a:t>
            </a:r>
          </a:p>
          <a:p>
            <a:pPr marL="685800" lvl="1" indent="-342900">
              <a:buFont typeface="+mj-lt"/>
              <a:buAutoNum type="arabicPeriod"/>
            </a:pPr>
            <a:r>
              <a:rPr lang="pt-BR" sz="1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Obs</a:t>
            </a:r>
            <a:r>
              <a:rPr lang="pt-BR" sz="1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pt-B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um conjunto é </a:t>
            </a:r>
            <a:r>
              <a:rPr lang="pt-BR" sz="1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bimodal</a:t>
            </a:r>
            <a:r>
              <a:rPr lang="pt-B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quando apresenta duas modas.</a:t>
            </a:r>
            <a:endParaRPr lang="pt-BR" sz="1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3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/>
          <a:lstStyle/>
          <a:p>
            <a:r>
              <a:rPr lang="pt-BR" dirty="0"/>
              <a:t>Máximo e Mínimo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Medidas de amplitude </a:t>
            </a:r>
            <a:r>
              <a:rPr lang="pt-BR" dirty="0"/>
              <a:t>como máximo e mínimo ajudam a </a:t>
            </a:r>
            <a:r>
              <a:rPr lang="pt-BR" b="1" dirty="0"/>
              <a:t>entender a variabilidade dos dados.</a:t>
            </a:r>
            <a:endParaRPr lang="pt-BR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Ajudam a entender a faixa de valores</a:t>
            </a:r>
            <a:r>
              <a:rPr lang="pt-BR" dirty="0"/>
              <a:t> que inclui todos os valores do conjunto de dados.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fld id="{86CB4B4D-7CA3-9044-876B-883B54F8677D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</p:spTree>
    <p:extLst>
      <p:ext uri="{BB962C8B-B14F-4D97-AF65-F5344CB8AC3E}">
        <p14:creationId xmlns:p14="http://schemas.microsoft.com/office/powerpoint/2010/main" val="26056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/>
          <a:lstStyle/>
          <a:p>
            <a:r>
              <a:rPr lang="pt-BR" dirty="0"/>
              <a:t>Variância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150" y="1468438"/>
            <a:ext cx="4665699" cy="310038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A variância é uma </a:t>
            </a:r>
            <a:r>
              <a:rPr lang="pt-BR" b="1" dirty="0"/>
              <a:t>medida de dispersão</a:t>
            </a:r>
            <a:r>
              <a:rPr lang="pt-BR" dirty="0"/>
              <a:t> que mostra o </a:t>
            </a:r>
            <a:r>
              <a:rPr lang="pt-BR" b="1" dirty="0"/>
              <a:t>quão distante cada valor </a:t>
            </a:r>
            <a:r>
              <a:rPr lang="pt-BR" dirty="0"/>
              <a:t>do conjunto de dados </a:t>
            </a:r>
            <a:r>
              <a:rPr lang="pt-BR" b="1" dirty="0"/>
              <a:t>está</a:t>
            </a:r>
            <a:r>
              <a:rPr lang="pt-BR" dirty="0"/>
              <a:t> do valor central (</a:t>
            </a:r>
            <a:r>
              <a:rPr lang="pt-BR" b="1" dirty="0"/>
              <a:t>média</a:t>
            </a:r>
            <a:r>
              <a:rPr lang="pt-BR" dirty="0"/>
              <a:t>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Quanto </a:t>
            </a:r>
            <a:r>
              <a:rPr lang="pt-BR" b="1" dirty="0"/>
              <a:t>menor é a variância, mais próximo</a:t>
            </a:r>
            <a:r>
              <a:rPr lang="pt-BR" dirty="0"/>
              <a:t> os valores estão da média.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Quanto </a:t>
            </a:r>
            <a:r>
              <a:rPr lang="pt-BR" b="1" dirty="0"/>
              <a:t>maior a variância, mais distantes</a:t>
            </a:r>
            <a:r>
              <a:rPr lang="pt-BR" dirty="0"/>
              <a:t> estão os valores da média.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fld id="{86CB4B4D-7CA3-9044-876B-883B54F8677D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2"/>
              <p:cNvSpPr txBox="1">
                <a:spLocks/>
              </p:cNvSpPr>
              <p:nvPr/>
            </p:nvSpPr>
            <p:spPr>
              <a:xfrm>
                <a:off x="5395657" y="1528653"/>
                <a:ext cx="3499547" cy="2833451"/>
              </a:xfrm>
              <a:prstGeom prst="rect">
                <a:avLst/>
              </a:prstGeom>
            </p:spPr>
            <p:txBody>
              <a:bodyPr vert="horz" lIns="34290" tIns="17145" rIns="34290" bIns="17145" rtlCol="0">
                <a:normAutofit fontScale="92500" lnSpcReduction="20000"/>
              </a:bodyPr>
              <a:lstStyle>
                <a:lvl1pPr marL="457200" indent="-457200" algn="just" defTabSz="18288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6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4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8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92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6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80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4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pt-B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600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pt-BR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10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 é a quantidade de elementos.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225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pt-BR" sz="225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100" b="1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</a:t>
                </a:r>
                <a:r>
                  <a:rPr lang="pt-BR" sz="210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elementos do conjunto.</a:t>
                </a:r>
              </a:p>
              <a:p>
                <a14:m>
                  <m:oMath xmlns:m="http://schemas.openxmlformats.org/officeDocument/2006/math">
                    <m:r>
                      <a:rPr lang="pt-BR" sz="225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pt-BR" sz="225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100" b="1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</a:t>
                </a:r>
                <a:r>
                  <a:rPr lang="pt-BR" sz="210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média do conjunto.</a:t>
                </a:r>
                <a:endParaRPr lang="pt-BR" sz="2100" b="1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  <a:p>
                <a:endParaRPr lang="pt-BR" sz="2100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  <a:p>
                <a:endParaRPr lang="pt-BR" sz="2100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0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57" y="1528653"/>
                <a:ext cx="3499547" cy="2833451"/>
              </a:xfrm>
              <a:prstGeom prst="rect">
                <a:avLst/>
              </a:prstGeom>
              <a:blipFill>
                <a:blip r:embed="rId2"/>
                <a:stretch>
                  <a:fillRect l="-3310" r="-3310" b="-2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5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pt-BR" smtClean="0"/>
              <a:pPr lvl="0"/>
              <a:t>2</a:t>
            </a:fld>
            <a:endParaRPr lang="pt-BR"/>
          </a:p>
        </p:txBody>
      </p:sp>
      <p:graphicFrame>
        <p:nvGraphicFramePr>
          <p:cNvPr id="5" name="Espaço Reservado para Conteúd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20495"/>
              </p:ext>
            </p:extLst>
          </p:nvPr>
        </p:nvGraphicFramePr>
        <p:xfrm>
          <a:off x="3015724" y="516508"/>
          <a:ext cx="6005434" cy="462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F6E7D8AA-BF9E-C224-70CC-E22094469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00" y="1429328"/>
            <a:ext cx="2513336" cy="251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77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/>
          <a:lstStyle/>
          <a:p>
            <a:r>
              <a:rPr lang="pt-BR" dirty="0"/>
              <a:t>Desvio Padrão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150" y="1468438"/>
            <a:ext cx="4538436" cy="31003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desvio padrão indica o “</a:t>
            </a:r>
            <a:r>
              <a:rPr lang="pt-BR" b="1" dirty="0"/>
              <a:t>erro</a:t>
            </a:r>
            <a:r>
              <a:rPr lang="pt-BR" dirty="0"/>
              <a:t>” de cada elemento </a:t>
            </a:r>
            <a:r>
              <a:rPr lang="pt-BR" b="1" dirty="0"/>
              <a:t>em relação a média.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outras palavras, podemos dizer que o desvio padrão </a:t>
            </a:r>
            <a:r>
              <a:rPr lang="pt-BR" b="1" dirty="0"/>
              <a:t>minimiza a variabilidade </a:t>
            </a:r>
            <a:r>
              <a:rPr lang="pt-BR" dirty="0"/>
              <a:t>dos dados e apresenta uma medida mais direta em relação a média.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fld id="{86CB4B4D-7CA3-9044-876B-883B54F8677D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spaço Reservado para Conteúdo 2"/>
              <p:cNvSpPr txBox="1">
                <a:spLocks/>
              </p:cNvSpPr>
              <p:nvPr/>
            </p:nvSpPr>
            <p:spPr>
              <a:xfrm>
                <a:off x="5200214" y="1340189"/>
                <a:ext cx="3694991" cy="3021915"/>
              </a:xfrm>
              <a:prstGeom prst="rect">
                <a:avLst/>
              </a:prstGeom>
            </p:spPr>
            <p:txBody>
              <a:bodyPr vert="horz" lIns="34290" tIns="17145" rIns="34290" bIns="17145" rtlCol="0">
                <a:normAutofit fontScale="62500" lnSpcReduction="20000"/>
              </a:bodyPr>
              <a:lstStyle>
                <a:lvl1pPr marL="457200" indent="-457200" algn="just" defTabSz="18288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6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4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800" indent="-457200" algn="just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92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6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80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4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pt-BR" sz="3600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  <a:p>
                <a:pPr marL="0" indent="0">
                  <a:buNone/>
                </a:pPr>
                <a:endParaRPr lang="pt-BR" sz="2100" i="1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pt-BR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10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 é a quantidade de elementos.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225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pt-BR" sz="225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100" b="1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</a:t>
                </a:r>
                <a:r>
                  <a:rPr lang="pt-BR" sz="210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elementos do conjunto.</a:t>
                </a:r>
              </a:p>
              <a:p>
                <a14:m>
                  <m:oMath xmlns:m="http://schemas.openxmlformats.org/officeDocument/2006/math">
                    <m:r>
                      <a:rPr lang="pt-BR" sz="225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pt-BR" sz="225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100" b="1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</a:t>
                </a:r>
                <a:r>
                  <a:rPr lang="pt-BR" sz="210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média do conjunto.</a:t>
                </a:r>
              </a:p>
            </p:txBody>
          </p:sp>
        </mc:Choice>
        <mc:Fallback>
          <p:sp>
            <p:nvSpPr>
              <p:cNvPr id="1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14" y="1340189"/>
                <a:ext cx="3694991" cy="3021915"/>
              </a:xfrm>
              <a:prstGeom prst="rect">
                <a:avLst/>
              </a:prstGeom>
              <a:blipFill>
                <a:blip r:embed="rId2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58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4825692" cy="30999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Quartil é uma medida que divide os dados em </a:t>
            </a:r>
            <a:r>
              <a:rPr lang="pt-BR" b="1" dirty="0"/>
              <a:t>quatro partes</a:t>
            </a:r>
            <a:r>
              <a:rPr lang="pt-BR" dirty="0"/>
              <a:t>, correspondendo aos percentuais de </a:t>
            </a:r>
            <a:r>
              <a:rPr lang="pt-BR" b="1" dirty="0"/>
              <a:t>25%, 50%, 75% e 100%.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dados são </a:t>
            </a:r>
            <a:r>
              <a:rPr lang="pt-BR" b="1" dirty="0"/>
              <a:t>ordenados do menor para o maior </a:t>
            </a:r>
            <a:r>
              <a:rPr lang="pt-BR" dirty="0"/>
              <a:t>e são divididos 4 partes exatas.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Essas medidas ajudam a </a:t>
            </a:r>
            <a:r>
              <a:rPr lang="pt-BR" b="1" dirty="0"/>
              <a:t>entender</a:t>
            </a:r>
            <a:r>
              <a:rPr lang="pt-BR" dirty="0"/>
              <a:t> como estão </a:t>
            </a:r>
            <a:r>
              <a:rPr lang="pt-BR" b="1" dirty="0"/>
              <a:t>os grupos do conjunto de dados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2920" t="53618" r="64179" b="15707"/>
          <a:stretch/>
        </p:blipFill>
        <p:spPr>
          <a:xfrm>
            <a:off x="5336235" y="1545895"/>
            <a:ext cx="3555331" cy="26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8900"/>
            <a:ext cx="8530908" cy="4085700"/>
          </a:xfrm>
        </p:spPr>
        <p:txBody>
          <a:bodyPr/>
          <a:lstStyle/>
          <a:p>
            <a:pPr algn="ctr"/>
            <a:r>
              <a:rPr lang="pt-BR" sz="5400" dirty="0"/>
              <a:t>Apresentação de Gráficos </a:t>
            </a:r>
            <a:r>
              <a:rPr lang="pt-BR" sz="5400" dirty="0" err="1"/>
              <a:t>Univariados</a:t>
            </a:r>
            <a:br>
              <a:rPr lang="pt-BR" sz="5400" dirty="0"/>
            </a:b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56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Boxplot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4665149" cy="30999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boxplot</a:t>
            </a:r>
            <a:r>
              <a:rPr lang="pt-BR" dirty="0"/>
              <a:t> fornece uma </a:t>
            </a:r>
            <a:r>
              <a:rPr lang="pt-BR" b="1" dirty="0"/>
              <a:t>análise visual</a:t>
            </a:r>
            <a:r>
              <a:rPr lang="pt-BR" dirty="0"/>
              <a:t> da posição, dispersão, simetria, caudas e valores discrepantes do conjunto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boxplot</a:t>
            </a:r>
            <a:r>
              <a:rPr lang="pt-BR" dirty="0"/>
              <a:t> é interessante para </a:t>
            </a:r>
            <a:r>
              <a:rPr lang="pt-BR" b="1" dirty="0"/>
              <a:t>analisar o comportamento de vários grupos lado a lado.</a:t>
            </a:r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14338" name="Picture 2" descr="https://i0.wp.com/www.abgconsultoria.com.br/blog/wp-content/uploads/boxplot-1-1024x664.png?resize=1024%2C6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58" y="1832912"/>
            <a:ext cx="36576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4818712" cy="30999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histograma é conhecido como o gráfico de </a:t>
            </a:r>
            <a:r>
              <a:rPr lang="pt-BR" b="1" dirty="0"/>
              <a:t>distribuição de frequências.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Cada retângulo representa </a:t>
            </a:r>
            <a:r>
              <a:rPr lang="pt-BR" dirty="0"/>
              <a:t>a quantidade ou </a:t>
            </a:r>
            <a:r>
              <a:rPr lang="pt-BR" b="1" dirty="0"/>
              <a:t>a frequência </a:t>
            </a:r>
            <a:r>
              <a:rPr lang="pt-BR" dirty="0"/>
              <a:t>com que cada valor ocorre no conjunto de dados.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5122" name="Picture 2" descr="https://upload.wikimedia.org/wikipedia/commons/d/dd/Histograma_wiki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t="7735" r="10537"/>
          <a:stretch/>
        </p:blipFill>
        <p:spPr bwMode="auto">
          <a:xfrm>
            <a:off x="5263666" y="1468825"/>
            <a:ext cx="3483142" cy="30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74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Dispersão (</a:t>
            </a:r>
            <a:r>
              <a:rPr lang="pt-BR" dirty="0" err="1"/>
              <a:t>Scatterplot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5391085" cy="30999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scatterplot</a:t>
            </a:r>
            <a:r>
              <a:rPr lang="pt-BR" dirty="0"/>
              <a:t> ou </a:t>
            </a:r>
            <a:r>
              <a:rPr lang="pt-BR" b="1" dirty="0"/>
              <a:t>gráfico de dispersão</a:t>
            </a:r>
            <a:r>
              <a:rPr lang="pt-BR" dirty="0"/>
              <a:t> possibilita plotar duas variáveis distintas e ver a relação delas no espaço.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gráfico de regressão possibilita ver a </a:t>
            </a:r>
            <a:r>
              <a:rPr lang="pt-BR" b="1" dirty="0"/>
              <a:t>relação linear </a:t>
            </a:r>
            <a:r>
              <a:rPr lang="pt-BR" dirty="0"/>
              <a:t>entre as duas variáveis.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65340" t="42942" r="2468" b="6654"/>
          <a:stretch/>
        </p:blipFill>
        <p:spPr>
          <a:xfrm>
            <a:off x="5818016" y="1557899"/>
            <a:ext cx="3014284" cy="26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Barras da Tabela de Contingência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4588161" cy="30999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gráfico de barras apresenta a </a:t>
            </a:r>
            <a:r>
              <a:rPr lang="pt-BR" b="1" dirty="0"/>
              <a:t>quantidade de ocorrências</a:t>
            </a:r>
            <a:r>
              <a:rPr lang="pt-BR" dirty="0"/>
              <a:t> para as combinações de variáveis qualitativas analisadas.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Dentro do mesmo gráfico é possível </a:t>
            </a:r>
            <a:r>
              <a:rPr lang="pt-BR" b="1" dirty="0"/>
              <a:t>verificar a frequência de diferentes grupos.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2069" t="29934" r="63438" b="31250"/>
          <a:stretch/>
        </p:blipFill>
        <p:spPr>
          <a:xfrm>
            <a:off x="5286343" y="1468825"/>
            <a:ext cx="3657366" cy="32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62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8900"/>
            <a:ext cx="8530908" cy="4085700"/>
          </a:xfrm>
        </p:spPr>
        <p:txBody>
          <a:bodyPr/>
          <a:lstStyle/>
          <a:p>
            <a:pPr algn="ctr"/>
            <a:r>
              <a:rPr lang="pt-BR" sz="5400" dirty="0"/>
              <a:t>Estatísticas Bivariadas</a:t>
            </a:r>
            <a:br>
              <a:rPr lang="pt-BR" sz="5400" dirty="0"/>
            </a:b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6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r>
              <a:rPr lang="pt-BR" dirty="0"/>
              <a:t>Medidas de Variabilidade:  Covariância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18F3602-BF4B-383C-59F9-B3EE0D8E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Avalia a </a:t>
            </a:r>
            <a:r>
              <a:rPr lang="pt-BR" b="1" dirty="0"/>
              <a:t>variância conjunta de dois atributos </a:t>
            </a:r>
            <a:r>
              <a:rPr lang="pt-BR" dirty="0"/>
              <a:t>(bivariada).</a:t>
            </a:r>
          </a:p>
          <a:p>
            <a:pPr algn="just"/>
            <a:endParaRPr lang="pt-BR" dirty="0"/>
          </a:p>
          <a:p>
            <a:r>
              <a:rPr lang="pt-BR" dirty="0"/>
              <a:t>Se a variação dos valores de um atributo </a:t>
            </a:r>
            <a:r>
              <a:rPr lang="pt-BR" b="1" dirty="0"/>
              <a:t>acompanha a do outro.</a:t>
            </a:r>
          </a:p>
          <a:p>
            <a:endParaRPr lang="pt-BR" dirty="0"/>
          </a:p>
          <a:p>
            <a:r>
              <a:rPr lang="pt-BR" b="1" dirty="0"/>
              <a:t>Covariância positiva: </a:t>
            </a:r>
            <a:r>
              <a:rPr lang="pt-BR" dirty="0"/>
              <a:t>valores altos para um  atributo X estão associados a valores altos  para outro atributo Y</a:t>
            </a:r>
          </a:p>
          <a:p>
            <a:endParaRPr lang="pt-BR" dirty="0"/>
          </a:p>
          <a:p>
            <a:r>
              <a:rPr lang="pt-BR" b="1" dirty="0"/>
              <a:t>Covariância negativa: </a:t>
            </a:r>
            <a:r>
              <a:rPr lang="pt-BR" dirty="0"/>
              <a:t>X aumenta Y diminui</a:t>
            </a:r>
          </a:p>
          <a:p>
            <a:endParaRPr lang="pt-BR" dirty="0"/>
          </a:p>
          <a:p>
            <a:r>
              <a:rPr lang="pt-BR" b="1" dirty="0"/>
              <a:t>Zero: </a:t>
            </a:r>
            <a:r>
              <a:rPr lang="pt-BR" dirty="0"/>
              <a:t>ausência de relação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9525" rIns="0" bIns="0" rtlCol="0" anchor="b" anchorCtr="0">
            <a:spAutoFit/>
          </a:bodyPr>
          <a:lstStyle/>
          <a:p>
            <a:r>
              <a:rPr lang="pt-BR" dirty="0"/>
              <a:t>Covariância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6713" y="739250"/>
            <a:ext cx="4552950" cy="4203383"/>
            <a:chOff x="1263437" y="1253744"/>
            <a:chExt cx="6070600" cy="5604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437" y="1253744"/>
              <a:ext cx="6070549" cy="3068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62" y="4322742"/>
              <a:ext cx="5156454" cy="2535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 da Aula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14025" y="1489200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</a:rPr>
              <a:t>1º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14025" y="3191138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</a:rPr>
              <a:t>4º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14025" y="2056513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</a:rPr>
              <a:t>2º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14025" y="2623825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</a:rPr>
              <a:t>3º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413900" y="1489200"/>
            <a:ext cx="74184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Importação e Entendimento dos Dados</a:t>
            </a:r>
            <a:endParaRPr sz="24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413900" y="2056525"/>
            <a:ext cx="74184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Adição de Novas Variáveis</a:t>
            </a:r>
            <a:endParaRPr sz="24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413900" y="2623850"/>
            <a:ext cx="74184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Utilização de Estatísticas Univariadas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13900" y="3191175"/>
            <a:ext cx="74184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Apresentação de Gráficos </a:t>
            </a:r>
            <a:r>
              <a:rPr lang="pt-BR" sz="2400" dirty="0" err="1"/>
              <a:t>Univariados</a:t>
            </a:r>
            <a:endParaRPr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34ABFA62-BED5-E88B-DAF3-0C4B408D759F}"/>
              </a:ext>
            </a:extLst>
          </p:cNvPr>
          <p:cNvSpPr/>
          <p:nvPr/>
        </p:nvSpPr>
        <p:spPr>
          <a:xfrm>
            <a:off x="814025" y="3758451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</a:rPr>
              <a:t>5º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4" name="Google Shape;83;p14">
            <a:extLst>
              <a:ext uri="{FF2B5EF4-FFF2-40B4-BE49-F238E27FC236}">
                <a16:creationId xmlns:a16="http://schemas.microsoft.com/office/drawing/2014/main" id="{6FC7544E-548F-E84D-87AB-9041895CA64F}"/>
              </a:ext>
            </a:extLst>
          </p:cNvPr>
          <p:cNvSpPr txBox="1">
            <a:spLocks/>
          </p:cNvSpPr>
          <p:nvPr/>
        </p:nvSpPr>
        <p:spPr>
          <a:xfrm>
            <a:off x="1413900" y="3758488"/>
            <a:ext cx="74184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2400" dirty="0"/>
              <a:t>Estatísticas Bivariadas</a:t>
            </a:r>
          </a:p>
        </p:txBody>
      </p:sp>
    </p:spTree>
    <p:extLst>
      <p:ext uri="{BB962C8B-B14F-4D97-AF65-F5344CB8AC3E}">
        <p14:creationId xmlns:p14="http://schemas.microsoft.com/office/powerpoint/2010/main" val="2140717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9525" rIns="0" bIns="0" rtlCol="0" anchor="ctr" anchorCtr="0">
            <a:spAutoFit/>
          </a:bodyPr>
          <a:lstStyle/>
          <a:p>
            <a:r>
              <a:rPr lang="pt-BR" dirty="0"/>
              <a:t>Covariância</a:t>
            </a:r>
            <a:endParaRPr lang="pt-BR"/>
          </a:p>
        </p:txBody>
      </p:sp>
      <p:sp>
        <p:nvSpPr>
          <p:cNvPr id="3" name="object 3"/>
          <p:cNvSpPr txBox="1"/>
          <p:nvPr/>
        </p:nvSpPr>
        <p:spPr>
          <a:xfrm>
            <a:off x="977221" y="1224915"/>
            <a:ext cx="6924311" cy="38324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6700" marR="3810" indent="-257175">
              <a:lnSpc>
                <a:spcPts val="2850"/>
              </a:lnSpc>
              <a:spcBef>
                <a:spcPts val="180"/>
              </a:spcBef>
              <a:buFont typeface="Arial MT"/>
              <a:buChar char="•"/>
              <a:tabLst>
                <a:tab pos="266224" algn="l"/>
                <a:tab pos="266700" algn="l"/>
                <a:tab pos="5562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covariância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(amostral)</a:t>
            </a:r>
            <a:r>
              <a:rPr sz="2400" b="1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entre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 </a:t>
            </a:r>
            <a:r>
              <a:rPr sz="2400" spc="-4" dirty="0">
                <a:latin typeface="Calibri"/>
                <a:cs typeface="Calibri"/>
              </a:rPr>
              <a:t>atributos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29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eY</a:t>
            </a:r>
            <a:r>
              <a:rPr sz="2400" dirty="0">
                <a:latin typeface="Calibri"/>
                <a:cs typeface="Calibri"/>
              </a:rPr>
              <a:t>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712" y="1991905"/>
            <a:ext cx="4073234" cy="75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546" y="2990408"/>
            <a:ext cx="2137578" cy="17401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9525" rIns="0" bIns="0" rtlCol="0" anchor="b" anchorCtr="0">
            <a:spAutoFit/>
          </a:bodyPr>
          <a:lstStyle/>
          <a:p>
            <a:r>
              <a:rPr lang="pt-BR" dirty="0"/>
              <a:t>Exemplo</a:t>
            </a:r>
            <a:endParaRPr lang="pt-BR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656" y="1313026"/>
            <a:ext cx="2417752" cy="19094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1067" y="1201343"/>
            <a:ext cx="4580362" cy="3076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6652" y="3429490"/>
            <a:ext cx="1103760" cy="74360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9525" rIns="0" bIns="0" rtlCol="0" anchor="ctr" anchorCtr="0">
            <a:spAutoFit/>
          </a:bodyPr>
          <a:lstStyle/>
          <a:p>
            <a:r>
              <a:rPr lang="pt-BR" dirty="0"/>
              <a:t>Correlação</a:t>
            </a:r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B2DCE42-6DA3-BEF2-9AF9-36F9C878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marR="110966" indent="-257175">
              <a:lnSpc>
                <a:spcPct val="80000"/>
              </a:lnSpc>
              <a:spcBef>
                <a:spcPts val="555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lang="pt-BR" sz="2250" spc="-4" dirty="0">
                <a:latin typeface="Calibri"/>
                <a:cs typeface="Calibri"/>
              </a:rPr>
              <a:t>Correlação</a:t>
            </a:r>
            <a:r>
              <a:rPr lang="pt-BR" sz="2250" dirty="0">
                <a:latin typeface="Calibri"/>
                <a:cs typeface="Calibri"/>
              </a:rPr>
              <a:t> </a:t>
            </a:r>
            <a:r>
              <a:rPr lang="pt-BR" sz="2250" b="1" spc="-4" dirty="0">
                <a:latin typeface="Calibri"/>
                <a:cs typeface="Calibri"/>
              </a:rPr>
              <a:t>padroniza</a:t>
            </a:r>
            <a:r>
              <a:rPr lang="pt-BR" sz="2250" b="1" dirty="0">
                <a:latin typeface="Calibri"/>
                <a:cs typeface="Calibri"/>
              </a:rPr>
              <a:t> a </a:t>
            </a:r>
            <a:r>
              <a:rPr lang="pt-BR" sz="2250" b="1" spc="-4" dirty="0">
                <a:latin typeface="Calibri"/>
                <a:cs typeface="Calibri"/>
              </a:rPr>
              <a:t>medida</a:t>
            </a:r>
            <a:r>
              <a:rPr lang="pt-BR" sz="2250" b="1" dirty="0">
                <a:latin typeface="Calibri"/>
                <a:cs typeface="Calibri"/>
              </a:rPr>
              <a:t> </a:t>
            </a:r>
            <a:r>
              <a:rPr lang="pt-BR" sz="2250" b="1" spc="-4" dirty="0">
                <a:latin typeface="Calibri"/>
                <a:cs typeface="Calibri"/>
              </a:rPr>
              <a:t>de</a:t>
            </a:r>
            <a:r>
              <a:rPr lang="pt-BR" sz="2250" b="1" spc="4" dirty="0">
                <a:latin typeface="Calibri"/>
                <a:cs typeface="Calibri"/>
              </a:rPr>
              <a:t> </a:t>
            </a:r>
            <a:r>
              <a:rPr lang="pt-BR" sz="2250" b="1" spc="-4" dirty="0">
                <a:latin typeface="Calibri"/>
                <a:cs typeface="Calibri"/>
              </a:rPr>
              <a:t>relação</a:t>
            </a:r>
            <a:r>
              <a:rPr lang="pt-BR" sz="2250" b="1" spc="4" dirty="0">
                <a:latin typeface="Calibri"/>
                <a:cs typeface="Calibri"/>
              </a:rPr>
              <a:t> </a:t>
            </a:r>
            <a:r>
              <a:rPr lang="pt-BR" sz="2250" b="1" spc="-4" dirty="0">
                <a:latin typeface="Calibri"/>
                <a:cs typeface="Calibri"/>
              </a:rPr>
              <a:t>entre </a:t>
            </a:r>
            <a:r>
              <a:rPr lang="pt-BR" sz="2250" b="1" spc="-495" dirty="0">
                <a:latin typeface="Calibri"/>
                <a:cs typeface="Calibri"/>
              </a:rPr>
              <a:t> </a:t>
            </a:r>
            <a:r>
              <a:rPr lang="pt-BR" sz="2250" b="1" spc="-4" dirty="0">
                <a:latin typeface="Calibri"/>
                <a:cs typeface="Calibri"/>
              </a:rPr>
              <a:t>os atributos</a:t>
            </a:r>
            <a:r>
              <a:rPr lang="pt-BR" sz="2250" spc="-4" dirty="0">
                <a:latin typeface="Calibri"/>
                <a:cs typeface="Calibri"/>
              </a:rPr>
              <a:t>:</a:t>
            </a:r>
            <a:endParaRPr lang="pt-BR" sz="2250" dirty="0">
              <a:latin typeface="Calibri"/>
              <a:cs typeface="Calibri"/>
            </a:endParaRPr>
          </a:p>
          <a:p>
            <a:pPr marL="566738" lvl="1" indent="-214313">
              <a:lnSpc>
                <a:spcPts val="2333"/>
              </a:lnSpc>
              <a:spcBef>
                <a:spcPts val="4"/>
              </a:spcBef>
              <a:buFont typeface="Arial MT"/>
              <a:buChar char="–"/>
              <a:tabLst>
                <a:tab pos="566738" algn="l"/>
              </a:tabLst>
            </a:pPr>
            <a:r>
              <a:rPr lang="pt-BR" sz="1950" b="1" spc="-4" dirty="0">
                <a:latin typeface="Calibri"/>
                <a:cs typeface="Calibri"/>
              </a:rPr>
              <a:t>Valores</a:t>
            </a:r>
            <a:r>
              <a:rPr lang="pt-BR" sz="1950" b="1" spc="-11" dirty="0">
                <a:latin typeface="Calibri"/>
                <a:cs typeface="Calibri"/>
              </a:rPr>
              <a:t> </a:t>
            </a:r>
            <a:r>
              <a:rPr lang="pt-BR" sz="1950" b="1" spc="-4" dirty="0">
                <a:latin typeface="Calibri"/>
                <a:cs typeface="Calibri"/>
              </a:rPr>
              <a:t>entre</a:t>
            </a:r>
            <a:r>
              <a:rPr lang="pt-BR" sz="1950" b="1" spc="-8" dirty="0">
                <a:latin typeface="Calibri"/>
                <a:cs typeface="Calibri"/>
              </a:rPr>
              <a:t> </a:t>
            </a:r>
            <a:r>
              <a:rPr lang="pt-BR" sz="1950" b="1" dirty="0">
                <a:latin typeface="Calibri"/>
                <a:cs typeface="Calibri"/>
              </a:rPr>
              <a:t>1</a:t>
            </a:r>
            <a:r>
              <a:rPr lang="pt-BR" sz="1950" b="1" spc="-11" dirty="0">
                <a:latin typeface="Calibri"/>
                <a:cs typeface="Calibri"/>
              </a:rPr>
              <a:t> </a:t>
            </a:r>
            <a:r>
              <a:rPr lang="pt-BR" sz="1950" b="1" dirty="0">
                <a:latin typeface="Calibri"/>
                <a:cs typeface="Calibri"/>
              </a:rPr>
              <a:t>e</a:t>
            </a:r>
            <a:r>
              <a:rPr lang="pt-BR" sz="1950" b="1" spc="-8" dirty="0">
                <a:latin typeface="Calibri"/>
                <a:cs typeface="Calibri"/>
              </a:rPr>
              <a:t> </a:t>
            </a:r>
            <a:r>
              <a:rPr lang="pt-BR" sz="1950" b="1" dirty="0">
                <a:latin typeface="Calibri"/>
                <a:cs typeface="Calibri"/>
              </a:rPr>
              <a:t>-1</a:t>
            </a:r>
          </a:p>
          <a:p>
            <a:pPr marL="566738" lvl="1" indent="-214313">
              <a:lnSpc>
                <a:spcPts val="2333"/>
              </a:lnSpc>
              <a:buFont typeface="Arial MT"/>
              <a:buChar char="–"/>
              <a:tabLst>
                <a:tab pos="566738" algn="l"/>
              </a:tabLst>
            </a:pPr>
            <a:r>
              <a:rPr lang="pt-BR" sz="1950" dirty="0">
                <a:latin typeface="Calibri"/>
                <a:cs typeface="Calibri"/>
              </a:rPr>
              <a:t>0:</a:t>
            </a:r>
            <a:r>
              <a:rPr lang="pt-BR" sz="1950" spc="-19" dirty="0">
                <a:latin typeface="Calibri"/>
                <a:cs typeface="Calibri"/>
              </a:rPr>
              <a:t> </a:t>
            </a:r>
            <a:r>
              <a:rPr lang="pt-BR" sz="1950" spc="-4" dirty="0">
                <a:latin typeface="Calibri"/>
                <a:cs typeface="Calibri"/>
              </a:rPr>
              <a:t>sem</a:t>
            </a:r>
            <a:r>
              <a:rPr lang="pt-BR" sz="1950" spc="-11" dirty="0">
                <a:latin typeface="Calibri"/>
                <a:cs typeface="Calibri"/>
              </a:rPr>
              <a:t> </a:t>
            </a:r>
            <a:r>
              <a:rPr lang="pt-BR" sz="1950" spc="-4" dirty="0">
                <a:latin typeface="Calibri"/>
                <a:cs typeface="Calibri"/>
              </a:rPr>
              <a:t>correlação</a:t>
            </a:r>
            <a:endParaRPr lang="pt-BR" sz="1950" dirty="0">
              <a:latin typeface="Calibri"/>
              <a:cs typeface="Calibri"/>
            </a:endParaRPr>
          </a:p>
          <a:p>
            <a:endParaRPr lang="pt-BR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1268" y="2205730"/>
            <a:ext cx="5649890" cy="250170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9525" rIns="0" bIns="0" rtlCol="0" anchor="ctr" anchorCtr="0">
            <a:spAutoFit/>
          </a:bodyPr>
          <a:lstStyle/>
          <a:p>
            <a:r>
              <a:rPr lang="pt-BR" dirty="0"/>
              <a:t>Correlação de Pearson</a:t>
            </a:r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C9AB6CD-9EDE-95AE-3628-4DB6EB0D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5487"/>
            <a:ext cx="8520600" cy="3333238"/>
          </a:xfrm>
        </p:spPr>
        <p:txBody>
          <a:bodyPr/>
          <a:lstStyle/>
          <a:p>
            <a:pPr marL="266700" marR="3810" indent="-257175">
              <a:lnSpc>
                <a:spcPct val="77800"/>
              </a:lnSpc>
              <a:spcBef>
                <a:spcPts val="675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lang="pt-BR" sz="2400" b="1" spc="-4" dirty="0">
                <a:latin typeface="Calibri"/>
                <a:cs typeface="Calibri"/>
              </a:rPr>
              <a:t>Normaliza </a:t>
            </a:r>
            <a:r>
              <a:rPr lang="pt-BR" sz="2400" b="1" dirty="0">
                <a:latin typeface="Calibri"/>
                <a:cs typeface="Calibri"/>
              </a:rPr>
              <a:t>a </a:t>
            </a:r>
            <a:r>
              <a:rPr lang="pt-BR" sz="2400" b="1" spc="-4" dirty="0">
                <a:latin typeface="Calibri"/>
                <a:cs typeface="Calibri"/>
              </a:rPr>
              <a:t>covariância pelo</a:t>
            </a:r>
            <a:r>
              <a:rPr lang="pt-BR" sz="2400" b="1" spc="4" dirty="0">
                <a:latin typeface="Calibri"/>
                <a:cs typeface="Calibri"/>
              </a:rPr>
              <a:t> </a:t>
            </a:r>
            <a:r>
              <a:rPr lang="pt-BR" sz="2400" b="1" spc="-4" dirty="0">
                <a:latin typeface="Calibri"/>
                <a:cs typeface="Calibri"/>
              </a:rPr>
              <a:t>desvio</a:t>
            </a:r>
            <a:r>
              <a:rPr lang="pt-BR" sz="2400" b="1" spc="4" dirty="0">
                <a:latin typeface="Calibri"/>
                <a:cs typeface="Calibri"/>
              </a:rPr>
              <a:t> </a:t>
            </a:r>
            <a:r>
              <a:rPr lang="pt-BR" sz="2400" b="1" spc="-4" dirty="0">
                <a:latin typeface="Calibri"/>
                <a:cs typeface="Calibri"/>
              </a:rPr>
              <a:t>padrão dos </a:t>
            </a:r>
            <a:r>
              <a:rPr lang="pt-BR" sz="2400" b="1" spc="-495" dirty="0">
                <a:latin typeface="Calibri"/>
                <a:cs typeface="Calibri"/>
              </a:rPr>
              <a:t> </a:t>
            </a:r>
            <a:r>
              <a:rPr lang="pt-BR" sz="2400" b="1" spc="-4" dirty="0">
                <a:latin typeface="Calibri"/>
                <a:cs typeface="Calibri"/>
              </a:rPr>
              <a:t>atributos</a:t>
            </a:r>
            <a:endParaRPr lang="pt-BR" sz="2400" b="1" dirty="0">
              <a:latin typeface="Calibri"/>
              <a:cs typeface="Calibri"/>
            </a:endParaRPr>
          </a:p>
          <a:p>
            <a:pPr marL="266700" indent="-257175">
              <a:lnSpc>
                <a:spcPts val="2693"/>
              </a:lnSpc>
              <a:spcBef>
                <a:spcPts val="15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lang="pt-BR" sz="2250" spc="-4" dirty="0">
                <a:latin typeface="Calibri"/>
                <a:cs typeface="Calibri"/>
              </a:rPr>
              <a:t>Suposições:</a:t>
            </a:r>
            <a:endParaRPr lang="pt-BR" sz="2250" dirty="0">
              <a:latin typeface="Calibri"/>
              <a:cs typeface="Calibri"/>
            </a:endParaRPr>
          </a:p>
          <a:p>
            <a:pPr marL="566738" lvl="1" indent="-214313">
              <a:lnSpc>
                <a:spcPts val="2325"/>
              </a:lnSpc>
              <a:buFont typeface="Arial MT"/>
              <a:buChar char="–"/>
              <a:tabLst>
                <a:tab pos="566738" algn="l"/>
              </a:tabLst>
            </a:pPr>
            <a:r>
              <a:rPr lang="pt-BR" sz="1950" spc="-4" dirty="0">
                <a:latin typeface="Calibri"/>
                <a:cs typeface="Calibri"/>
              </a:rPr>
              <a:t>Variáveis</a:t>
            </a:r>
            <a:r>
              <a:rPr lang="pt-BR" sz="1950" spc="-8" dirty="0">
                <a:latin typeface="Calibri"/>
                <a:cs typeface="Calibri"/>
              </a:rPr>
              <a:t> </a:t>
            </a:r>
            <a:r>
              <a:rPr lang="pt-BR" sz="1950" spc="-4" dirty="0">
                <a:latin typeface="Calibri"/>
                <a:cs typeface="Calibri"/>
              </a:rPr>
              <a:t>seguem</a:t>
            </a:r>
            <a:r>
              <a:rPr lang="pt-BR" sz="1950" spc="-8" dirty="0">
                <a:latin typeface="Calibri"/>
                <a:cs typeface="Calibri"/>
              </a:rPr>
              <a:t> </a:t>
            </a:r>
            <a:r>
              <a:rPr lang="pt-BR" sz="1950" spc="-4" dirty="0">
                <a:latin typeface="Calibri"/>
                <a:cs typeface="Calibri"/>
              </a:rPr>
              <a:t>uma </a:t>
            </a:r>
            <a:r>
              <a:rPr lang="pt-BR" sz="1950" dirty="0">
                <a:latin typeface="Calibri"/>
                <a:cs typeface="Calibri"/>
              </a:rPr>
              <a:t>gaussiana</a:t>
            </a:r>
          </a:p>
          <a:p>
            <a:pPr marL="566738" lvl="1" indent="-214313">
              <a:lnSpc>
                <a:spcPts val="2333"/>
              </a:lnSpc>
              <a:buFont typeface="Arial MT"/>
              <a:buChar char="–"/>
              <a:tabLst>
                <a:tab pos="566738" algn="l"/>
              </a:tabLst>
            </a:pPr>
            <a:r>
              <a:rPr lang="pt-BR" sz="1950" spc="-4" dirty="0">
                <a:latin typeface="Calibri"/>
                <a:cs typeface="Calibri"/>
              </a:rPr>
              <a:t>Variáveis</a:t>
            </a:r>
            <a:r>
              <a:rPr lang="pt-BR" sz="1950" spc="-11" dirty="0">
                <a:latin typeface="Calibri"/>
                <a:cs typeface="Calibri"/>
              </a:rPr>
              <a:t> </a:t>
            </a:r>
            <a:r>
              <a:rPr lang="pt-BR" sz="1950" spc="-4" dirty="0">
                <a:latin typeface="Calibri"/>
                <a:cs typeface="Calibri"/>
              </a:rPr>
              <a:t>contínuas</a:t>
            </a:r>
            <a:endParaRPr lang="pt-BR" sz="1950" dirty="0">
              <a:latin typeface="Calibri"/>
              <a:cs typeface="Calibri"/>
            </a:endParaRPr>
          </a:p>
          <a:p>
            <a:pPr marL="566738" lvl="1" indent="-214313">
              <a:lnSpc>
                <a:spcPts val="2340"/>
              </a:lnSpc>
              <a:spcBef>
                <a:spcPts val="60"/>
              </a:spcBef>
              <a:buFont typeface="Arial MT"/>
              <a:buChar char="–"/>
              <a:tabLst>
                <a:tab pos="566738" algn="l"/>
              </a:tabLst>
            </a:pPr>
            <a:r>
              <a:rPr lang="pt-BR" sz="1950" spc="-4" dirty="0">
                <a:latin typeface="Calibri"/>
                <a:cs typeface="Calibri"/>
              </a:rPr>
              <a:t>Linearidade</a:t>
            </a:r>
            <a:endParaRPr lang="pt-BR" sz="1950" dirty="0">
              <a:latin typeface="Calibri"/>
              <a:cs typeface="Calibri"/>
            </a:endParaRPr>
          </a:p>
          <a:p>
            <a:pPr marL="266700" marR="315754" indent="-257175">
              <a:lnSpc>
                <a:spcPts val="2160"/>
              </a:lnSpc>
              <a:spcBef>
                <a:spcPts val="518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lang="pt-BR" sz="2250" dirty="0">
                <a:latin typeface="Calibri"/>
                <a:cs typeface="Calibri"/>
              </a:rPr>
              <a:t>Quantifica a </a:t>
            </a:r>
            <a:r>
              <a:rPr lang="pt-BR" sz="2250" spc="-4" dirty="0">
                <a:latin typeface="Calibri"/>
                <a:cs typeface="Calibri"/>
              </a:rPr>
              <a:t>existência de uma </a:t>
            </a:r>
            <a:r>
              <a:rPr lang="pt-BR" sz="2250" b="1" spc="-4" dirty="0">
                <a:latin typeface="Calibri"/>
                <a:cs typeface="Calibri"/>
              </a:rPr>
              <a:t>relação </a:t>
            </a:r>
            <a:r>
              <a:rPr lang="pt-BR" sz="2250" b="1" dirty="0">
                <a:latin typeface="Calibri"/>
                <a:cs typeface="Calibri"/>
              </a:rPr>
              <a:t>linear </a:t>
            </a:r>
            <a:r>
              <a:rPr lang="pt-BR" sz="2250" b="1" spc="-499" dirty="0">
                <a:latin typeface="Calibri"/>
                <a:cs typeface="Calibri"/>
              </a:rPr>
              <a:t> </a:t>
            </a:r>
            <a:r>
              <a:rPr lang="pt-BR" sz="2250" b="1" spc="-4" dirty="0">
                <a:latin typeface="Calibri"/>
                <a:cs typeface="Calibri"/>
              </a:rPr>
              <a:t>entre </a:t>
            </a:r>
            <a:r>
              <a:rPr lang="pt-BR" sz="2250" b="1" dirty="0">
                <a:latin typeface="Calibri"/>
                <a:cs typeface="Calibri"/>
              </a:rPr>
              <a:t>as </a:t>
            </a:r>
            <a:r>
              <a:rPr lang="pt-BR" sz="2250" b="1" spc="-4" dirty="0">
                <a:latin typeface="Calibri"/>
                <a:cs typeface="Calibri"/>
              </a:rPr>
              <a:t>variáveis.</a:t>
            </a:r>
            <a:endParaRPr lang="pt-BR" sz="2250" b="1" dirty="0">
              <a:latin typeface="Calibri"/>
              <a:cs typeface="Calibri"/>
            </a:endParaRPr>
          </a:p>
          <a:p>
            <a:endParaRPr lang="pt-BR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7173" y="3439532"/>
            <a:ext cx="2596725" cy="9369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r>
              <a:rPr lang="pt-BR" dirty="0"/>
              <a:t>Correlação de Spearman</a:t>
            </a:r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0650D6D-38B6-D1ED-C7EC-5B0BA845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</p:spPr>
        <p:txBody>
          <a:bodyPr/>
          <a:lstStyle/>
          <a:p>
            <a:pPr algn="just"/>
            <a:r>
              <a:rPr lang="pt-BR" b="1" dirty="0"/>
              <a:t>Não paramétrico: </a:t>
            </a:r>
            <a:r>
              <a:rPr lang="pt-BR" dirty="0"/>
              <a:t>atributos são relacionados por  qualquer função monotônica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Variáveis podem ser ordinais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d2: quadrado da diferença entre os  ranqueamentos dos atributos</a:t>
            </a:r>
          </a:p>
          <a:p>
            <a:pPr algn="just"/>
            <a:r>
              <a:rPr lang="pt-BR" dirty="0"/>
              <a:t>n: número de instâncias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3743" y="2081831"/>
            <a:ext cx="3035806" cy="12869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9525" rIns="0" bIns="0" rtlCol="0" anchor="b" anchorCtr="0">
            <a:spAutoFit/>
          </a:bodyPr>
          <a:lstStyle/>
          <a:p>
            <a:r>
              <a:rPr lang="pt-BR" dirty="0"/>
              <a:t>Exemplo:  Correlação de Spearman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520" y="2018964"/>
            <a:ext cx="6620610" cy="152695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9525" rIns="0" bIns="0" rtlCol="0" anchor="ctr" anchorCtr="0">
            <a:spAutoFit/>
          </a:bodyPr>
          <a:lstStyle/>
          <a:p>
            <a:r>
              <a:rPr lang="pt-BR" dirty="0"/>
              <a:t>Correlação de Spearman</a:t>
            </a:r>
            <a:endParaRPr lang="pt-BR"/>
          </a:p>
        </p:txBody>
      </p:sp>
      <p:grpSp>
        <p:nvGrpSpPr>
          <p:cNvPr id="3" name="object 3"/>
          <p:cNvGrpSpPr/>
          <p:nvPr/>
        </p:nvGrpSpPr>
        <p:grpSpPr>
          <a:xfrm>
            <a:off x="532560" y="1440262"/>
            <a:ext cx="8039368" cy="3330738"/>
            <a:chOff x="317633" y="2168948"/>
            <a:chExt cx="8692515" cy="3710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633" y="2168948"/>
              <a:ext cx="6587871" cy="37107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5712" y="2616200"/>
              <a:ext cx="2114066" cy="27121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499" y="1087994"/>
            <a:ext cx="734549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lang="pt-BR" sz="1800" spc="-4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Ordena-se</a:t>
            </a:r>
            <a:r>
              <a:rPr lang="pt-BR" sz="1800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 cada</a:t>
            </a:r>
            <a:r>
              <a:rPr lang="pt-BR" sz="1800" spc="-8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 </a:t>
            </a:r>
            <a:r>
              <a:rPr lang="pt-BR" sz="1800" spc="-4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atributo </a:t>
            </a:r>
            <a:r>
              <a:rPr lang="pt-BR" sz="1800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e</a:t>
            </a:r>
            <a:r>
              <a:rPr lang="pt-BR" sz="1800" spc="-8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 </a:t>
            </a:r>
            <a:r>
              <a:rPr lang="pt-BR" sz="1800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gero</a:t>
            </a:r>
            <a:r>
              <a:rPr lang="pt-BR" sz="1800" spc="-4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 </a:t>
            </a:r>
            <a:r>
              <a:rPr lang="pt-BR" sz="1800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um </a:t>
            </a:r>
            <a:r>
              <a:rPr lang="pt-BR" sz="1800" spc="-4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</a:rPr>
              <a:t>ranking</a:t>
            </a:r>
            <a:endParaRPr lang="pt-BR" sz="1800" dirty="0">
              <a:latin typeface="Source Code Pro" panose="020B0509030403020204" pitchFamily="49" charset="0"/>
              <a:ea typeface="Source Code Pro" panose="020B0509030403020204" pitchFamily="49" charset="0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A8FC3-9AD6-313B-D545-C57D3BC5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DE7CB5D-2701-0905-50C5-FD3EA589D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73025" indent="-342900">
              <a:lnSpc>
                <a:spcPct val="98800"/>
              </a:lnSpc>
              <a:spcBef>
                <a:spcPts val="1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pt-BR" sz="1800" dirty="0">
                <a:latin typeface="Calibri"/>
                <a:cs typeface="Calibri"/>
              </a:rPr>
              <a:t>Calcule a </a:t>
            </a:r>
            <a:r>
              <a:rPr lang="pt-BR" sz="1800" spc="-5" dirty="0">
                <a:latin typeface="Calibri"/>
                <a:cs typeface="Calibri"/>
              </a:rPr>
              <a:t>média (</a:t>
            </a:r>
            <a:r>
              <a:rPr lang="pt-BR" sz="1800" spc="-5" dirty="0" err="1">
                <a:latin typeface="Calibri"/>
                <a:cs typeface="Calibri"/>
              </a:rPr>
              <a:t>mean</a:t>
            </a:r>
            <a:r>
              <a:rPr lang="pt-BR" sz="1800" spc="-5" dirty="0">
                <a:latin typeface="Calibri"/>
                <a:cs typeface="Calibri"/>
              </a:rPr>
              <a:t>), mediana 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(</a:t>
            </a:r>
            <a:r>
              <a:rPr lang="pt-BR" sz="1800" spc="-5" dirty="0" err="1">
                <a:latin typeface="Calibri"/>
                <a:cs typeface="Calibri"/>
              </a:rPr>
              <a:t>median</a:t>
            </a:r>
            <a:r>
              <a:rPr lang="pt-BR" sz="1800" spc="-5" dirty="0">
                <a:latin typeface="Calibri"/>
                <a:cs typeface="Calibri"/>
              </a:rPr>
              <a:t>), moda (</a:t>
            </a:r>
            <a:r>
              <a:rPr lang="pt-BR" sz="1800" spc="-5" dirty="0" err="1">
                <a:latin typeface="Calibri"/>
                <a:cs typeface="Calibri"/>
              </a:rPr>
              <a:t>mode</a:t>
            </a:r>
            <a:r>
              <a:rPr lang="pt-BR" sz="1800" spc="-5" dirty="0">
                <a:latin typeface="Calibri"/>
                <a:cs typeface="Calibri"/>
              </a:rPr>
              <a:t>),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variância 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(var),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desvio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padrão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(</a:t>
            </a:r>
            <a:r>
              <a:rPr lang="pt-BR" sz="1800" spc="-5" dirty="0" err="1">
                <a:latin typeface="Calibri"/>
                <a:cs typeface="Calibri"/>
              </a:rPr>
              <a:t>std</a:t>
            </a:r>
            <a:r>
              <a:rPr lang="pt-BR" sz="1800" spc="-5" dirty="0">
                <a:latin typeface="Calibri"/>
                <a:cs typeface="Calibri"/>
              </a:rPr>
              <a:t>)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para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preço </a:t>
            </a:r>
            <a:r>
              <a:rPr lang="pt-BR" sz="1800" spc="-39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e</a:t>
            </a:r>
            <a:r>
              <a:rPr lang="pt-BR" sz="1800" spc="-5" dirty="0">
                <a:latin typeface="Calibri"/>
                <a:cs typeface="Calibri"/>
              </a:rPr>
              <a:t> área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de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imóveis </a:t>
            </a:r>
            <a:r>
              <a:rPr lang="pt-BR" sz="1800" dirty="0">
                <a:latin typeface="Calibri"/>
                <a:cs typeface="Calibri"/>
              </a:rPr>
              <a:t>à </a:t>
            </a:r>
            <a:r>
              <a:rPr lang="pt-BR" sz="1800" spc="-5" dirty="0">
                <a:latin typeface="Calibri"/>
                <a:cs typeface="Calibri"/>
              </a:rPr>
              <a:t>venda.</a:t>
            </a:r>
            <a:endParaRPr lang="pt-BR"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pt-BR" sz="1800" dirty="0">
                <a:latin typeface="Calibri"/>
                <a:cs typeface="Calibri"/>
              </a:rPr>
              <a:t>Calcule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os quartis da</a:t>
            </a:r>
            <a:r>
              <a:rPr lang="pt-BR" sz="1800" spc="-5" dirty="0">
                <a:latin typeface="Calibri"/>
                <a:cs typeface="Calibri"/>
              </a:rPr>
              <a:t> área (dica: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 err="1">
                <a:latin typeface="Calibri"/>
                <a:cs typeface="Calibri"/>
              </a:rPr>
              <a:t>describe</a:t>
            </a:r>
            <a:r>
              <a:rPr lang="pt-BR" sz="1800" spc="-5" dirty="0">
                <a:latin typeface="Calibri"/>
                <a:cs typeface="Calibri"/>
              </a:rPr>
              <a:t>)</a:t>
            </a:r>
            <a:endParaRPr lang="pt-BR" sz="1800" dirty="0">
              <a:latin typeface="Calibri"/>
              <a:cs typeface="Calibri"/>
            </a:endParaRPr>
          </a:p>
          <a:p>
            <a:pPr marL="355600" marR="389890" indent="-342900">
              <a:lnSpc>
                <a:spcPct val="98800"/>
              </a:lnSpc>
              <a:spcBef>
                <a:spcPts val="46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pt-BR" sz="1800" dirty="0">
                <a:latin typeface="Calibri"/>
                <a:cs typeface="Calibri"/>
              </a:rPr>
              <a:t>Calcule o </a:t>
            </a:r>
            <a:r>
              <a:rPr lang="pt-BR" sz="1800" spc="-5" dirty="0">
                <a:latin typeface="Calibri"/>
                <a:cs typeface="Calibri"/>
              </a:rPr>
              <a:t>preço médio </a:t>
            </a:r>
            <a:r>
              <a:rPr lang="pt-BR" sz="1800" dirty="0">
                <a:latin typeface="Calibri"/>
                <a:cs typeface="Calibri"/>
              </a:rPr>
              <a:t>do </a:t>
            </a:r>
            <a:r>
              <a:rPr lang="pt-BR" sz="1800" spc="-5" dirty="0">
                <a:latin typeface="Calibri"/>
                <a:cs typeface="Calibri"/>
              </a:rPr>
              <a:t>metro quadrado de </a:t>
            </a:r>
            <a:r>
              <a:rPr lang="pt-BR" sz="1800" dirty="0">
                <a:latin typeface="Calibri"/>
                <a:cs typeface="Calibri"/>
              </a:rPr>
              <a:t>venda </a:t>
            </a:r>
            <a:r>
              <a:rPr lang="pt-BR" sz="1800" spc="-5" dirty="0">
                <a:latin typeface="Calibri"/>
                <a:cs typeface="Calibri"/>
              </a:rPr>
              <a:t>para Recife </a:t>
            </a:r>
            <a:r>
              <a:rPr lang="pt-BR" sz="1800" dirty="0">
                <a:latin typeface="Calibri"/>
                <a:cs typeface="Calibri"/>
              </a:rPr>
              <a:t>e </a:t>
            </a:r>
            <a:r>
              <a:rPr lang="pt-BR" sz="1800" spc="-395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adicione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ao </a:t>
            </a:r>
            <a:r>
              <a:rPr lang="pt-BR" sz="1800" spc="-5" dirty="0" err="1">
                <a:latin typeface="Calibri"/>
                <a:cs typeface="Calibri"/>
              </a:rPr>
              <a:t>dataframe</a:t>
            </a:r>
            <a:endParaRPr lang="pt-BR" sz="1800" dirty="0">
              <a:latin typeface="Calibri"/>
              <a:cs typeface="Calibri"/>
            </a:endParaRPr>
          </a:p>
          <a:p>
            <a:pPr marL="355600" marR="471805" indent="-342900">
              <a:lnSpc>
                <a:spcPct val="98800"/>
              </a:lnSpc>
              <a:spcBef>
                <a:spcPts val="5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pt-BR" sz="1800" dirty="0">
                <a:latin typeface="Calibri"/>
                <a:cs typeface="Calibri"/>
              </a:rPr>
              <a:t>Calcule</a:t>
            </a:r>
            <a:r>
              <a:rPr lang="pt-BR" sz="1800" spc="-2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preço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médio</a:t>
            </a:r>
            <a:r>
              <a:rPr lang="pt-BR" sz="1800" spc="-2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do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metro </a:t>
            </a:r>
            <a:r>
              <a:rPr lang="pt-BR" sz="1800" spc="-395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quadrado de </a:t>
            </a:r>
            <a:r>
              <a:rPr lang="pt-BR" sz="1800" dirty="0">
                <a:latin typeface="Calibri"/>
                <a:cs typeface="Calibri"/>
              </a:rPr>
              <a:t>venda </a:t>
            </a:r>
            <a:r>
              <a:rPr lang="pt-BR" sz="1800" spc="-5" dirty="0">
                <a:latin typeface="Calibri"/>
                <a:cs typeface="Calibri"/>
              </a:rPr>
              <a:t>para 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apartamentos</a:t>
            </a:r>
            <a:endParaRPr lang="pt-BR" sz="1800" dirty="0">
              <a:latin typeface="Calibri"/>
              <a:cs typeface="Calibri"/>
            </a:endParaRPr>
          </a:p>
          <a:p>
            <a:pPr marL="355600" marR="417195" indent="-342900" algn="just">
              <a:lnSpc>
                <a:spcPct val="101099"/>
              </a:lnSpc>
              <a:spcBef>
                <a:spcPts val="45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pt-BR" sz="1800" spc="-5" dirty="0">
                <a:latin typeface="Calibri"/>
                <a:cs typeface="Calibri"/>
              </a:rPr>
              <a:t>Encontre os bairros </a:t>
            </a:r>
            <a:r>
              <a:rPr lang="pt-BR" sz="1800" dirty="0">
                <a:latin typeface="Calibri"/>
                <a:cs typeface="Calibri"/>
              </a:rPr>
              <a:t>com </a:t>
            </a:r>
            <a:r>
              <a:rPr lang="pt-BR" sz="1800" spc="-5" dirty="0">
                <a:latin typeface="Calibri"/>
                <a:cs typeface="Calibri"/>
              </a:rPr>
              <a:t>maior </a:t>
            </a:r>
            <a:r>
              <a:rPr lang="pt-BR" sz="1800" dirty="0">
                <a:latin typeface="Calibri"/>
                <a:cs typeface="Calibri"/>
              </a:rPr>
              <a:t>e </a:t>
            </a:r>
            <a:r>
              <a:rPr lang="pt-BR" sz="1800" spc="-395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menor</a:t>
            </a:r>
            <a:r>
              <a:rPr lang="pt-BR" sz="1800" spc="-15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valor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-1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venda</a:t>
            </a:r>
            <a:r>
              <a:rPr lang="pt-BR" sz="1800" spc="-1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por</a:t>
            </a:r>
            <a:r>
              <a:rPr lang="pt-BR" sz="1800" spc="-1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metro </a:t>
            </a:r>
            <a:r>
              <a:rPr lang="pt-BR" sz="1800" spc="-395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quadrado</a:t>
            </a:r>
            <a:endParaRPr lang="pt-BR" sz="1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099"/>
              </a:lnSpc>
              <a:spcBef>
                <a:spcPts val="34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pt-BR" sz="1800" spc="-5" dirty="0">
                <a:latin typeface="Calibri"/>
                <a:cs typeface="Calibri"/>
              </a:rPr>
              <a:t>Encontre </a:t>
            </a:r>
            <a:r>
              <a:rPr lang="pt-BR" sz="1800" dirty="0">
                <a:latin typeface="Calibri"/>
                <a:cs typeface="Calibri"/>
              </a:rPr>
              <a:t>a</a:t>
            </a:r>
            <a:r>
              <a:rPr lang="pt-BR" sz="1800" spc="-5" dirty="0">
                <a:latin typeface="Calibri"/>
                <a:cs typeface="Calibri"/>
              </a:rPr>
              <a:t> variável</a:t>
            </a:r>
            <a:r>
              <a:rPr lang="pt-BR" sz="1800" dirty="0">
                <a:latin typeface="Calibri"/>
                <a:cs typeface="Calibri"/>
              </a:rPr>
              <a:t> que</a:t>
            </a:r>
            <a:r>
              <a:rPr lang="pt-BR" sz="1800" spc="-5" dirty="0">
                <a:latin typeface="Calibri"/>
                <a:cs typeface="Calibri"/>
              </a:rPr>
              <a:t> tem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maior 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alibri"/>
                <a:cs typeface="Calibri"/>
              </a:rPr>
              <a:t>correlação </a:t>
            </a:r>
            <a:r>
              <a:rPr lang="pt-BR" sz="1800" dirty="0">
                <a:latin typeface="Calibri"/>
                <a:cs typeface="Calibri"/>
              </a:rPr>
              <a:t>de </a:t>
            </a:r>
            <a:r>
              <a:rPr lang="pt-BR" sz="1800" spc="-5" dirty="0" err="1">
                <a:latin typeface="Calibri"/>
                <a:cs typeface="Calibri"/>
              </a:rPr>
              <a:t>spearman</a:t>
            </a:r>
            <a:r>
              <a:rPr lang="pt-BR" sz="1800" spc="-5" dirty="0">
                <a:latin typeface="Calibri"/>
                <a:cs typeface="Calibri"/>
              </a:rPr>
              <a:t> com </a:t>
            </a:r>
            <a:r>
              <a:rPr lang="pt-BR" sz="1800" dirty="0">
                <a:latin typeface="Calibri"/>
                <a:cs typeface="Calibri"/>
              </a:rPr>
              <a:t>o </a:t>
            </a:r>
            <a:r>
              <a:rPr lang="pt-BR" sz="1800" spc="-5" dirty="0">
                <a:latin typeface="Calibri"/>
                <a:cs typeface="Calibri"/>
              </a:rPr>
              <a:t>preço </a:t>
            </a:r>
            <a:r>
              <a:rPr lang="pt-BR" sz="1800" spc="-39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-5" dirty="0">
                <a:latin typeface="Calibri"/>
                <a:cs typeface="Calibri"/>
              </a:rPr>
              <a:t> imóveis</a:t>
            </a:r>
            <a:r>
              <a:rPr lang="pt-BR" sz="1800" dirty="0">
                <a:latin typeface="Calibri"/>
                <a:cs typeface="Calibri"/>
              </a:rPr>
              <a:t> à</a:t>
            </a:r>
            <a:r>
              <a:rPr lang="pt-BR" sz="1800" spc="-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venda</a:t>
            </a:r>
          </a:p>
          <a:p>
            <a:pPr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49FCA4-D40A-3069-725E-0C6B0F5F1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pt-BR" smtClean="0"/>
              <a:pPr lvl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Análise Descritiva de Dados com Python</a:t>
            </a:r>
            <a:br>
              <a:rPr lang="pt-BR" sz="4400" dirty="0"/>
            </a:br>
            <a:r>
              <a:rPr lang="pt-BR" sz="4400" dirty="0"/>
              <a:t>CAIC 2023</a:t>
            </a:r>
            <a:endParaRPr sz="4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350975" y="3555500"/>
            <a:ext cx="4402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/>
              <a:t>Profº</a:t>
            </a:r>
            <a:r>
              <a:rPr lang="pt-BR" sz="2200" dirty="0"/>
              <a:t> Gustavo Miranda</a:t>
            </a:r>
            <a:br>
              <a:rPr lang="pt-BR" sz="2200" dirty="0"/>
            </a:br>
            <a:r>
              <a:rPr lang="pt-BR" sz="2200" dirty="0"/>
              <a:t>gustavo.oliveira@penedo.ufal.br</a:t>
            </a:r>
            <a:endParaRPr sz="17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31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4E6BC6-2A70-B4D5-2960-46521305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528900"/>
            <a:ext cx="8353603" cy="4085700"/>
          </a:xfrm>
        </p:spPr>
        <p:txBody>
          <a:bodyPr/>
          <a:lstStyle/>
          <a:p>
            <a:pPr algn="ctr"/>
            <a:r>
              <a:rPr lang="pt-BR" dirty="0"/>
              <a:t>Motivação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004EA6-0D0C-3D4C-3A60-516BF83DE2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2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354150"/>
            <a:ext cx="6320533" cy="321457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A estatística tem como objetivo </a:t>
            </a:r>
            <a:r>
              <a:rPr lang="pt-BR" b="1" dirty="0"/>
              <a:t>fornecer informação </a:t>
            </a:r>
            <a:r>
              <a:rPr lang="pt-BR" dirty="0"/>
              <a:t>utilizando quantidades numéricas. A estatística divide o estudo da análise dos dados em três fases:</a:t>
            </a:r>
          </a:p>
          <a:p>
            <a:pPr lvl="1" algn="just"/>
            <a:r>
              <a:rPr lang="pt-BR" dirty="0"/>
              <a:t>Obtenção dos dados.</a:t>
            </a:r>
          </a:p>
          <a:p>
            <a:pPr lvl="1" algn="just"/>
            <a:r>
              <a:rPr lang="pt-BR" dirty="0"/>
              <a:t>Descrição, classificação e apresentação dos dados.</a:t>
            </a:r>
          </a:p>
          <a:p>
            <a:pPr lvl="1" algn="just"/>
            <a:r>
              <a:rPr lang="pt-BR" dirty="0"/>
              <a:t>Conclusão a tirar dos dados.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É fundamental para que as </a:t>
            </a:r>
            <a:r>
              <a:rPr lang="pt-BR" b="1" dirty="0"/>
              <a:t>conclusões</a:t>
            </a:r>
            <a:r>
              <a:rPr lang="pt-BR" dirty="0"/>
              <a:t> decorrentes da análise de dados </a:t>
            </a:r>
            <a:r>
              <a:rPr lang="pt-BR" b="1" dirty="0"/>
              <a:t>utilizem métodos estatísticos para ter uma base sólida</a:t>
            </a:r>
            <a:r>
              <a:rPr lang="pt-BR" dirty="0"/>
              <a:t>, reduzindo os riscos de erro de avaliação.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conclusão sobre os dados podem partir de </a:t>
            </a:r>
            <a:r>
              <a:rPr lang="pt-BR" b="1" dirty="0"/>
              <a:t>variáveis qualitativas</a:t>
            </a:r>
            <a:r>
              <a:rPr lang="pt-BR" dirty="0"/>
              <a:t> e também </a:t>
            </a:r>
            <a:r>
              <a:rPr lang="pt-BR" b="1" dirty="0"/>
              <a:t>quantitativas</a:t>
            </a:r>
            <a:r>
              <a:rPr lang="pt-BR" dirty="0"/>
              <a:t>.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1026" name="Picture 2" descr="Resultado de imagem para análise estatística de d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33" y="1766674"/>
            <a:ext cx="2471426" cy="1748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56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333209"/>
            <a:ext cx="8520600" cy="32355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Quando as variáveis representam </a:t>
            </a:r>
            <a:r>
              <a:rPr lang="pt-BR" b="1" dirty="0"/>
              <a:t>atributos</a:t>
            </a:r>
            <a:r>
              <a:rPr lang="pt-BR" dirty="0"/>
              <a:t>, códigos, categorias e características expressas preferencialmente por meio </a:t>
            </a:r>
            <a:r>
              <a:rPr lang="pt-BR" b="1" dirty="0"/>
              <a:t>textual</a:t>
            </a:r>
            <a:r>
              <a:rPr lang="pt-BR" dirty="0"/>
              <a:t>, os dados resultantes da observação dessas </a:t>
            </a:r>
            <a:r>
              <a:rPr lang="pt-BR" b="1" dirty="0"/>
              <a:t>variáveis são ditos qualitativos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Nominais, ordinais ou intervalares.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Qualitativas nominais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Sexo, religião, Estado civil, Cidade.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/>
              <a:t>Qualitativas ordinais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Nível médio, Graduação, Mestrado.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Qualitativas Intervalares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Ótimo, bom, regular, ruim e péssimo. 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728854" y="2296876"/>
            <a:ext cx="4144565" cy="2271849"/>
            <a:chOff x="12628233" y="6057535"/>
            <a:chExt cx="11052172" cy="6058265"/>
          </a:xfrm>
        </p:grpSpPr>
        <p:pic>
          <p:nvPicPr>
            <p:cNvPr id="2056" name="Picture 8" descr="Resultado de imagem para masculino e femin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8233" y="6298882"/>
              <a:ext cx="4601508" cy="345113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Qual a diferença entre especialização, mestrado, doutorado e MBA?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8230" y="6057535"/>
              <a:ext cx="5972175" cy="393382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Resultado de imagem para otimo bom e rui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23"/>
            <a:stretch/>
          </p:blipFill>
          <p:spPr bwMode="auto">
            <a:xfrm>
              <a:off x="15584715" y="10550202"/>
              <a:ext cx="5109602" cy="1565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85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Quantitativas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354150"/>
            <a:ext cx="8520600" cy="32145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Variáveis que representam </a:t>
            </a:r>
            <a:r>
              <a:rPr lang="pt-BR" b="1" dirty="0"/>
              <a:t>contagem, medição </a:t>
            </a:r>
            <a:r>
              <a:rPr lang="pt-BR" dirty="0"/>
              <a:t>e outros dados cujos os valores devem ser expressos preferencialmente </a:t>
            </a:r>
            <a:r>
              <a:rPr lang="pt-BR" b="1" dirty="0"/>
              <a:t>por meios numéricos</a:t>
            </a:r>
            <a:r>
              <a:rPr lang="pt-BR" dirty="0"/>
              <a:t> tais variáveis são ditas </a:t>
            </a:r>
            <a:r>
              <a:rPr lang="pt-BR" b="1" dirty="0"/>
              <a:t>quantitativas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Discretas ou contínuas.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/>
              <a:t>Quantitativas discretas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Assumem valores dentro dos números naturais.</a:t>
            </a:r>
          </a:p>
          <a:p>
            <a:pPr lvl="1" algn="just"/>
            <a:r>
              <a:rPr lang="pt-BR" dirty="0" err="1"/>
              <a:t>Ex</a:t>
            </a:r>
            <a:r>
              <a:rPr lang="pt-BR" dirty="0"/>
              <a:t>: quantidade de filhos de um casal.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/>
              <a:t>Quantitativas contínuas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Assumem qualquer valor dentro dos números reais.</a:t>
            </a:r>
          </a:p>
          <a:p>
            <a:pPr lvl="1" algn="just"/>
            <a:r>
              <a:rPr lang="pt-BR" dirty="0" err="1"/>
              <a:t>Ex</a:t>
            </a:r>
            <a:r>
              <a:rPr lang="pt-BR" dirty="0"/>
              <a:t>: Altura de uma pessoa.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3074" name="Picture 2" descr="https://escolaeducacao.com.br/wp-content/uploads/2019/07/hist%C3%B3ria-dos-n%C3%BAmer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49" y="2502500"/>
            <a:ext cx="2425061" cy="14146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A estatística descritiva </a:t>
            </a:r>
            <a:r>
              <a:rPr lang="pt-BR" dirty="0"/>
              <a:t>tem como objetivo </a:t>
            </a:r>
            <a:r>
              <a:rPr lang="pt-BR" b="1" dirty="0"/>
              <a:t>compreender</a:t>
            </a:r>
            <a:r>
              <a:rPr lang="pt-BR" dirty="0"/>
              <a:t> em maior nível de detalhes </a:t>
            </a:r>
            <a:r>
              <a:rPr lang="pt-BR" b="1" dirty="0"/>
              <a:t>o conjunto de dados coletados, através da exploração</a:t>
            </a:r>
            <a:r>
              <a:rPr lang="pt-BR" dirty="0"/>
              <a:t> de suas características, tais como:</a:t>
            </a:r>
          </a:p>
          <a:p>
            <a:pPr lvl="1" algn="just"/>
            <a:r>
              <a:rPr lang="pt-BR" dirty="0"/>
              <a:t>Média, moda, mediana, variância, desvio padrão 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/>
              <a:t>Além disso, ela também pode incluir:</a:t>
            </a:r>
          </a:p>
          <a:p>
            <a:pPr lvl="1" algn="just"/>
            <a:r>
              <a:rPr lang="pt-BR" dirty="0"/>
              <a:t>Verificação da representatividade ou da falta de dados;</a:t>
            </a:r>
          </a:p>
          <a:p>
            <a:pPr lvl="1" algn="just"/>
            <a:r>
              <a:rPr lang="pt-BR" dirty="0"/>
              <a:t>Ordenação dos dados;</a:t>
            </a:r>
          </a:p>
          <a:p>
            <a:pPr lvl="1" algn="just"/>
            <a:r>
              <a:rPr lang="pt-BR" dirty="0"/>
              <a:t>Compilação dos dados em tabelas;</a:t>
            </a:r>
          </a:p>
          <a:p>
            <a:pPr lvl="1" algn="just"/>
            <a:r>
              <a:rPr lang="pt-BR" dirty="0"/>
              <a:t>Criação de gráficos com os dados;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</p:spTree>
    <p:extLst>
      <p:ext uri="{BB962C8B-B14F-4D97-AF65-F5344CB8AC3E}">
        <p14:creationId xmlns:p14="http://schemas.microsoft.com/office/powerpoint/2010/main" val="124742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Inferencial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382070"/>
            <a:ext cx="8520600" cy="31866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partir da análise exploratória dos dados, obtém-se maior grau de conhecimento sobre os dados. </a:t>
            </a:r>
            <a:r>
              <a:rPr lang="pt-BR" b="1" dirty="0"/>
              <a:t>Após esse entendimento dos dados, podemos tirar conclusões</a:t>
            </a:r>
            <a:r>
              <a:rPr lang="pt-BR" dirty="0"/>
              <a:t>. Essas conclusões são chamadas de </a:t>
            </a:r>
            <a:r>
              <a:rPr lang="pt-BR" b="1" dirty="0"/>
              <a:t>estatísticas inferenciais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estatística inferencial pode </a:t>
            </a:r>
            <a:r>
              <a:rPr lang="pt-BR" b="1" dirty="0"/>
              <a:t>nortear a tomada de decisões </a:t>
            </a:r>
            <a:r>
              <a:rPr lang="pt-BR" dirty="0"/>
              <a:t>com segurança e assertividade, através da estimação de informações sobre uma população a partir de uma amostra.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População: </a:t>
            </a:r>
            <a:r>
              <a:rPr lang="pt-BR" dirty="0"/>
              <a:t>conjunto total de informações.</a:t>
            </a:r>
          </a:p>
          <a:p>
            <a:pPr algn="just"/>
            <a:r>
              <a:rPr lang="pt-BR" b="1" dirty="0"/>
              <a:t>Amostra: </a:t>
            </a:r>
            <a:r>
              <a:rPr lang="pt-BR" dirty="0"/>
              <a:t>conjunto reduzido da entidade.</a:t>
            </a:r>
          </a:p>
          <a:p>
            <a:pPr algn="just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5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</p:spTree>
    <p:extLst>
      <p:ext uri="{BB962C8B-B14F-4D97-AF65-F5344CB8AC3E}">
        <p14:creationId xmlns:p14="http://schemas.microsoft.com/office/powerpoint/2010/main" val="348456338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1720</Words>
  <Application>Microsoft Office PowerPoint</Application>
  <PresentationFormat>Apresentação na tela (16:9)</PresentationFormat>
  <Paragraphs>276</Paragraphs>
  <Slides>38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7" baseType="lpstr">
      <vt:lpstr>Cambria Math</vt:lpstr>
      <vt:lpstr>Arial MT</vt:lpstr>
      <vt:lpstr>Arial</vt:lpstr>
      <vt:lpstr>Source Code Pro</vt:lpstr>
      <vt:lpstr>Calibri</vt:lpstr>
      <vt:lpstr>Oswald</vt:lpstr>
      <vt:lpstr>Times New Roman</vt:lpstr>
      <vt:lpstr>Neo Sans Std Ultra</vt:lpstr>
      <vt:lpstr>Modern Writer</vt:lpstr>
      <vt:lpstr>Análise Descritiva de Dados com Python CAIC 2023</vt:lpstr>
      <vt:lpstr>Quem sou eu?</vt:lpstr>
      <vt:lpstr>Tópicos da Aula</vt:lpstr>
      <vt:lpstr>Motivação</vt:lpstr>
      <vt:lpstr>Análise Estatística de Dados</vt:lpstr>
      <vt:lpstr>Variáveis Qualitativas</vt:lpstr>
      <vt:lpstr>Variáveis Quantitativas</vt:lpstr>
      <vt:lpstr>Estatística Descritiva</vt:lpstr>
      <vt:lpstr>Estatística Inferencial </vt:lpstr>
      <vt:lpstr>Importação e Entendimento dos Dados </vt:lpstr>
      <vt:lpstr>Apresentação do PowerPoint</vt:lpstr>
      <vt:lpstr>Adição de Novas Variáveis</vt:lpstr>
      <vt:lpstr>Por que criar novas variáveis?</vt:lpstr>
      <vt:lpstr>Utilização de Estatísticas Univariadas</vt:lpstr>
      <vt:lpstr>Média</vt:lpstr>
      <vt:lpstr>Mediana</vt:lpstr>
      <vt:lpstr>Moda</vt:lpstr>
      <vt:lpstr>Máximo e Mínimo </vt:lpstr>
      <vt:lpstr>Variância </vt:lpstr>
      <vt:lpstr>Desvio Padrão</vt:lpstr>
      <vt:lpstr>Quartis</vt:lpstr>
      <vt:lpstr>Apresentação de Gráficos Univariados </vt:lpstr>
      <vt:lpstr>Boxplot</vt:lpstr>
      <vt:lpstr>Histograma</vt:lpstr>
      <vt:lpstr>Gráfico de Dispersão (Scatterplot)</vt:lpstr>
      <vt:lpstr>Gráfico de Barras da Tabela de Contingência</vt:lpstr>
      <vt:lpstr>Estatísticas Bivariadas </vt:lpstr>
      <vt:lpstr>Medidas de Variabilidade:  Covariância</vt:lpstr>
      <vt:lpstr>Covariância</vt:lpstr>
      <vt:lpstr>Covariância</vt:lpstr>
      <vt:lpstr>Exemplo</vt:lpstr>
      <vt:lpstr>Correlação</vt:lpstr>
      <vt:lpstr>Correlação de Pearson</vt:lpstr>
      <vt:lpstr>Correlação de Spearman</vt:lpstr>
      <vt:lpstr>Exemplo:  Correlação de Spearman</vt:lpstr>
      <vt:lpstr>Correlação de Spearman</vt:lpstr>
      <vt:lpstr>Exercícios</vt:lpstr>
      <vt:lpstr>Análise Descritiva de Dados com Python CAIC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Objetos: Herança e Polimorfismo</dc:title>
  <dc:creator>Gustavo Henrique</dc:creator>
  <cp:lastModifiedBy>Gustavo Henrique</cp:lastModifiedBy>
  <cp:revision>63</cp:revision>
  <dcterms:modified xsi:type="dcterms:W3CDTF">2023-11-28T15:32:09Z</dcterms:modified>
</cp:coreProperties>
</file>