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9" r:id="rId4"/>
    <p:sldId id="270" r:id="rId5"/>
    <p:sldId id="273" r:id="rId6"/>
    <p:sldId id="284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308" y="1690116"/>
            <a:ext cx="11073384" cy="3883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8684" y="684275"/>
            <a:ext cx="11916410" cy="0"/>
          </a:xfrm>
          <a:custGeom>
            <a:avLst/>
            <a:gdLst/>
            <a:ahLst/>
            <a:cxnLst/>
            <a:rect l="l" t="t" r="r" b="b"/>
            <a:pathLst>
              <a:path w="11916410">
                <a:moveTo>
                  <a:pt x="0" y="0"/>
                </a:moveTo>
                <a:lnTo>
                  <a:pt x="11916156" y="0"/>
                </a:lnTo>
              </a:path>
            </a:pathLst>
          </a:custGeom>
          <a:ln w="12192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4" y="649223"/>
            <a:ext cx="12053316" cy="868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512" y="200355"/>
            <a:ext cx="1187297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8684" y="684275"/>
            <a:ext cx="11915775" cy="0"/>
          </a:xfrm>
          <a:custGeom>
            <a:avLst/>
            <a:gdLst/>
            <a:ahLst/>
            <a:cxnLst/>
            <a:rect l="l" t="t" r="r" b="b"/>
            <a:pathLst>
              <a:path w="11915775">
                <a:moveTo>
                  <a:pt x="0" y="0"/>
                </a:moveTo>
                <a:lnTo>
                  <a:pt x="11915648" y="0"/>
                </a:lnTo>
              </a:path>
            </a:pathLst>
          </a:custGeom>
          <a:ln w="12192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4" y="649223"/>
            <a:ext cx="12053316" cy="868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8684" y="684275"/>
            <a:ext cx="11915775" cy="0"/>
          </a:xfrm>
          <a:custGeom>
            <a:avLst/>
            <a:gdLst/>
            <a:ahLst/>
            <a:cxnLst/>
            <a:rect l="l" t="t" r="r" b="b"/>
            <a:pathLst>
              <a:path w="11915775">
                <a:moveTo>
                  <a:pt x="0" y="0"/>
                </a:moveTo>
                <a:lnTo>
                  <a:pt x="11915648" y="0"/>
                </a:lnTo>
              </a:path>
            </a:pathLst>
          </a:custGeom>
          <a:ln w="12192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1457" y="2723133"/>
            <a:ext cx="7149084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7150" y="1739645"/>
            <a:ext cx="9544050" cy="303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mailto:raul.barreto@smartcp.com.br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28187"/>
              <a:ext cx="12191999" cy="38298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" y="1828800"/>
              <a:ext cx="4572000" cy="175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566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Sobre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Empreendimento</a:t>
            </a:r>
            <a:r>
              <a:rPr sz="2400" b="0" spc="-12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–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Gerais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992" y="859663"/>
            <a:ext cx="5201920" cy="3714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 err="1">
                <a:latin typeface="Arial"/>
                <a:cs typeface="Arial"/>
              </a:rPr>
              <a:t>Empreendimento</a:t>
            </a:r>
            <a:r>
              <a:rPr sz="1400" b="1" spc="-10" dirty="0" smtClean="0">
                <a:latin typeface="Arial"/>
                <a:cs typeface="Arial"/>
              </a:rPr>
              <a:t>:</a:t>
            </a:r>
            <a:endParaRPr sz="1400" dirty="0" smtClean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 smtClean="0">
                <a:latin typeface="Arial"/>
                <a:cs typeface="Arial"/>
              </a:rPr>
              <a:t>SPE:</a:t>
            </a:r>
            <a:endParaRPr sz="1400" dirty="0" smtClean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 err="1" smtClean="0">
                <a:latin typeface="Arial"/>
                <a:cs typeface="Arial"/>
              </a:rPr>
              <a:t>P</a:t>
            </a:r>
            <a:r>
              <a:rPr sz="1400" b="1" spc="-20" dirty="0" err="1" smtClean="0">
                <a:latin typeface="Arial"/>
                <a:cs typeface="Arial"/>
              </a:rPr>
              <a:t>úb</a:t>
            </a:r>
            <a:r>
              <a:rPr sz="1400" b="1" spc="5" dirty="0" err="1" smtClean="0">
                <a:latin typeface="Arial"/>
                <a:cs typeface="Arial"/>
              </a:rPr>
              <a:t>l</a:t>
            </a:r>
            <a:r>
              <a:rPr sz="1400" b="1" spc="-10" dirty="0" err="1" smtClean="0">
                <a:latin typeface="Arial"/>
                <a:cs typeface="Arial"/>
              </a:rPr>
              <a:t>i</a:t>
            </a:r>
            <a:r>
              <a:rPr sz="1400" b="1" spc="-15" dirty="0" err="1" smtClean="0">
                <a:latin typeface="Arial"/>
                <a:cs typeface="Arial"/>
              </a:rPr>
              <a:t>c</a:t>
            </a:r>
            <a:r>
              <a:rPr sz="1400" b="1" spc="100" dirty="0" err="1" smtClean="0">
                <a:latin typeface="Arial"/>
                <a:cs typeface="Arial"/>
              </a:rPr>
              <a:t>o</a:t>
            </a:r>
            <a:r>
              <a:rPr sz="1400" b="1" spc="-105" dirty="0" err="1" smtClean="0">
                <a:latin typeface="Arial"/>
                <a:cs typeface="Arial"/>
              </a:rPr>
              <a:t>A</a:t>
            </a:r>
            <a:r>
              <a:rPr sz="1400" b="1" spc="-10" dirty="0" err="1" smtClean="0">
                <a:latin typeface="Arial"/>
                <a:cs typeface="Arial"/>
              </a:rPr>
              <a:t>l</a:t>
            </a:r>
            <a:r>
              <a:rPr sz="1400" b="1" spc="-50" dirty="0" err="1" smtClean="0">
                <a:latin typeface="Arial"/>
                <a:cs typeface="Arial"/>
              </a:rPr>
              <a:t>v</a:t>
            </a:r>
            <a:r>
              <a:rPr sz="1400" b="1" spc="-30" dirty="0" err="1" smtClean="0">
                <a:latin typeface="Arial"/>
                <a:cs typeface="Arial"/>
              </a:rPr>
              <a:t>o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30" dirty="0" err="1">
                <a:latin typeface="Arial"/>
                <a:cs typeface="Arial"/>
              </a:rPr>
              <a:t>Tipo</a:t>
            </a:r>
            <a:r>
              <a:rPr sz="1400" b="1" spc="30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marR="14668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Endereço:</a:t>
            </a:r>
            <a:r>
              <a:rPr sz="1400" b="1" spc="-65" dirty="0">
                <a:latin typeface="Arial"/>
                <a:cs typeface="Arial"/>
              </a:rPr>
              <a:t> </a:t>
            </a:r>
            <a:endParaRPr lang="pt-BR" sz="1400" b="1" spc="-65" dirty="0" smtClean="0">
              <a:latin typeface="Arial"/>
              <a:cs typeface="Arial"/>
            </a:endParaRPr>
          </a:p>
          <a:p>
            <a:pPr marL="299085" marR="14668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 smtClean="0">
                <a:latin typeface="Arial"/>
                <a:cs typeface="Arial"/>
              </a:rPr>
              <a:t>Data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 err="1">
                <a:latin typeface="Arial"/>
                <a:cs typeface="Arial"/>
              </a:rPr>
              <a:t>Lançamento</a:t>
            </a:r>
            <a:r>
              <a:rPr sz="1400" b="1" spc="-10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ata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ício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 err="1">
                <a:latin typeface="Arial"/>
                <a:cs typeface="Arial"/>
              </a:rPr>
              <a:t>O</a:t>
            </a:r>
            <a:r>
              <a:rPr sz="1400" b="1" spc="-20" dirty="0" err="1">
                <a:latin typeface="Arial"/>
                <a:cs typeface="Arial"/>
              </a:rPr>
              <a:t>b</a:t>
            </a:r>
            <a:r>
              <a:rPr sz="1400" b="1" dirty="0" err="1">
                <a:latin typeface="Arial"/>
                <a:cs typeface="Arial"/>
              </a:rPr>
              <a:t>ra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ata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5" dirty="0">
                <a:latin typeface="Arial"/>
                <a:cs typeface="Arial"/>
              </a:rPr>
              <a:t>T</a:t>
            </a:r>
            <a:r>
              <a:rPr sz="1400" b="1" spc="-40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-40" dirty="0">
                <a:latin typeface="Arial"/>
                <a:cs typeface="Arial"/>
              </a:rPr>
              <a:t>m</a:t>
            </a:r>
            <a:r>
              <a:rPr sz="1400" b="1" spc="-35" dirty="0">
                <a:latin typeface="Arial"/>
                <a:cs typeface="Arial"/>
              </a:rPr>
              <a:t>i</a:t>
            </a:r>
            <a:r>
              <a:rPr sz="1400" b="1" spc="-4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 err="1">
                <a:latin typeface="Arial"/>
                <a:cs typeface="Arial"/>
              </a:rPr>
              <a:t>O</a:t>
            </a:r>
            <a:r>
              <a:rPr sz="1400" b="1" spc="-10" dirty="0" err="1">
                <a:latin typeface="Arial"/>
                <a:cs typeface="Arial"/>
              </a:rPr>
              <a:t>b</a:t>
            </a:r>
            <a:r>
              <a:rPr sz="1400" b="1" dirty="0" err="1">
                <a:latin typeface="Arial"/>
                <a:cs typeface="Arial"/>
              </a:rPr>
              <a:t>ra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-3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Geral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V</a:t>
            </a:r>
            <a:r>
              <a:rPr sz="1400" b="1" spc="-40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nd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(VGV)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lang="pt-BR" sz="1400" b="1" spc="-30" dirty="0" smtClean="0">
                <a:latin typeface="Arial"/>
                <a:cs typeface="Arial"/>
              </a:rPr>
              <a:t>  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sz="1400" b="1" spc="-40" dirty="0" smtClean="0">
                <a:latin typeface="Arial"/>
                <a:cs typeface="Arial"/>
              </a:rPr>
              <a:t>Valor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-20" dirty="0" err="1" smtClean="0">
                <a:latin typeface="Arial"/>
                <a:cs typeface="Arial"/>
              </a:rPr>
              <a:t>médio</a:t>
            </a:r>
            <a:r>
              <a:rPr sz="1400" b="1" spc="-55" dirty="0" smtClean="0">
                <a:latin typeface="Arial"/>
                <a:cs typeface="Arial"/>
              </a:rPr>
              <a:t> </a:t>
            </a:r>
            <a:r>
              <a:rPr sz="1400" b="1" spc="-20" dirty="0" smtClean="0">
                <a:latin typeface="Arial"/>
                <a:cs typeface="Arial"/>
              </a:rPr>
              <a:t>das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25" dirty="0" err="1" smtClean="0">
                <a:latin typeface="Arial"/>
                <a:cs typeface="Arial"/>
              </a:rPr>
              <a:t>unidades</a:t>
            </a:r>
            <a:r>
              <a:rPr sz="1400" b="1" spc="-25" dirty="0" smtClean="0">
                <a:latin typeface="Arial"/>
                <a:cs typeface="Arial"/>
              </a:rPr>
              <a:t>:</a:t>
            </a:r>
            <a:r>
              <a:rPr lang="pt-BR" sz="1400" b="1" spc="-25" dirty="0" smtClean="0">
                <a:latin typeface="Arial"/>
                <a:cs typeface="Arial"/>
              </a:rPr>
              <a:t> 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60" dirty="0" smtClean="0">
                <a:latin typeface="Arial"/>
                <a:cs typeface="Arial"/>
              </a:rPr>
              <a:t>T</a:t>
            </a:r>
            <a:r>
              <a:rPr sz="1400" b="1" spc="-45" dirty="0" smtClean="0">
                <a:latin typeface="Arial"/>
                <a:cs typeface="Arial"/>
              </a:rPr>
              <a:t>o</a:t>
            </a:r>
            <a:r>
              <a:rPr sz="1400" b="1" spc="-25" dirty="0" smtClean="0">
                <a:latin typeface="Arial"/>
                <a:cs typeface="Arial"/>
              </a:rPr>
              <a:t>t</a:t>
            </a:r>
            <a:r>
              <a:rPr sz="1400" b="1" spc="-40" dirty="0" smtClean="0">
                <a:latin typeface="Arial"/>
                <a:cs typeface="Arial"/>
              </a:rPr>
              <a:t>a</a:t>
            </a:r>
            <a:r>
              <a:rPr sz="1400" b="1" dirty="0" smtClean="0">
                <a:latin typeface="Arial"/>
                <a:cs typeface="Arial"/>
              </a:rPr>
              <a:t>l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20" dirty="0" err="1">
                <a:latin typeface="Arial"/>
                <a:cs typeface="Arial"/>
              </a:rPr>
              <a:t>un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20" dirty="0" err="1">
                <a:latin typeface="Arial"/>
                <a:cs typeface="Arial"/>
              </a:rPr>
              <a:t>d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-30" dirty="0" err="1">
                <a:latin typeface="Arial"/>
                <a:cs typeface="Arial"/>
              </a:rPr>
              <a:t>d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s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Operação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7818"/>
              </p:ext>
            </p:extLst>
          </p:nvPr>
        </p:nvGraphicFramePr>
        <p:xfrm>
          <a:off x="800493" y="1427225"/>
          <a:ext cx="10579731" cy="3097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52">
                  <a:extLst>
                    <a:ext uri="{9D8B030D-6E8A-4147-A177-3AD203B41FA5}">
                      <a16:colId xmlns:a16="http://schemas.microsoft.com/office/drawing/2014/main" val="117003113"/>
                    </a:ext>
                  </a:extLst>
                </a:gridCol>
                <a:gridCol w="1266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3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9273">
                <a:tc gridSpan="9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73">
                <a:tc gridSpan="2">
                  <a:txBody>
                    <a:bodyPr/>
                    <a:lstStyle/>
                    <a:p>
                      <a:pPr marL="80200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Incorrido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547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incorrer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814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Estágio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obra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(%)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45">
                <a:tc gridSpan="9"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Relação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Unidades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0085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Permuta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9753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Vendidas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658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Estoque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(VGV)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Quantidade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endParaRPr lang="pt-BR" sz="1800" dirty="0" smtClean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Valor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0504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162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14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Percentual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3">
                <a:tc gridSpan="9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Valores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Relativos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às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Unidades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Vendidas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273">
                <a:tc gridSpan="4">
                  <a:txBody>
                    <a:bodyPr/>
                    <a:lstStyle/>
                    <a:p>
                      <a:pPr marL="663575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Já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recebido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00735" algn="ctr">
                        <a:lnSpc>
                          <a:spcPts val="21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00735" algn="l">
                        <a:lnSpc>
                          <a:spcPts val="2100"/>
                        </a:lnSpc>
                      </a:pPr>
                      <a:r>
                        <a:rPr lang="pt-BR" sz="1800" b="1" spc="-5" dirty="0" smtClean="0">
                          <a:latin typeface="Arial"/>
                          <a:cs typeface="Arial"/>
                        </a:rPr>
                        <a:t>                          </a:t>
                      </a:r>
                      <a:r>
                        <a:rPr sz="1800" b="1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Receber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99390">
                        <a:lnSpc>
                          <a:spcPts val="21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72">
                <a:tc gridSpan="4">
                  <a:txBody>
                    <a:bodyPr/>
                    <a:lstStyle/>
                    <a:p>
                      <a:pPr marL="45593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2197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81025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Operação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8053" y="956894"/>
            <a:ext cx="1264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Arial"/>
                <a:cs typeface="Arial"/>
              </a:rPr>
              <a:t>GARANTIAS: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053" y="2876245"/>
            <a:ext cx="10988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Operação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7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Término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Obra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R$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19.000.000,00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destinado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Incorporadora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finalização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empreendimento,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LTV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41%.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0945"/>
              </p:ext>
            </p:extLst>
          </p:nvPr>
        </p:nvGraphicFramePr>
        <p:xfrm>
          <a:off x="1212850" y="1367282"/>
          <a:ext cx="9754233" cy="1148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967"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çã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Terreno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Receber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Estoque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7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6410" cy="0"/>
            </a:xfrm>
            <a:custGeom>
              <a:avLst/>
              <a:gdLst/>
              <a:ahLst/>
              <a:cxnLst/>
              <a:rect l="l" t="t" r="r" b="b"/>
              <a:pathLst>
                <a:path w="11916410">
                  <a:moveTo>
                    <a:pt x="0" y="0"/>
                  </a:moveTo>
                  <a:lnTo>
                    <a:pt x="11916156" y="0"/>
                  </a:lnTo>
                </a:path>
              </a:pathLst>
            </a:custGeom>
            <a:ln w="12192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512" y="200355"/>
            <a:ext cx="2968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Pesquisa</a:t>
            </a:r>
            <a:r>
              <a:rPr sz="2400" b="0" spc="-6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Mercado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8091" y="1133983"/>
            <a:ext cx="399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Conclusão</a:t>
            </a:r>
            <a:r>
              <a:rPr sz="1800" b="1" dirty="0">
                <a:latin typeface="Arial"/>
                <a:cs typeface="Arial"/>
              </a:rPr>
              <a:t> da</a:t>
            </a:r>
            <a:r>
              <a:rPr sz="1800" b="1" spc="-5" dirty="0">
                <a:latin typeface="Arial"/>
                <a:cs typeface="Arial"/>
              </a:rPr>
              <a:t> pesquisa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mercado: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55298"/>
              </p:ext>
            </p:extLst>
          </p:nvPr>
        </p:nvGraphicFramePr>
        <p:xfrm>
          <a:off x="1327150" y="1739645"/>
          <a:ext cx="9524999" cy="301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755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Estudo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Mercado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5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Imóvel</a:t>
                      </a:r>
                      <a:r>
                        <a:rPr sz="1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em análise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Imóveis</a:t>
                      </a:r>
                      <a:r>
                        <a:rPr sz="16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comparativos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venda: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700" baseline="1543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venda: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M²: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M²: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1268">
                <a:tc gridSpan="5">
                  <a:txBody>
                    <a:bodyPr/>
                    <a:lstStyle/>
                    <a:p>
                      <a:pPr marL="202565" marR="199390" indent="381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Conclusão:</a:t>
                      </a:r>
                      <a:r>
                        <a:rPr sz="1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relação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outros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imóveis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similares encontrados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região,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infere-se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 o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empreendimento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análise segue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dentro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parâmetros</a:t>
                      </a:r>
                      <a:r>
                        <a:rPr sz="16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mercado,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tendo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grande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vantagem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 valor 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venda e m².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365" y="0"/>
            <a:ext cx="12212955" cy="6883400"/>
            <a:chOff x="-7365" y="0"/>
            <a:chExt cx="12212955" cy="6883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28187"/>
              <a:ext cx="12191999" cy="38298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" y="761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0" y="6858000"/>
                  </a:moveTo>
                  <a:lnTo>
                    <a:pt x="304800" y="68580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7524" y="6629399"/>
              <a:ext cx="6096000" cy="228600"/>
            </a:xfrm>
            <a:custGeom>
              <a:avLst/>
              <a:gdLst/>
              <a:ahLst/>
              <a:cxnLst/>
              <a:rect l="l" t="t" r="r" b="b"/>
              <a:pathLst>
                <a:path w="6096000" h="228600">
                  <a:moveTo>
                    <a:pt x="6096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1334" y="6630161"/>
              <a:ext cx="6091555" cy="228600"/>
            </a:xfrm>
            <a:custGeom>
              <a:avLst/>
              <a:gdLst/>
              <a:ahLst/>
              <a:cxnLst/>
              <a:rect l="l" t="t" r="r" b="b"/>
              <a:pathLst>
                <a:path w="6091555" h="228600">
                  <a:moveTo>
                    <a:pt x="6091427" y="0"/>
                  </a:moveTo>
                  <a:lnTo>
                    <a:pt x="0" y="0"/>
                  </a:lnTo>
                  <a:lnTo>
                    <a:pt x="0" y="228468"/>
                  </a:lnTo>
                </a:path>
              </a:pathLst>
            </a:custGeom>
            <a:ln w="25399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0464" y="592836"/>
              <a:ext cx="106678" cy="50459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85610" y="59359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567" y="2394204"/>
              <a:ext cx="4634483" cy="206959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21457" y="2723133"/>
            <a:ext cx="37401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831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</a:t>
            </a:r>
            <a:r>
              <a:rPr spc="-65" dirty="0"/>
              <a:t>au</a:t>
            </a:r>
            <a:r>
              <a:rPr spc="-5" dirty="0"/>
              <a:t>l</a:t>
            </a:r>
            <a:r>
              <a:rPr spc="-130" dirty="0"/>
              <a:t> </a:t>
            </a:r>
            <a:r>
              <a:rPr spc="-95" dirty="0"/>
              <a:t>B</a:t>
            </a:r>
            <a:r>
              <a:rPr spc="-65" dirty="0"/>
              <a:t>a</a:t>
            </a:r>
            <a:r>
              <a:rPr spc="-95" dirty="0"/>
              <a:t>rr</a:t>
            </a:r>
            <a:r>
              <a:rPr spc="-65" dirty="0"/>
              <a:t>et</a:t>
            </a:r>
            <a:r>
              <a:rPr spc="-5" dirty="0"/>
              <a:t>o  </a:t>
            </a:r>
            <a:r>
              <a:rPr spc="-95" dirty="0"/>
              <a:t>H</a:t>
            </a:r>
            <a:r>
              <a:rPr spc="-65" dirty="0"/>
              <a:t>ea</a:t>
            </a:r>
            <a:r>
              <a:rPr spc="-5" dirty="0"/>
              <a:t>d</a:t>
            </a:r>
            <a:r>
              <a:rPr spc="-130" dirty="0"/>
              <a:t> </a:t>
            </a:r>
            <a:r>
              <a:rPr spc="-95" dirty="0"/>
              <a:t>C</a:t>
            </a:r>
            <a:r>
              <a:rPr spc="-65" dirty="0"/>
              <a:t>ome</a:t>
            </a:r>
            <a:r>
              <a:rPr spc="-95" dirty="0"/>
              <a:t>r</a:t>
            </a:r>
            <a:r>
              <a:rPr spc="-65" dirty="0"/>
              <a:t>cia</a:t>
            </a:r>
            <a:r>
              <a:rPr spc="-5" dirty="0"/>
              <a:t>l  </a:t>
            </a:r>
            <a:r>
              <a:rPr spc="-65" dirty="0"/>
              <a:t>6</a:t>
            </a:r>
            <a:r>
              <a:rPr spc="-5" dirty="0"/>
              <a:t>2</a:t>
            </a:r>
            <a:r>
              <a:rPr spc="-130" dirty="0"/>
              <a:t> </a:t>
            </a:r>
            <a:r>
              <a:rPr spc="-5" dirty="0"/>
              <a:t>9</a:t>
            </a:r>
            <a:r>
              <a:rPr spc="-155" dirty="0"/>
              <a:t> </a:t>
            </a:r>
            <a:r>
              <a:rPr spc="-65" dirty="0"/>
              <a:t>990-8010</a:t>
            </a:r>
          </a:p>
          <a:p>
            <a:pPr marL="12700">
              <a:lnSpc>
                <a:spcPct val="100000"/>
              </a:lnSpc>
            </a:pPr>
            <a:r>
              <a:rPr u="heavy" spc="-65" dirty="0">
                <a:uFill>
                  <a:solidFill>
                    <a:srgbClr val="000000"/>
                  </a:solidFill>
                </a:uFill>
                <a:hlinkClick r:id="rId5"/>
              </a:rPr>
              <a:t>raul.barreto@smartcp.com.br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8348" y="2453639"/>
            <a:ext cx="1961388" cy="19613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210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Apresentação do PowerPoint</vt:lpstr>
      <vt:lpstr>Sobre o Empreendimento – Dados Gerais</vt:lpstr>
      <vt:lpstr>Dados da Operação</vt:lpstr>
      <vt:lpstr>Dados da Operação</vt:lpstr>
      <vt:lpstr>Pesquisa de Mercado</vt:lpstr>
      <vt:lpstr>Raul Barreto  Head Comercial  62 9 990-8010 raul.barreto@smartcp.com.br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Azevedo Lobo</dc:creator>
  <cp:lastModifiedBy>Administrator</cp:lastModifiedBy>
  <cp:revision>7</cp:revision>
  <dcterms:created xsi:type="dcterms:W3CDTF">2022-12-16T22:51:36Z</dcterms:created>
  <dcterms:modified xsi:type="dcterms:W3CDTF">2022-12-17T06:08:05Z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2022-12-16T00:00:00Z</vt:filetime>
  </property>
</Properties>
</file>