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362" r:id="rId4"/>
    <p:sldId id="365" r:id="rId5"/>
    <p:sldId id="366" r:id="rId6"/>
    <p:sldId id="260" r:id="rId7"/>
    <p:sldId id="357" r:id="rId8"/>
    <p:sldId id="363" r:id="rId9"/>
    <p:sldId id="364" r:id="rId10"/>
    <p:sldId id="259" r:id="rId11"/>
    <p:sldId id="367" r:id="rId12"/>
    <p:sldId id="369" r:id="rId13"/>
    <p:sldId id="258" r:id="rId14"/>
    <p:sldId id="368" r:id="rId15"/>
    <p:sldId id="344" r:id="rId16"/>
    <p:sldId id="350" r:id="rId17"/>
    <p:sldId id="351" r:id="rId18"/>
    <p:sldId id="352" r:id="rId19"/>
    <p:sldId id="353" r:id="rId20"/>
    <p:sldId id="354" r:id="rId21"/>
    <p:sldId id="355" r:id="rId2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D9BF162-4DAC-41AB-9AAE-C05EFDBEB2C6}" v="1" dt="2025-03-27T17:38:10.7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97" d="100"/>
          <a:sy n="97" d="100"/>
        </p:scale>
        <p:origin x="13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6/11/relationships/changesInfo" Target="changesInfos/changesInfo1.xml"/><Relationship Id="rId30" Type="http://schemas.openxmlformats.org/officeDocument/2006/relationships/customXml" Target="../customXml/item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tricia Gomes" userId="bb63466496312404" providerId="LiveId" clId="{CD9BF162-4DAC-41AB-9AAE-C05EFDBEB2C6}"/>
    <pc:docChg chg="custSel addSld delSld modSld sldOrd">
      <pc:chgData name="Patricia Gomes" userId="bb63466496312404" providerId="LiveId" clId="{CD9BF162-4DAC-41AB-9AAE-C05EFDBEB2C6}" dt="2025-03-27T22:27:29.385" v="85" actId="14100"/>
      <pc:docMkLst>
        <pc:docMk/>
      </pc:docMkLst>
      <pc:sldChg chg="modSp mod">
        <pc:chgData name="Patricia Gomes" userId="bb63466496312404" providerId="LiveId" clId="{CD9BF162-4DAC-41AB-9AAE-C05EFDBEB2C6}" dt="2025-03-27T22:27:29.385" v="85" actId="14100"/>
        <pc:sldMkLst>
          <pc:docMk/>
          <pc:sldMk cId="4217013744" sldId="256"/>
        </pc:sldMkLst>
        <pc:spChg chg="mod">
          <ac:chgData name="Patricia Gomes" userId="bb63466496312404" providerId="LiveId" clId="{CD9BF162-4DAC-41AB-9AAE-C05EFDBEB2C6}" dt="2025-03-27T22:27:29.385" v="85" actId="14100"/>
          <ac:spMkLst>
            <pc:docMk/>
            <pc:sldMk cId="4217013744" sldId="256"/>
            <ac:spMk id="2" creationId="{597A44C0-9E52-5143-8C23-518927A8994F}"/>
          </ac:spMkLst>
        </pc:spChg>
        <pc:spChg chg="mod">
          <ac:chgData name="Patricia Gomes" userId="bb63466496312404" providerId="LiveId" clId="{CD9BF162-4DAC-41AB-9AAE-C05EFDBEB2C6}" dt="2025-03-27T22:27:18.526" v="82" actId="14100"/>
          <ac:spMkLst>
            <pc:docMk/>
            <pc:sldMk cId="4217013744" sldId="256"/>
            <ac:spMk id="3" creationId="{D8867B62-3829-AA74-0105-508BAE02893A}"/>
          </ac:spMkLst>
        </pc:spChg>
      </pc:sldChg>
      <pc:sldChg chg="addSp delSp modSp mod">
        <pc:chgData name="Patricia Gomes" userId="bb63466496312404" providerId="LiveId" clId="{CD9BF162-4DAC-41AB-9AAE-C05EFDBEB2C6}" dt="2025-03-27T17:36:35.081" v="59" actId="1076"/>
        <pc:sldMkLst>
          <pc:docMk/>
          <pc:sldMk cId="3222067998" sldId="258"/>
        </pc:sldMkLst>
        <pc:spChg chg="del">
          <ac:chgData name="Patricia Gomes" userId="bb63466496312404" providerId="LiveId" clId="{CD9BF162-4DAC-41AB-9AAE-C05EFDBEB2C6}" dt="2025-03-27T17:36:20.129" v="53" actId="478"/>
          <ac:spMkLst>
            <pc:docMk/>
            <pc:sldMk cId="3222067998" sldId="258"/>
            <ac:spMk id="2" creationId="{8E2828CE-8329-3496-4432-C4CFD9630DA7}"/>
          </ac:spMkLst>
        </pc:spChg>
        <pc:spChg chg="del">
          <ac:chgData name="Patricia Gomes" userId="bb63466496312404" providerId="LiveId" clId="{CD9BF162-4DAC-41AB-9AAE-C05EFDBEB2C6}" dt="2025-03-27T17:33:10.741" v="2" actId="478"/>
          <ac:spMkLst>
            <pc:docMk/>
            <pc:sldMk cId="3222067998" sldId="258"/>
            <ac:spMk id="3" creationId="{97A5605C-79DB-C622-93D3-F03DB63F3FDD}"/>
          </ac:spMkLst>
        </pc:spChg>
        <pc:picChg chg="add mod">
          <ac:chgData name="Patricia Gomes" userId="bb63466496312404" providerId="LiveId" clId="{CD9BF162-4DAC-41AB-9AAE-C05EFDBEB2C6}" dt="2025-03-27T17:36:35.081" v="59" actId="1076"/>
          <ac:picMkLst>
            <pc:docMk/>
            <pc:sldMk cId="3222067998" sldId="258"/>
            <ac:picMk id="5" creationId="{47010D57-48CA-1215-70AE-0F5F12893B41}"/>
          </ac:picMkLst>
        </pc:picChg>
      </pc:sldChg>
      <pc:sldChg chg="del">
        <pc:chgData name="Patricia Gomes" userId="bb63466496312404" providerId="LiveId" clId="{CD9BF162-4DAC-41AB-9AAE-C05EFDBEB2C6}" dt="2025-03-27T22:26:59.859" v="65" actId="2696"/>
        <pc:sldMkLst>
          <pc:docMk/>
          <pc:sldMk cId="1620005450" sldId="261"/>
        </pc:sldMkLst>
      </pc:sldChg>
      <pc:sldChg chg="del">
        <pc:chgData name="Patricia Gomes" userId="bb63466496312404" providerId="LiveId" clId="{CD9BF162-4DAC-41AB-9AAE-C05EFDBEB2C6}" dt="2025-03-27T22:26:59.859" v="65" actId="2696"/>
        <pc:sldMkLst>
          <pc:docMk/>
          <pc:sldMk cId="1650836228" sldId="262"/>
        </pc:sldMkLst>
      </pc:sldChg>
      <pc:sldChg chg="modSp mod">
        <pc:chgData name="Patricia Gomes" userId="bb63466496312404" providerId="LiveId" clId="{CD9BF162-4DAC-41AB-9AAE-C05EFDBEB2C6}" dt="2025-03-27T17:38:10.738" v="64" actId="20577"/>
        <pc:sldMkLst>
          <pc:docMk/>
          <pc:sldMk cId="549502085" sldId="355"/>
        </pc:sldMkLst>
        <pc:spChg chg="mod">
          <ac:chgData name="Patricia Gomes" userId="bb63466496312404" providerId="LiveId" clId="{CD9BF162-4DAC-41AB-9AAE-C05EFDBEB2C6}" dt="2025-03-27T17:38:10.738" v="64" actId="20577"/>
          <ac:spMkLst>
            <pc:docMk/>
            <pc:sldMk cId="549502085" sldId="355"/>
            <ac:spMk id="2" creationId="{00000000-0000-0000-0000-000000000000}"/>
          </ac:spMkLst>
        </pc:spChg>
      </pc:sldChg>
      <pc:sldChg chg="addSp delSp modSp add mod">
        <pc:chgData name="Patricia Gomes" userId="bb63466496312404" providerId="LiveId" clId="{CD9BF162-4DAC-41AB-9AAE-C05EFDBEB2C6}" dt="2025-03-27T17:36:12.801" v="52" actId="1076"/>
        <pc:sldMkLst>
          <pc:docMk/>
          <pc:sldMk cId="1135134778" sldId="368"/>
        </pc:sldMkLst>
        <pc:spChg chg="del">
          <ac:chgData name="Patricia Gomes" userId="bb63466496312404" providerId="LiveId" clId="{CD9BF162-4DAC-41AB-9AAE-C05EFDBEB2C6}" dt="2025-03-27T17:35:51.221" v="45" actId="478"/>
          <ac:spMkLst>
            <pc:docMk/>
            <pc:sldMk cId="1135134778" sldId="368"/>
            <ac:spMk id="2" creationId="{F2D39681-8760-5F74-5C82-C2E10F46748A}"/>
          </ac:spMkLst>
        </pc:spChg>
        <pc:spChg chg="del">
          <ac:chgData name="Patricia Gomes" userId="bb63466496312404" providerId="LiveId" clId="{CD9BF162-4DAC-41AB-9AAE-C05EFDBEB2C6}" dt="2025-03-27T17:33:53.548" v="4" actId="22"/>
          <ac:spMkLst>
            <pc:docMk/>
            <pc:sldMk cId="1135134778" sldId="368"/>
            <ac:spMk id="3" creationId="{69FFA8D2-80CF-0A28-4072-9A706E05E1A5}"/>
          </ac:spMkLst>
        </pc:spChg>
        <pc:picChg chg="add mod ord">
          <ac:chgData name="Patricia Gomes" userId="bb63466496312404" providerId="LiveId" clId="{CD9BF162-4DAC-41AB-9AAE-C05EFDBEB2C6}" dt="2025-03-27T17:36:12.801" v="52" actId="1076"/>
          <ac:picMkLst>
            <pc:docMk/>
            <pc:sldMk cId="1135134778" sldId="368"/>
            <ac:picMk id="5" creationId="{1D6CC177-3A5B-4631-B19D-81A289DC32B4}"/>
          </ac:picMkLst>
        </pc:picChg>
      </pc:sldChg>
      <pc:sldChg chg="delSp modSp new mod ord">
        <pc:chgData name="Patricia Gomes" userId="bb63466496312404" providerId="LiveId" clId="{CD9BF162-4DAC-41AB-9AAE-C05EFDBEB2C6}" dt="2025-03-27T17:36:39.010" v="61"/>
        <pc:sldMkLst>
          <pc:docMk/>
          <pc:sldMk cId="761590568" sldId="369"/>
        </pc:sldMkLst>
        <pc:spChg chg="mod">
          <ac:chgData name="Patricia Gomes" userId="bb63466496312404" providerId="LiveId" clId="{CD9BF162-4DAC-41AB-9AAE-C05EFDBEB2C6}" dt="2025-03-27T17:35:41.102" v="43" actId="20577"/>
          <ac:spMkLst>
            <pc:docMk/>
            <pc:sldMk cId="761590568" sldId="369"/>
            <ac:spMk id="2" creationId="{5A975886-E72D-C343-2894-23A8C16327CD}"/>
          </ac:spMkLst>
        </pc:spChg>
        <pc:spChg chg="del">
          <ac:chgData name="Patricia Gomes" userId="bb63466496312404" providerId="LiveId" clId="{CD9BF162-4DAC-41AB-9AAE-C05EFDBEB2C6}" dt="2025-03-27T17:35:45.147" v="44" actId="478"/>
          <ac:spMkLst>
            <pc:docMk/>
            <pc:sldMk cId="761590568" sldId="369"/>
            <ac:spMk id="3" creationId="{2B299719-4AE6-9B1A-875A-51E26AB1D9D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03E2A5-D15E-9FC8-ADBD-14CAF554F8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2044620-C250-6649-571B-B6F02E3178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37D5ED5-DEFC-63F6-AD3C-E0B7DB0C1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D3655-6869-4B18-B75E-DCC77DF1D067}" type="datetimeFigureOut">
              <a:rPr lang="pt-BR" smtClean="0"/>
              <a:t>27/03/2025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75C2B61-792B-BF2C-D0D5-033307E19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8C85CBE-C8ED-83D1-A3B6-C981246BB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ACCC4-B5D9-4EAA-949E-BBDB118A05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7856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950560-71CF-CDD4-8E4C-7F23C22DA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0960111-F7AE-DFA6-C444-697A276A69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EF30E58-46FC-CBC7-959A-17443448C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D3655-6869-4B18-B75E-DCC77DF1D067}" type="datetimeFigureOut">
              <a:rPr lang="pt-BR" smtClean="0"/>
              <a:t>27/03/2025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37FB6C5-A576-37EB-E977-4D9B63FEE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7595E8A-A532-61BF-6776-85B96F024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ACCC4-B5D9-4EAA-949E-BBDB118A05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852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9F739A8-8AB6-1344-1062-7287E4DF56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1BCE667-619C-8A96-4A48-E46D41C16C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7320EF0-09D2-FC7B-0765-BCB99C3DB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D3655-6869-4B18-B75E-DCC77DF1D067}" type="datetimeFigureOut">
              <a:rPr lang="pt-BR" smtClean="0"/>
              <a:t>27/03/2025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ADC864B-4671-0055-FA91-31581AD52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6B22A61-8D6A-B57B-D56A-60BB52B08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ACCC4-B5D9-4EAA-949E-BBDB118A05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132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873E31-8239-AAB3-77AA-4C1CF722A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5FBDBDC-E5AA-21C7-D398-2164556858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04140E3-8DC8-683E-A49A-7C9DE96A3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D3655-6869-4B18-B75E-DCC77DF1D067}" type="datetimeFigureOut">
              <a:rPr lang="pt-BR" smtClean="0"/>
              <a:t>27/03/2025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AA35FB5-68A5-C457-7D20-20167C3E7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43339E8-06CC-DC55-80B6-99842F9B1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ACCC4-B5D9-4EAA-949E-BBDB118A05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2697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6D7DF7-0DEA-0EE1-2FEA-5BA9A2FB7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A1D38F3-AF22-0A8A-F0ED-7A2CB8EF09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D5634DE-1DA8-EC73-5812-94A73E130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D3655-6869-4B18-B75E-DCC77DF1D067}" type="datetimeFigureOut">
              <a:rPr lang="pt-BR" smtClean="0"/>
              <a:t>27/03/2025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DB0F68F-3A19-D2AA-6085-5B7197696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F4C3623-DFA2-D7D8-177B-5DC16F6D7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ACCC4-B5D9-4EAA-949E-BBDB118A05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0599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BAFF02-62C3-B34A-430C-5E83FB2DB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0D82283-88CF-E702-64C0-F3E3B5147A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5A76149-BC7B-B384-5291-0CF510094B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FF19103-960D-BA1D-0EA8-681DD4F95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D3655-6869-4B18-B75E-DCC77DF1D067}" type="datetimeFigureOut">
              <a:rPr lang="pt-BR" smtClean="0"/>
              <a:t>27/03/2025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80CF4F5-C5C3-0E97-524F-013EF7EC6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D225E62-02C1-4AC3-15E5-658353FC5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ACCC4-B5D9-4EAA-949E-BBDB118A05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4210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17A3B9-CA52-36C2-4823-037AE90DD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1E4CD2B-EB15-2BC2-F9B7-06C71BB9CB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211CAB8-CD8F-8A40-8DC0-0F34CFC924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31541C7-EB38-842A-445A-79C25DDAC0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380CBE9-717A-6DB5-CC09-D9976A7C99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163C432-FA75-D79F-52CB-D30A093D4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D3655-6869-4B18-B75E-DCC77DF1D067}" type="datetimeFigureOut">
              <a:rPr lang="pt-BR" smtClean="0"/>
              <a:t>27/03/2025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F4D105D3-2C85-6ED8-369F-FAF3B148E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40FF7D1B-6EC2-50D6-FA48-5D8441DC5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ACCC4-B5D9-4EAA-949E-BBDB118A05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8796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F2FD14-EBF1-AB48-098B-634F992F3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97C4643-AD7B-EDD3-3877-E4A4998AA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D3655-6869-4B18-B75E-DCC77DF1D067}" type="datetimeFigureOut">
              <a:rPr lang="pt-BR" smtClean="0"/>
              <a:t>27/03/2025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CE0B6C0-5E59-FC66-86B1-8A5B715DA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B2FF246-9110-64A3-10B8-C44CBF556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ACCC4-B5D9-4EAA-949E-BBDB118A05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9819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678170D-35F8-7512-7CA7-2F0D178A4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D3655-6869-4B18-B75E-DCC77DF1D067}" type="datetimeFigureOut">
              <a:rPr lang="pt-BR" smtClean="0"/>
              <a:t>27/03/2025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106C10D-0738-8173-C356-2FAF71BCB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B9C83F6-0322-5744-E137-264C4D423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ACCC4-B5D9-4EAA-949E-BBDB118A05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8617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B367A2-359A-709E-8120-852378F9A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C0ED1CB-03EF-8569-0B65-7EC05C550B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01FE721-9A62-D27B-3525-364F636F93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FDA65A1-5D2B-1270-8AA2-970C40159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D3655-6869-4B18-B75E-DCC77DF1D067}" type="datetimeFigureOut">
              <a:rPr lang="pt-BR" smtClean="0"/>
              <a:t>27/03/2025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0A1440E-D613-8C58-FF49-3653B60CC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2E33F6A-3A71-B075-AFFB-528F01BD8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ACCC4-B5D9-4EAA-949E-BBDB118A05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6951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3E4A34-F992-95C9-D776-D81F7744D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D3B8B95-494A-473D-B9F9-99D007C624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2756914-563F-0E30-1CA4-9BC8B37C10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6F1AC17-A4B0-2695-708E-F16D62840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D3655-6869-4B18-B75E-DCC77DF1D067}" type="datetimeFigureOut">
              <a:rPr lang="pt-BR" smtClean="0"/>
              <a:t>27/03/2025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22ABCFB-5972-34AB-CA13-BC4B6A07A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C563F26-E825-52A5-5C12-A1CAC6654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ACCC4-B5D9-4EAA-949E-BBDB118A05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9868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E03AA31-C874-29D1-3112-5820366F5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18F1E16-B4EE-918C-E0CD-A6A70776F4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AA5D124-90A9-5F49-5C8B-226605A7EE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BDD3655-6869-4B18-B75E-DCC77DF1D067}" type="datetimeFigureOut">
              <a:rPr lang="pt-BR" smtClean="0"/>
              <a:t>27/03/2025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0DFAFD0-34E3-5529-093C-81C4A30EC3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3325EFD-1B24-C5CD-1ECC-2060E47A8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3CACCC4-B5D9-4EAA-949E-BBDB118A05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0044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7" Type="http://schemas.openxmlformats.org/officeDocument/2006/relationships/image" Target="../media/image16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15.emf"/><Relationship Id="rId4" Type="http://schemas.openxmlformats.org/officeDocument/2006/relationships/oleObject" Target="../embeddings/oleObject2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7" Type="http://schemas.openxmlformats.org/officeDocument/2006/relationships/image" Target="../media/image20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19.wmf"/><Relationship Id="rId4" Type="http://schemas.openxmlformats.org/officeDocument/2006/relationships/oleObject" Target="../embeddings/oleObject6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7" Type="http://schemas.openxmlformats.org/officeDocument/2006/relationships/image" Target="../media/image23.w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22.wmf"/><Relationship Id="rId4" Type="http://schemas.openxmlformats.org/officeDocument/2006/relationships/oleObject" Target="../embeddings/oleObject9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oleObject" Target="../embeddings/oleObject11.bin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s://wp.ufpel.edu.br/nucleomatceng/files/2012/07/Espa%C3%A7os-Vetoriais.pdf" TargetMode="External"/><Relationship Id="rId3" Type="http://schemas.openxmlformats.org/officeDocument/2006/relationships/hyperlink" Target="https://www.youtube.com/watch?v=dzucalitpDM" TargetMode="External"/><Relationship Id="rId7" Type="http://schemas.openxmlformats.org/officeDocument/2006/relationships/hyperlink" Target="https://www.ime.unicamp.br/~marcia/AlgebraLinear/Arquivos%20PDF/exemplos_dependencia.pdf" TargetMode="External"/><Relationship Id="rId2" Type="http://schemas.openxmlformats.org/officeDocument/2006/relationships/hyperlink" Target="https://www.youtube.com/watch?v=T4LLCJHylpQ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youtube.com/watch?v=EQeVGWqCyDE" TargetMode="External"/><Relationship Id="rId5" Type="http://schemas.openxmlformats.org/officeDocument/2006/relationships/hyperlink" Target="https://www.youtube.com/watch?v=H-xl3tdEiDM" TargetMode="External"/><Relationship Id="rId4" Type="http://schemas.openxmlformats.org/officeDocument/2006/relationships/hyperlink" Target="https://www.youtube.com/watch?v=1NQgheFnX9A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7A44C0-9E52-5143-8C23-518927A899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707547"/>
          </a:xfrm>
        </p:spPr>
        <p:txBody>
          <a:bodyPr/>
          <a:lstStyle/>
          <a:p>
            <a:r>
              <a:rPr lang="pt-BR" dirty="0"/>
              <a:t>Dependência Linear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8867B62-3829-AA74-0105-508BAE0289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57144"/>
            <a:ext cx="9144000" cy="914401"/>
          </a:xfrm>
        </p:spPr>
        <p:txBody>
          <a:bodyPr/>
          <a:lstStyle/>
          <a:p>
            <a:r>
              <a:rPr lang="pt-BR" dirty="0"/>
              <a:t>AULA 6</a:t>
            </a:r>
          </a:p>
          <a:p>
            <a:r>
              <a:rPr lang="pt-BR" dirty="0"/>
              <a:t>27/03/2025</a:t>
            </a:r>
          </a:p>
        </p:txBody>
      </p:sp>
    </p:spTree>
    <p:extLst>
      <p:ext uri="{BB962C8B-B14F-4D97-AF65-F5344CB8AC3E}">
        <p14:creationId xmlns:p14="http://schemas.microsoft.com/office/powerpoint/2010/main" val="42170137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BA96B9-CD00-D7BC-DD90-A38623D2F6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D7DEA7F3-3A5A-0B0F-F084-DFD79E5867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4670" y="1101213"/>
            <a:ext cx="10022659" cy="5456902"/>
          </a:xfr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CF66AC18-5D9F-CD92-0A6F-680EA1E76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213" y="197977"/>
            <a:ext cx="10515600" cy="903236"/>
          </a:xfrm>
        </p:spPr>
        <p:txBody>
          <a:bodyPr/>
          <a:lstStyle/>
          <a:p>
            <a:pPr algn="ctr"/>
            <a:r>
              <a:rPr lang="pt-BR" dirty="0"/>
              <a:t>Exemplos - Dependência Linear - LD</a:t>
            </a:r>
          </a:p>
        </p:txBody>
      </p:sp>
    </p:spTree>
    <p:extLst>
      <p:ext uri="{BB962C8B-B14F-4D97-AF65-F5344CB8AC3E}">
        <p14:creationId xmlns:p14="http://schemas.microsoft.com/office/powerpoint/2010/main" val="9604651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D0E5B620-11FE-3C0D-FAFD-47E3232045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14650" y="222591"/>
            <a:ext cx="6029325" cy="6412817"/>
          </a:xfrm>
        </p:spPr>
      </p:pic>
    </p:spTree>
    <p:extLst>
      <p:ext uri="{BB962C8B-B14F-4D97-AF65-F5344CB8AC3E}">
        <p14:creationId xmlns:p14="http://schemas.microsoft.com/office/powerpoint/2010/main" val="27052822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975886-E72D-C343-2894-23A8C16327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REPRESENTAÇÃO GEOMÉTRICA</a:t>
            </a:r>
          </a:p>
        </p:txBody>
      </p:sp>
    </p:spTree>
    <p:extLst>
      <p:ext uri="{BB962C8B-B14F-4D97-AF65-F5344CB8AC3E}">
        <p14:creationId xmlns:p14="http://schemas.microsoft.com/office/powerpoint/2010/main" val="7615905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47010D57-48CA-1215-70AE-0F5F12893B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596" y="279704"/>
            <a:ext cx="10091010" cy="6298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0679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89A332-8414-CB58-203F-21C87A88DF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1D6CC177-3A5B-4631-B19D-81A289DC32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1121" y="314011"/>
            <a:ext cx="10222522" cy="6229978"/>
          </a:xfrm>
        </p:spPr>
      </p:pic>
    </p:spTree>
    <p:extLst>
      <p:ext uri="{BB962C8B-B14F-4D97-AF65-F5344CB8AC3E}">
        <p14:creationId xmlns:p14="http://schemas.microsoft.com/office/powerpoint/2010/main" val="11351347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A10519-54FD-BD79-769E-3837F54C1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BASE DE UM ESPAÇO VETORIAL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609600" y="19611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1097280" y="2130128"/>
            <a:ext cx="1019357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600" dirty="0"/>
              <a:t>Dentro de um espaço vetorial V, um conjunto finito de vetores, tais que qualquer outro vetor de V seja uma combinação linear deles.</a:t>
            </a:r>
          </a:p>
          <a:p>
            <a:pPr algn="just"/>
            <a:r>
              <a:rPr lang="pt-BR" sz="3600" dirty="0"/>
              <a:t>Estes vetores geram V e são necessários para gerar V. Um conjunto de vetores desse tipo é chamado de BASE.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0872740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A10519-54FD-BD79-769E-3837F54C1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BASE DE UM ESPAÇO VETORIAL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609600" y="19611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511277" y="2130128"/>
            <a:ext cx="1117927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600" dirty="0"/>
              <a:t>Um conjunto                   de vetores de V será uma base de V se:</a:t>
            </a:r>
          </a:p>
          <a:p>
            <a:pPr algn="just"/>
            <a:endParaRPr lang="pt-BR" sz="3600" dirty="0"/>
          </a:p>
          <a:p>
            <a:pPr marL="857250" indent="-857250" algn="just">
              <a:buAutoNum type="romanLcParenR"/>
            </a:pPr>
            <a:r>
              <a:rPr lang="pt-BR" sz="3600" dirty="0"/>
              <a:t>              é LI</a:t>
            </a:r>
          </a:p>
          <a:p>
            <a:pPr marL="857250" indent="-857250" algn="just">
              <a:buAutoNum type="romanLcParenR"/>
            </a:pPr>
            <a:endParaRPr lang="pt-BR" sz="3600" dirty="0"/>
          </a:p>
          <a:p>
            <a:pPr marL="857250" indent="-857250" algn="just">
              <a:buAutoNum type="romanLcParenR"/>
            </a:pPr>
            <a:r>
              <a:rPr lang="pt-BR" sz="3600" dirty="0"/>
              <a:t>              = V</a:t>
            </a:r>
          </a:p>
          <a:p>
            <a:pPr marL="514350" indent="-514350" algn="just">
              <a:buAutoNum type="romanLcParenR"/>
            </a:pPr>
            <a:endParaRPr lang="pt-BR" sz="2400" dirty="0"/>
          </a:p>
        </p:txBody>
      </p:sp>
      <p:graphicFrame>
        <p:nvGraphicFramePr>
          <p:cNvPr id="4" name="Objeto 3">
            <a:extLst>
              <a:ext uri="{FF2B5EF4-FFF2-40B4-BE49-F238E27FC236}">
                <a16:creationId xmlns:a16="http://schemas.microsoft.com/office/drawing/2014/main" id="{E944D201-5162-48EF-E2A0-91214EB2498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953872"/>
              </p:ext>
            </p:extLst>
          </p:nvPr>
        </p:nvGraphicFramePr>
        <p:xfrm>
          <a:off x="3203995" y="2130128"/>
          <a:ext cx="1795462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09480" imgH="228600" progId="Equation.DSMT4">
                  <p:embed/>
                </p:oleObj>
              </mc:Choice>
              <mc:Fallback>
                <p:oleObj name="Equation" r:id="rId2" imgW="609480" imgH="228600" progId="Equation.DSMT4">
                  <p:embed/>
                  <p:pic>
                    <p:nvPicPr>
                      <p:cNvPr id="4" name="Objeto 3">
                        <a:extLst>
                          <a:ext uri="{FF2B5EF4-FFF2-40B4-BE49-F238E27FC236}">
                            <a16:creationId xmlns:a16="http://schemas.microsoft.com/office/drawing/2014/main" id="{E944D201-5162-48EF-E2A0-91214EB2498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203995" y="2130128"/>
                        <a:ext cx="1795462" cy="673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to 4">
            <a:extLst>
              <a:ext uri="{FF2B5EF4-FFF2-40B4-BE49-F238E27FC236}">
                <a16:creationId xmlns:a16="http://schemas.microsoft.com/office/drawing/2014/main" id="{96D68D9A-C16E-4733-2600-F2F3E0870E4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0505305"/>
              </p:ext>
            </p:extLst>
          </p:nvPr>
        </p:nvGraphicFramePr>
        <p:xfrm>
          <a:off x="940108" y="3746884"/>
          <a:ext cx="1795463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795568" imgH="673805" progId="Equation.DSMT4">
                  <p:embed/>
                </p:oleObj>
              </mc:Choice>
              <mc:Fallback>
                <p:oleObj name="Equation" r:id="rId4" imgW="1795568" imgH="673805" progId="Equation.DSMT4">
                  <p:embed/>
                  <p:pic>
                    <p:nvPicPr>
                      <p:cNvPr id="5" name="Objeto 4">
                        <a:extLst>
                          <a:ext uri="{FF2B5EF4-FFF2-40B4-BE49-F238E27FC236}">
                            <a16:creationId xmlns:a16="http://schemas.microsoft.com/office/drawing/2014/main" id="{96D68D9A-C16E-4733-2600-F2F3E0870E4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40108" y="3746884"/>
                        <a:ext cx="1795463" cy="673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to 6">
            <a:extLst>
              <a:ext uri="{FF2B5EF4-FFF2-40B4-BE49-F238E27FC236}">
                <a16:creationId xmlns:a16="http://schemas.microsoft.com/office/drawing/2014/main" id="{812054C2-DFCF-1BE4-8A51-BB18F3D9ED9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7760415"/>
              </p:ext>
            </p:extLst>
          </p:nvPr>
        </p:nvGraphicFramePr>
        <p:xfrm>
          <a:off x="1045108" y="4830549"/>
          <a:ext cx="1585462" cy="6746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596880" imgH="253800" progId="Equation.DSMT4">
                  <p:embed/>
                </p:oleObj>
              </mc:Choice>
              <mc:Fallback>
                <p:oleObj name="Equation" r:id="rId6" imgW="596880" imgH="253800" progId="Equation.DSMT4">
                  <p:embed/>
                  <p:pic>
                    <p:nvPicPr>
                      <p:cNvPr id="7" name="Objeto 6">
                        <a:extLst>
                          <a:ext uri="{FF2B5EF4-FFF2-40B4-BE49-F238E27FC236}">
                            <a16:creationId xmlns:a16="http://schemas.microsoft.com/office/drawing/2014/main" id="{812054C2-DFCF-1BE4-8A51-BB18F3D9ED9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045108" y="4830549"/>
                        <a:ext cx="1585462" cy="6746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844535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A10519-54FD-BD79-769E-3837F54C1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5125"/>
            <a:ext cx="107442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BASE DE UM ESPAÇO VETORIAL - EXEMPLOS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609600" y="19611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graphicFrame>
        <p:nvGraphicFramePr>
          <p:cNvPr id="4" name="Objeto 3">
            <a:extLst>
              <a:ext uri="{FF2B5EF4-FFF2-40B4-BE49-F238E27FC236}">
                <a16:creationId xmlns:a16="http://schemas.microsoft.com/office/drawing/2014/main" id="{E944D201-5162-48EF-E2A0-91214EB2498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9472451"/>
              </p:ext>
            </p:extLst>
          </p:nvPr>
        </p:nvGraphicFramePr>
        <p:xfrm>
          <a:off x="1245025" y="2090983"/>
          <a:ext cx="5834201" cy="1420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981080" imgH="482400" progId="Equation.DSMT4">
                  <p:embed/>
                </p:oleObj>
              </mc:Choice>
              <mc:Fallback>
                <p:oleObj name="Equation" r:id="rId2" imgW="1981080" imgH="482400" progId="Equation.DSMT4">
                  <p:embed/>
                  <p:pic>
                    <p:nvPicPr>
                      <p:cNvPr id="4" name="Objeto 3">
                        <a:extLst>
                          <a:ext uri="{FF2B5EF4-FFF2-40B4-BE49-F238E27FC236}">
                            <a16:creationId xmlns:a16="http://schemas.microsoft.com/office/drawing/2014/main" id="{E944D201-5162-48EF-E2A0-91214EB2498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245025" y="2090983"/>
                        <a:ext cx="5834201" cy="14208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CaixaDeTexto 7"/>
          <p:cNvSpPr txBox="1"/>
          <p:nvPr/>
        </p:nvSpPr>
        <p:spPr>
          <a:xfrm>
            <a:off x="1091380" y="4216070"/>
            <a:ext cx="106778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/>
              <a:t>é base de V, conhecida como base canônica de R</a:t>
            </a:r>
            <a:r>
              <a:rPr lang="pt-BR" sz="3200" baseline="30000" dirty="0"/>
              <a:t>2</a:t>
            </a:r>
            <a:r>
              <a:rPr lang="pt-BR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721403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A10519-54FD-BD79-769E-3837F54C1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5125"/>
            <a:ext cx="10744200" cy="1325563"/>
          </a:xfrm>
        </p:spPr>
        <p:txBody>
          <a:bodyPr>
            <a:normAutofit/>
          </a:bodyPr>
          <a:lstStyle/>
          <a:p>
            <a:r>
              <a:rPr lang="en-US" dirty="0"/>
              <a:t>BASE DE UM ESPAÇO VETORIAL - EXEMPLOS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609600" y="19611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graphicFrame>
        <p:nvGraphicFramePr>
          <p:cNvPr id="4" name="Objeto 3">
            <a:extLst>
              <a:ext uri="{FF2B5EF4-FFF2-40B4-BE49-F238E27FC236}">
                <a16:creationId xmlns:a16="http://schemas.microsoft.com/office/drawing/2014/main" id="{E944D201-5162-48EF-E2A0-91214EB2498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45025" y="2053677"/>
          <a:ext cx="2243137" cy="747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61760" imgH="253800" progId="Equation.DSMT4">
                  <p:embed/>
                </p:oleObj>
              </mc:Choice>
              <mc:Fallback>
                <p:oleObj name="Equation" r:id="rId2" imgW="761760" imgH="253800" progId="Equation.DSMT4">
                  <p:embed/>
                  <p:pic>
                    <p:nvPicPr>
                      <p:cNvPr id="4" name="Objeto 3">
                        <a:extLst>
                          <a:ext uri="{FF2B5EF4-FFF2-40B4-BE49-F238E27FC236}">
                            <a16:creationId xmlns:a16="http://schemas.microsoft.com/office/drawing/2014/main" id="{E944D201-5162-48EF-E2A0-91214EB2498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245025" y="2053677"/>
                        <a:ext cx="2243137" cy="7477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CaixaDeTexto 7"/>
          <p:cNvSpPr txBox="1"/>
          <p:nvPr/>
        </p:nvSpPr>
        <p:spPr>
          <a:xfrm>
            <a:off x="1541239" y="2135145"/>
            <a:ext cx="100626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/>
              <a:t>                      também é uma base de V = R</a:t>
            </a:r>
            <a:r>
              <a:rPr lang="pt-BR" sz="3200" baseline="30000" dirty="0"/>
              <a:t>2</a:t>
            </a:r>
            <a:r>
              <a:rPr lang="pt-BR" sz="3200" dirty="0"/>
              <a:t>.</a:t>
            </a:r>
          </a:p>
        </p:txBody>
      </p:sp>
      <p:graphicFrame>
        <p:nvGraphicFramePr>
          <p:cNvPr id="6" name="Objeto 5">
            <a:extLst>
              <a:ext uri="{FF2B5EF4-FFF2-40B4-BE49-F238E27FC236}">
                <a16:creationId xmlns:a16="http://schemas.microsoft.com/office/drawing/2014/main" id="{E944D201-5162-48EF-E2A0-91214EB2498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45025" y="3077901"/>
          <a:ext cx="5943601" cy="1196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019240" imgH="406080" progId="Equation.DSMT4">
                  <p:embed/>
                </p:oleObj>
              </mc:Choice>
              <mc:Fallback>
                <p:oleObj name="Equation" r:id="rId4" imgW="2019240" imgH="406080" progId="Equation.DSMT4">
                  <p:embed/>
                  <p:pic>
                    <p:nvPicPr>
                      <p:cNvPr id="6" name="Objeto 5">
                        <a:extLst>
                          <a:ext uri="{FF2B5EF4-FFF2-40B4-BE49-F238E27FC236}">
                            <a16:creationId xmlns:a16="http://schemas.microsoft.com/office/drawing/2014/main" id="{E944D201-5162-48EF-E2A0-91214EB2498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245025" y="3077901"/>
                        <a:ext cx="5943601" cy="1196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to 6">
            <a:extLst>
              <a:ext uri="{FF2B5EF4-FFF2-40B4-BE49-F238E27FC236}">
                <a16:creationId xmlns:a16="http://schemas.microsoft.com/office/drawing/2014/main" id="{E944D201-5162-48EF-E2A0-91214EB2498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45024" y="4632857"/>
          <a:ext cx="2243137" cy="747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761760" imgH="253800" progId="Equation.DSMT4">
                  <p:embed/>
                </p:oleObj>
              </mc:Choice>
              <mc:Fallback>
                <p:oleObj name="Equation" r:id="rId6" imgW="761760" imgH="253800" progId="Equation.DSMT4">
                  <p:embed/>
                  <p:pic>
                    <p:nvPicPr>
                      <p:cNvPr id="7" name="Objeto 6">
                        <a:extLst>
                          <a:ext uri="{FF2B5EF4-FFF2-40B4-BE49-F238E27FC236}">
                            <a16:creationId xmlns:a16="http://schemas.microsoft.com/office/drawing/2014/main" id="{E944D201-5162-48EF-E2A0-91214EB2498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245024" y="4632857"/>
                        <a:ext cx="2243137" cy="7477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CaixaDeTexto 4"/>
          <p:cNvSpPr txBox="1"/>
          <p:nvPr/>
        </p:nvSpPr>
        <p:spPr>
          <a:xfrm>
            <a:off x="3488161" y="4658949"/>
            <a:ext cx="68793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/>
              <a:t>é LI.</a:t>
            </a:r>
          </a:p>
        </p:txBody>
      </p:sp>
    </p:spTree>
    <p:extLst>
      <p:ext uri="{BB962C8B-B14F-4D97-AF65-F5344CB8AC3E}">
        <p14:creationId xmlns:p14="http://schemas.microsoft.com/office/powerpoint/2010/main" val="35439057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A10519-54FD-BD79-769E-3837F54C1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774" y="365125"/>
            <a:ext cx="10813026" cy="1325563"/>
          </a:xfrm>
        </p:spPr>
        <p:txBody>
          <a:bodyPr>
            <a:normAutofit/>
          </a:bodyPr>
          <a:lstStyle/>
          <a:p>
            <a:r>
              <a:rPr lang="en-US" dirty="0"/>
              <a:t>BASE DE UM ESPAÇO VETORIAL - EXEMPLOS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609600" y="19611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graphicFrame>
        <p:nvGraphicFramePr>
          <p:cNvPr id="4" name="Objeto 3">
            <a:extLst>
              <a:ext uri="{FF2B5EF4-FFF2-40B4-BE49-F238E27FC236}">
                <a16:creationId xmlns:a16="http://schemas.microsoft.com/office/drawing/2014/main" id="{E944D201-5162-48EF-E2A0-91214EB2498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69988" y="2054225"/>
          <a:ext cx="2392362" cy="747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812520" imgH="253800" progId="Equation.DSMT4">
                  <p:embed/>
                </p:oleObj>
              </mc:Choice>
              <mc:Fallback>
                <p:oleObj name="Equation" r:id="rId2" imgW="812520" imgH="253800" progId="Equation.DSMT4">
                  <p:embed/>
                  <p:pic>
                    <p:nvPicPr>
                      <p:cNvPr id="4" name="Objeto 3">
                        <a:extLst>
                          <a:ext uri="{FF2B5EF4-FFF2-40B4-BE49-F238E27FC236}">
                            <a16:creationId xmlns:a16="http://schemas.microsoft.com/office/drawing/2014/main" id="{E944D201-5162-48EF-E2A0-91214EB2498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169988" y="2054225"/>
                        <a:ext cx="2392362" cy="7477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CaixaDeTexto 7"/>
          <p:cNvSpPr txBox="1"/>
          <p:nvPr/>
        </p:nvSpPr>
        <p:spPr>
          <a:xfrm>
            <a:off x="1541239" y="2135145"/>
            <a:ext cx="100626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/>
              <a:t>                        não é uma base de V = R</a:t>
            </a:r>
            <a:r>
              <a:rPr lang="pt-BR" sz="3200" baseline="30000" dirty="0"/>
              <a:t>2</a:t>
            </a:r>
            <a:r>
              <a:rPr lang="pt-BR" sz="3200" dirty="0"/>
              <a:t>.</a:t>
            </a:r>
          </a:p>
        </p:txBody>
      </p:sp>
      <p:graphicFrame>
        <p:nvGraphicFramePr>
          <p:cNvPr id="6" name="Objeto 5">
            <a:extLst>
              <a:ext uri="{FF2B5EF4-FFF2-40B4-BE49-F238E27FC236}">
                <a16:creationId xmlns:a16="http://schemas.microsoft.com/office/drawing/2014/main" id="{E944D201-5162-48EF-E2A0-91214EB2498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45024" y="3064855"/>
          <a:ext cx="6318250" cy="1196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145960" imgH="406080" progId="Equation.DSMT4">
                  <p:embed/>
                </p:oleObj>
              </mc:Choice>
              <mc:Fallback>
                <p:oleObj name="Equation" r:id="rId4" imgW="2145960" imgH="406080" progId="Equation.DSMT4">
                  <p:embed/>
                  <p:pic>
                    <p:nvPicPr>
                      <p:cNvPr id="6" name="Objeto 5">
                        <a:extLst>
                          <a:ext uri="{FF2B5EF4-FFF2-40B4-BE49-F238E27FC236}">
                            <a16:creationId xmlns:a16="http://schemas.microsoft.com/office/drawing/2014/main" id="{E944D201-5162-48EF-E2A0-91214EB2498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245024" y="3064855"/>
                        <a:ext cx="6318250" cy="1196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to 6">
            <a:extLst>
              <a:ext uri="{FF2B5EF4-FFF2-40B4-BE49-F238E27FC236}">
                <a16:creationId xmlns:a16="http://schemas.microsoft.com/office/drawing/2014/main" id="{E944D201-5162-48EF-E2A0-91214EB2498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69988" y="4632325"/>
          <a:ext cx="2392362" cy="747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812520" imgH="253800" progId="Equation.DSMT4">
                  <p:embed/>
                </p:oleObj>
              </mc:Choice>
              <mc:Fallback>
                <p:oleObj name="Equation" r:id="rId6" imgW="812520" imgH="253800" progId="Equation.DSMT4">
                  <p:embed/>
                  <p:pic>
                    <p:nvPicPr>
                      <p:cNvPr id="7" name="Objeto 6">
                        <a:extLst>
                          <a:ext uri="{FF2B5EF4-FFF2-40B4-BE49-F238E27FC236}">
                            <a16:creationId xmlns:a16="http://schemas.microsoft.com/office/drawing/2014/main" id="{E944D201-5162-48EF-E2A0-91214EB2498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169988" y="4632325"/>
                        <a:ext cx="2392362" cy="7477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CaixaDeTexto 4"/>
          <p:cNvSpPr txBox="1"/>
          <p:nvPr/>
        </p:nvSpPr>
        <p:spPr>
          <a:xfrm>
            <a:off x="3488161" y="4658949"/>
            <a:ext cx="68793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/>
              <a:t>é LD.</a:t>
            </a:r>
          </a:p>
        </p:txBody>
      </p:sp>
    </p:spTree>
    <p:extLst>
      <p:ext uri="{BB962C8B-B14F-4D97-AF65-F5344CB8AC3E}">
        <p14:creationId xmlns:p14="http://schemas.microsoft.com/office/powerpoint/2010/main" val="3970081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ço Reservado para Conteúdo 4">
            <a:extLst>
              <a:ext uri="{FF2B5EF4-FFF2-40B4-BE49-F238E27FC236}">
                <a16:creationId xmlns:a16="http://schemas.microsoft.com/office/drawing/2014/main" id="{AADF7B41-E468-389A-D0C4-F69334EDE8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8664" y="1120878"/>
            <a:ext cx="11517791" cy="4326194"/>
          </a:xfrm>
        </p:spPr>
      </p:pic>
    </p:spTree>
    <p:extLst>
      <p:ext uri="{BB962C8B-B14F-4D97-AF65-F5344CB8AC3E}">
        <p14:creationId xmlns:p14="http://schemas.microsoft.com/office/powerpoint/2010/main" val="40979382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A10519-54FD-BD79-769E-3837F54C1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045" y="365125"/>
            <a:ext cx="10623755" cy="1325563"/>
          </a:xfrm>
        </p:spPr>
        <p:txBody>
          <a:bodyPr>
            <a:normAutofit/>
          </a:bodyPr>
          <a:lstStyle/>
          <a:p>
            <a:r>
              <a:rPr lang="en-US" dirty="0"/>
              <a:t>BASE DE UM ESPAÇO VETORIAL - EXEMPLOS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609600" y="19611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graphicFrame>
        <p:nvGraphicFramePr>
          <p:cNvPr id="4" name="Objeto 3">
            <a:extLst>
              <a:ext uri="{FF2B5EF4-FFF2-40B4-BE49-F238E27FC236}">
                <a16:creationId xmlns:a16="http://schemas.microsoft.com/office/drawing/2014/main" id="{E944D201-5162-48EF-E2A0-91214EB2498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6266379"/>
              </p:ext>
            </p:extLst>
          </p:nvPr>
        </p:nvGraphicFramePr>
        <p:xfrm>
          <a:off x="838200" y="2882191"/>
          <a:ext cx="4448175" cy="747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511280" imgH="253800" progId="Equation.DSMT4">
                  <p:embed/>
                </p:oleObj>
              </mc:Choice>
              <mc:Fallback>
                <p:oleObj name="Equation" r:id="rId2" imgW="1511280" imgH="253800" progId="Equation.DSMT4">
                  <p:embed/>
                  <p:pic>
                    <p:nvPicPr>
                      <p:cNvPr id="4" name="Objeto 3">
                        <a:extLst>
                          <a:ext uri="{FF2B5EF4-FFF2-40B4-BE49-F238E27FC236}">
                            <a16:creationId xmlns:a16="http://schemas.microsoft.com/office/drawing/2014/main" id="{E944D201-5162-48EF-E2A0-91214EB2498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38200" y="2882191"/>
                        <a:ext cx="4448175" cy="7477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CaixaDeTexto 7"/>
          <p:cNvSpPr txBox="1"/>
          <p:nvPr/>
        </p:nvSpPr>
        <p:spPr>
          <a:xfrm>
            <a:off x="730045" y="3975809"/>
            <a:ext cx="109039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/>
              <a:t> é uma base de V = R</a:t>
            </a:r>
            <a:r>
              <a:rPr lang="pt-BR" sz="3200" baseline="30000" dirty="0"/>
              <a:t>3</a:t>
            </a:r>
            <a:r>
              <a:rPr lang="pt-BR" sz="3200" dirty="0"/>
              <a:t>,  conhecida como base canônica de R</a:t>
            </a:r>
            <a:r>
              <a:rPr lang="pt-BR" sz="3200" baseline="30000" dirty="0"/>
              <a:t>3.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11271161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255222" y="1205345"/>
            <a:ext cx="954301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hlinkClick r:id="rId2"/>
              </a:rPr>
              <a:t>https://www.youtube.com/watch?v=T4LLCJHylpQ</a:t>
            </a:r>
            <a:endParaRPr lang="pt-BR" dirty="0"/>
          </a:p>
          <a:p>
            <a:endParaRPr lang="pt-BR" dirty="0"/>
          </a:p>
          <a:p>
            <a:r>
              <a:rPr lang="pt-BR" dirty="0">
                <a:hlinkClick r:id="rId3"/>
              </a:rPr>
              <a:t>https://www.youtube.com/watch?v=dzucalitpDM</a:t>
            </a:r>
            <a:endParaRPr lang="pt-BR" dirty="0"/>
          </a:p>
          <a:p>
            <a:endParaRPr lang="pt-BR" dirty="0"/>
          </a:p>
          <a:p>
            <a:r>
              <a:rPr lang="pt-BR" dirty="0">
                <a:hlinkClick r:id="rId4"/>
              </a:rPr>
              <a:t>https://www.youtube.com/watch?v=1NQgheFnX9A</a:t>
            </a:r>
            <a:endParaRPr lang="pt-BR" dirty="0"/>
          </a:p>
          <a:p>
            <a:endParaRPr lang="pt-BR" dirty="0"/>
          </a:p>
          <a:p>
            <a:r>
              <a:rPr lang="pt-BR" dirty="0">
                <a:hlinkClick r:id="rId5"/>
              </a:rPr>
              <a:t>https://www.youtube.com/watch?v=H-xl3tdEiDM</a:t>
            </a:r>
            <a:endParaRPr lang="pt-BR" dirty="0"/>
          </a:p>
          <a:p>
            <a:endParaRPr lang="pt-BR" dirty="0"/>
          </a:p>
          <a:p>
            <a:r>
              <a:rPr lang="pt-BR" dirty="0">
                <a:hlinkClick r:id="rId6"/>
              </a:rPr>
              <a:t>https://www.youtube.com/watch?v=EQeVGWqCyDE</a:t>
            </a:r>
            <a:endParaRPr lang="pt-BR" dirty="0"/>
          </a:p>
          <a:p>
            <a:endParaRPr lang="pt-BR" dirty="0"/>
          </a:p>
          <a:p>
            <a:r>
              <a:rPr lang="pt-BR" dirty="0">
                <a:hlinkClick r:id="rId7"/>
              </a:rPr>
              <a:t>https://www.ime.unicamp.br/~marcia/AlgebraLinear/Arquivos%20PDF/exemplos_dependencia.pdf</a:t>
            </a:r>
            <a:endParaRPr lang="pt-BR" dirty="0"/>
          </a:p>
          <a:p>
            <a:endParaRPr lang="pt-BR" dirty="0"/>
          </a:p>
          <a:p>
            <a:r>
              <a:rPr lang="pt-BR" dirty="0">
                <a:hlinkClick r:id="rId8"/>
              </a:rPr>
              <a:t>https://wp.ufpel.edu.br/nucleomatceng/files/2012/07/Espa%C3%A7os-Vetoriais.pdf</a:t>
            </a:r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49502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A121C0-12C0-87B3-EE7F-7B280C5CE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Exemplos - Dependência Linear - LI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45E88CA0-9379-B667-F82B-14D5D045DE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4725" y="2575096"/>
            <a:ext cx="11031598" cy="2323322"/>
          </a:xfrm>
        </p:spPr>
      </p:pic>
    </p:spTree>
    <p:extLst>
      <p:ext uri="{BB962C8B-B14F-4D97-AF65-F5344CB8AC3E}">
        <p14:creationId xmlns:p14="http://schemas.microsoft.com/office/powerpoint/2010/main" val="1184561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0E019C-25E2-43CB-ACD6-ED592A1C4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Exemplos - Dependência Linear - LI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4C1901DA-BFAF-A268-00E7-1D4A0390CD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362" y="2566089"/>
            <a:ext cx="11614464" cy="2929641"/>
          </a:xfrm>
        </p:spPr>
      </p:pic>
    </p:spTree>
    <p:extLst>
      <p:ext uri="{BB962C8B-B14F-4D97-AF65-F5344CB8AC3E}">
        <p14:creationId xmlns:p14="http://schemas.microsoft.com/office/powerpoint/2010/main" val="4035645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Espaço Reservado para Conteúdo 9">
            <a:extLst>
              <a:ext uri="{FF2B5EF4-FFF2-40B4-BE49-F238E27FC236}">
                <a16:creationId xmlns:a16="http://schemas.microsoft.com/office/drawing/2014/main" id="{0E942787-F9BB-11BE-86AB-4201A0AA00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29813" y="260328"/>
            <a:ext cx="6102220" cy="6509034"/>
          </a:xfrm>
        </p:spPr>
      </p:pic>
    </p:spTree>
    <p:extLst>
      <p:ext uri="{BB962C8B-B14F-4D97-AF65-F5344CB8AC3E}">
        <p14:creationId xmlns:p14="http://schemas.microsoft.com/office/powerpoint/2010/main" val="36843014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00E459-FBC8-F8A4-8FB5-BDBC2E48B0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8C826618-64C3-DB3E-E9AB-68BBD62ED8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2035" y="1957793"/>
            <a:ext cx="11067183" cy="1471207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20546479-A338-4559-B7B1-A827B3F2C4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774958"/>
            <a:ext cx="10200758" cy="2324392"/>
          </a:xfrm>
          <a:prstGeom prst="rect">
            <a:avLst/>
          </a:prstGeom>
        </p:spPr>
      </p:pic>
      <p:sp>
        <p:nvSpPr>
          <p:cNvPr id="8" name="Título 1">
            <a:extLst>
              <a:ext uri="{FF2B5EF4-FFF2-40B4-BE49-F238E27FC236}">
                <a16:creationId xmlns:a16="http://schemas.microsoft.com/office/drawing/2014/main" id="{B5E95CD4-7DB7-8AC9-FC98-986D0DC9A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035" y="257924"/>
            <a:ext cx="10515600" cy="1001451"/>
          </a:xfrm>
        </p:spPr>
        <p:txBody>
          <a:bodyPr/>
          <a:lstStyle/>
          <a:p>
            <a:pPr algn="ctr"/>
            <a:r>
              <a:rPr lang="pt-BR" dirty="0"/>
              <a:t>Exemplos - Dependência Linear - LI</a:t>
            </a:r>
          </a:p>
        </p:txBody>
      </p:sp>
    </p:spTree>
    <p:extLst>
      <p:ext uri="{BB962C8B-B14F-4D97-AF65-F5344CB8AC3E}">
        <p14:creationId xmlns:p14="http://schemas.microsoft.com/office/powerpoint/2010/main" val="24962461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6B086479-1AE0-AD75-D0FA-0B3D9CABA0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4638" y="952500"/>
            <a:ext cx="11182724" cy="4600575"/>
          </a:xfrm>
        </p:spPr>
      </p:pic>
    </p:spTree>
    <p:extLst>
      <p:ext uri="{BB962C8B-B14F-4D97-AF65-F5344CB8AC3E}">
        <p14:creationId xmlns:p14="http://schemas.microsoft.com/office/powerpoint/2010/main" val="11303191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7B8A99-1ABE-125F-D58C-9AB0331F3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7809"/>
            <a:ext cx="10515600" cy="1011391"/>
          </a:xfrm>
        </p:spPr>
        <p:txBody>
          <a:bodyPr/>
          <a:lstStyle/>
          <a:p>
            <a:pPr algn="ctr"/>
            <a:r>
              <a:rPr lang="pt-BR" dirty="0"/>
              <a:t>Exemplos - Dependência Linear - LD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232CE693-3EF3-4110-75FE-038605EF03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9997" y="2310581"/>
            <a:ext cx="11211417" cy="2810060"/>
          </a:xfrm>
        </p:spPr>
      </p:pic>
    </p:spTree>
    <p:extLst>
      <p:ext uri="{BB962C8B-B14F-4D97-AF65-F5344CB8AC3E}">
        <p14:creationId xmlns:p14="http://schemas.microsoft.com/office/powerpoint/2010/main" val="2616847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CDFDA74D-8551-D54C-5A33-D15F5E5902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6201" y="121299"/>
            <a:ext cx="10453211" cy="6425492"/>
          </a:xfrm>
        </p:spPr>
      </p:pic>
    </p:spTree>
    <p:extLst>
      <p:ext uri="{BB962C8B-B14F-4D97-AF65-F5344CB8AC3E}">
        <p14:creationId xmlns:p14="http://schemas.microsoft.com/office/powerpoint/2010/main" val="23113143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CFC70F5AACBF134AB045D56C555001B1" ma:contentTypeVersion="4" ma:contentTypeDescription="Crie um novo documento." ma:contentTypeScope="" ma:versionID="b829a58fbe089841a0eabd481beabaf3">
  <xsd:schema xmlns:xsd="http://www.w3.org/2001/XMLSchema" xmlns:xs="http://www.w3.org/2001/XMLSchema" xmlns:p="http://schemas.microsoft.com/office/2006/metadata/properties" xmlns:ns2="53788374-efad-4a30-91d3-ca81707501db" targetNamespace="http://schemas.microsoft.com/office/2006/metadata/properties" ma:root="true" ma:fieldsID="cfb589fe4ec47a323114786ecbc1d5ce" ns2:_="">
    <xsd:import namespace="53788374-efad-4a30-91d3-ca81707501d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3788374-efad-4a30-91d3-ca81707501d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4EC14A8-F0FD-48AC-923B-3B5FEF0C3B7B}"/>
</file>

<file path=customXml/itemProps2.xml><?xml version="1.0" encoding="utf-8"?>
<ds:datastoreItem xmlns:ds="http://schemas.openxmlformats.org/officeDocument/2006/customXml" ds:itemID="{CB14FEBE-90DF-455E-B1B5-0CE75BA65BB9}"/>
</file>

<file path=customXml/itemProps3.xml><?xml version="1.0" encoding="utf-8"?>
<ds:datastoreItem xmlns:ds="http://schemas.openxmlformats.org/officeDocument/2006/customXml" ds:itemID="{9B168884-05C4-40D4-8CDC-BD7B82520F74}"/>
</file>

<file path=docProps/app.xml><?xml version="1.0" encoding="utf-8"?>
<Properties xmlns="http://schemas.openxmlformats.org/officeDocument/2006/extended-properties" xmlns:vt="http://schemas.openxmlformats.org/officeDocument/2006/docPropsVTypes">
  <TotalTime>463</TotalTime>
  <Words>307</Words>
  <Application>Microsoft Office PowerPoint</Application>
  <PresentationFormat>Widescreen</PresentationFormat>
  <Paragraphs>41</Paragraphs>
  <Slides>21</Slides>
  <Notes>0</Notes>
  <HiddenSlides>0</HiddenSlides>
  <MMClips>0</MMClips>
  <ScaleCrop>false</ScaleCrop>
  <HeadingPairs>
    <vt:vector size="8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6" baseType="lpstr">
      <vt:lpstr>Aptos</vt:lpstr>
      <vt:lpstr>Aptos Display</vt:lpstr>
      <vt:lpstr>Arial</vt:lpstr>
      <vt:lpstr>Tema do Office</vt:lpstr>
      <vt:lpstr>Equation</vt:lpstr>
      <vt:lpstr>Dependência Linear</vt:lpstr>
      <vt:lpstr>Apresentação do PowerPoint</vt:lpstr>
      <vt:lpstr>Exemplos - Dependência Linear - LI</vt:lpstr>
      <vt:lpstr>Exemplos - Dependência Linear - LI</vt:lpstr>
      <vt:lpstr>Apresentação do PowerPoint</vt:lpstr>
      <vt:lpstr>Exemplos - Dependência Linear - LI</vt:lpstr>
      <vt:lpstr>Apresentação do PowerPoint</vt:lpstr>
      <vt:lpstr>Exemplos - Dependência Linear - LD</vt:lpstr>
      <vt:lpstr>Apresentação do PowerPoint</vt:lpstr>
      <vt:lpstr>Exemplos - Dependência Linear - LD</vt:lpstr>
      <vt:lpstr>Apresentação do PowerPoint</vt:lpstr>
      <vt:lpstr>REPRESENTAÇÃO GEOMÉTRICA</vt:lpstr>
      <vt:lpstr>Apresentação do PowerPoint</vt:lpstr>
      <vt:lpstr>Apresentação do PowerPoint</vt:lpstr>
      <vt:lpstr>BASE DE UM ESPAÇO VETORIAL</vt:lpstr>
      <vt:lpstr>BASE DE UM ESPAÇO VETORIAL</vt:lpstr>
      <vt:lpstr>BASE DE UM ESPAÇO VETORIAL - EXEMPLOS</vt:lpstr>
      <vt:lpstr>BASE DE UM ESPAÇO VETORIAL - EXEMPLOS</vt:lpstr>
      <vt:lpstr>BASE DE UM ESPAÇO VETORIAL - EXEMPLOS</vt:lpstr>
      <vt:lpstr>BASE DE UM ESPAÇO VETORIAL - EXEMPLOS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Patricia Gomes</dc:creator>
  <cp:lastModifiedBy>Patricia Gomes</cp:lastModifiedBy>
  <cp:revision>1</cp:revision>
  <dcterms:created xsi:type="dcterms:W3CDTF">2025-03-27T14:43:37Z</dcterms:created>
  <dcterms:modified xsi:type="dcterms:W3CDTF">2025-03-27T22:27:34Z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0x010100CFC70F5AACBF134AB045D56C555001B1</vt:lpwstr>
  </property>
</Properties>
</file>