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27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GNER RAMOS TOTH" userId="817c2460-9d4d-4585-b7d1-1a9657429b45" providerId="ADAL" clId="{04B84CDC-7D73-4C02-9267-F20EF7317582}"/>
    <pc:docChg chg="custSel modSld">
      <pc:chgData name="WAGNER RAMOS TOTH" userId="817c2460-9d4d-4585-b7d1-1a9657429b45" providerId="ADAL" clId="{04B84CDC-7D73-4C02-9267-F20EF7317582}" dt="2024-03-11T19:15:30.426" v="2" actId="1076"/>
      <pc:docMkLst>
        <pc:docMk/>
      </pc:docMkLst>
      <pc:sldChg chg="addSp modSp mod">
        <pc:chgData name="WAGNER RAMOS TOTH" userId="817c2460-9d4d-4585-b7d1-1a9657429b45" providerId="ADAL" clId="{04B84CDC-7D73-4C02-9267-F20EF7317582}" dt="2024-03-11T19:15:30.426" v="2" actId="1076"/>
        <pc:sldMkLst>
          <pc:docMk/>
          <pc:sldMk cId="3744768501" sldId="342"/>
        </pc:sldMkLst>
        <pc:spChg chg="mod">
          <ac:chgData name="WAGNER RAMOS TOTH" userId="817c2460-9d4d-4585-b7d1-1a9657429b45" providerId="ADAL" clId="{04B84CDC-7D73-4C02-9267-F20EF7317582}" dt="2024-03-11T19:15:16.123" v="0" actId="313"/>
          <ac:spMkLst>
            <pc:docMk/>
            <pc:sldMk cId="3744768501" sldId="342"/>
            <ac:spMk id="19" creationId="{4943F1FA-9762-25D6-80B3-AD05A1731E31}"/>
          </ac:spMkLst>
        </pc:spChg>
        <pc:picChg chg="add mod">
          <ac:chgData name="WAGNER RAMOS TOTH" userId="817c2460-9d4d-4585-b7d1-1a9657429b45" providerId="ADAL" clId="{04B84CDC-7D73-4C02-9267-F20EF7317582}" dt="2024-03-11T19:15:30.426" v="2" actId="1076"/>
          <ac:picMkLst>
            <pc:docMk/>
            <pc:sldMk cId="3744768501" sldId="342"/>
            <ac:picMk id="27" creationId="{1872A093-4BC3-F23B-7CB7-29E837ECD2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D3D32-2D38-6949-65D6-A1306013A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F8F306-76A9-C45B-DE92-9EBED01AB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96002D-6726-F1AF-6218-820A44C8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10322-FDE2-7B9A-826A-41A07ABA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DA074F-FAAD-031B-E6D5-FC916A04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59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E02AA-132D-D526-72A4-6DD34E56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1D3EE2-AADA-449B-EECB-DF3522FB5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3634DD-A7A4-91A1-AD05-769FA1E2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D8B7E6-FC54-CDE8-1DE0-04252126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FC46FC-0CA0-F975-27B9-658613F2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71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98A9C7-13D1-6512-0C71-5E7636939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59668B-4136-E425-14BC-8BA5897DC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C371C2-CF87-6C48-87C2-C306ED5D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8068E8-7F1A-34BD-3D60-C94BF7FF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9331A8-B821-5E97-88E5-600E2D36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7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1851-A65A-5AEB-4573-C5AEFFCD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EF52CE-BC15-D7E0-A06E-BD8727DC8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41566F-4C75-9078-497B-83A8385F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56DF34-D4FE-0189-1973-4175AF52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049DD0-0743-FBD8-955A-E7B04E76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11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3D5BB-C554-0656-DEE9-0D726B8AA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53387-C6D8-553D-58C4-3575796A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96EDA4-D5A2-D6C2-E52D-E020260F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DA59F5-2C63-9D8D-CB56-1CCA76C1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165291-7990-CEAC-166A-A80E91F0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41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50186-64A4-F1EB-F705-33E64922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CEBA9-14EB-99BF-7DE9-B85CB4CBA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3A9233-7221-D611-A43B-D7F7A37CC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0FE8CC-6AEC-F07F-72CF-7049538B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A740C5-E508-4233-7ACD-0FA2ADF5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03116F-E8F9-7294-516C-F7C2AE7C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46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7B81B-A420-ADD6-38E0-275C60EF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F51F0F-3A3A-93FC-EC62-A5123D4FE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38E976-3D6D-6157-4E3A-A1BBCFC1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6BCD02-F5E2-723D-E222-5871843F9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E511CE-99E3-8867-11BE-854864EBC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E74869-56C7-49E7-F4BE-36438886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BF7C59-E276-E36F-C0FC-0C2F422B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B2E228-A81A-F8DC-195C-8F8FE140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66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5E092-01C5-529F-E26F-98DF551D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A51705-7BCA-5935-03C8-7460900C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A353A5-B4A4-8E85-2D3F-92D5CC4B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25B555-3699-974B-5BFB-8404FB91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93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E60DB9-8D18-7EA5-A2A8-0F0E2F99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B383E6-9E2F-F6E4-47E2-A4CFC9C5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2CD775-21CE-89BE-8623-A742BF76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31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8EE69-08DD-4DD0-2E41-DA44400C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28A9FD-547C-20CC-211E-113DB681E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627A23-FEF7-20E7-F60C-EF28A438A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1D0C5C-6ADC-BA82-643A-CB326DF5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C05DC0-CA12-E029-26DA-0D73455E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2B7FC7-7218-EAEC-E886-133012B2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56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2D9AA-D889-6780-9760-CA9A40F6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9EEF07-D4DF-D216-FF88-564CE9609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6725B9-BC2E-4DD3-60C3-5F902D454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9B530A-E3C2-DD43-21C1-0237963E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EB7-D50A-4F0C-93BF-7104600E8E64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2BC5DA-1608-1E1C-6D37-3CA9E135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1D974D-2B91-5DC3-7936-583385E2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71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644145-BFBD-0CEA-01F8-099E14A5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4B7129-BA13-495C-DF1E-DBCC3AA3A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A75DED-EBDC-03C2-631D-81694DF76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AEB7-D50A-4F0C-93BF-7104600E8E64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9058C7-2352-4F4F-6EF2-928F71F52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30893B-4A65-ADB4-4303-1478A33F5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C4B5-33E0-4D05-AB33-F2D47EC5B1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9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AE91B0A-3CB2-C44F-B1D1-6581EC55B597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AD4C006-843C-67AD-9DD3-E7244A947020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FF03320E-D66A-6B3B-4527-610F7A4AD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A18A24D-C23A-2AA2-0293-EB29A486A255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E3D6ACD-D57B-836E-44D2-87B9E96FC0FF}"/>
                </a:ext>
              </a:extLst>
            </p:cNvPr>
            <p:cNvSpPr txBox="1"/>
            <p:nvPr/>
          </p:nvSpPr>
          <p:spPr>
            <a:xfrm>
              <a:off x="3186077" y="5928006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D4CDA5-649D-3044-8E44-43FE6A625700}"/>
              </a:ext>
            </a:extLst>
          </p:cNvPr>
          <p:cNvSpPr txBox="1"/>
          <p:nvPr/>
        </p:nvSpPr>
        <p:spPr>
          <a:xfrm>
            <a:off x="893000" y="2644170"/>
            <a:ext cx="4586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Banco de Dados </a:t>
            </a:r>
          </a:p>
          <a:p>
            <a:pPr algn="ctr"/>
            <a:r>
              <a:rPr lang="pt-BR" sz="3200" b="1" dirty="0"/>
              <a:t>Não Relacional</a:t>
            </a:r>
          </a:p>
        </p:txBody>
      </p:sp>
      <p:pic>
        <p:nvPicPr>
          <p:cNvPr id="5" name="Gráfico 4" descr="Laptop com telefone e calculadora">
            <a:extLst>
              <a:ext uri="{FF2B5EF4-FFF2-40B4-BE49-F238E27FC236}">
                <a16:creationId xmlns:a16="http://schemas.microsoft.com/office/drawing/2014/main" id="{692F15E9-FD20-BF19-9F00-8739EE2CD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3962" y="222108"/>
            <a:ext cx="5390901" cy="539090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B9FD3FC-4D3E-53CE-E1C0-CCFFC9FD4CF1}"/>
              </a:ext>
            </a:extLst>
          </p:cNvPr>
          <p:cNvSpPr txBox="1"/>
          <p:nvPr/>
        </p:nvSpPr>
        <p:spPr>
          <a:xfrm>
            <a:off x="7778454" y="4790986"/>
            <a:ext cx="3041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Desenvolvimento de Sistemas Multiplataformas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A0DAF6BC-2E5F-16F8-2FF1-0E5A24255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58" y="2917558"/>
            <a:ext cx="3178065" cy="317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56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3929084" y="-65237"/>
            <a:ext cx="43336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CRUD </a:t>
            </a:r>
            <a:r>
              <a:rPr lang="pt-BR" sz="4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MongoDB</a:t>
            </a:r>
            <a:endParaRPr lang="pt-B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F7CF8FE-1197-C47C-1CED-4AA85BCF2982}"/>
              </a:ext>
            </a:extLst>
          </p:cNvPr>
          <p:cNvSpPr/>
          <p:nvPr/>
        </p:nvSpPr>
        <p:spPr>
          <a:xfrm>
            <a:off x="144703" y="895812"/>
            <a:ext cx="66186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Modelagem Blog : Não Relacional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B8CDA4A-AC31-776A-2490-8343038DE6CA}"/>
              </a:ext>
            </a:extLst>
          </p:cNvPr>
          <p:cNvGrpSpPr/>
          <p:nvPr/>
        </p:nvGrpSpPr>
        <p:grpSpPr>
          <a:xfrm>
            <a:off x="7508113" y="865774"/>
            <a:ext cx="4382112" cy="4597571"/>
            <a:chOff x="7508113" y="865774"/>
            <a:chExt cx="4382112" cy="4597571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8A3E1572-A386-CC8F-0374-13C212D93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8113" y="865774"/>
              <a:ext cx="2581635" cy="676369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A1935014-C449-59CD-79A3-D3783EA02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08113" y="1528971"/>
              <a:ext cx="4382112" cy="3934374"/>
            </a:xfrm>
            <a:prstGeom prst="rect">
              <a:avLst/>
            </a:prstGeom>
          </p:spPr>
        </p:pic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1F346B6-5488-8062-6C2B-9784A8010C3A}"/>
              </a:ext>
            </a:extLst>
          </p:cNvPr>
          <p:cNvSpPr txBox="1"/>
          <p:nvPr/>
        </p:nvSpPr>
        <p:spPr>
          <a:xfrm>
            <a:off x="146095" y="2023613"/>
            <a:ext cx="72063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Esse é o jeito "certo" de fazer com </a:t>
            </a:r>
            <a:r>
              <a:rPr lang="pt-BR" dirty="0" err="1"/>
              <a:t>MongoDB</a:t>
            </a:r>
            <a:r>
              <a:rPr lang="pt-BR" dirty="0"/>
              <a:t>! Note que o </a:t>
            </a:r>
            <a:r>
              <a:rPr lang="pt-BR" dirty="0" err="1"/>
              <a:t>subdocumento</a:t>
            </a:r>
            <a:r>
              <a:rPr lang="pt-BR" dirty="0"/>
              <a:t> autor possui apenas os dados necessários para montar uma tela de artigo. Mas se precisarmos depois da informação completa do autor, podemos pegá-la a partir de seu id. Como </a:t>
            </a:r>
            <a:r>
              <a:rPr lang="pt-BR" dirty="0" err="1"/>
              <a:t>MongoDB</a:t>
            </a:r>
            <a:r>
              <a:rPr lang="pt-BR" dirty="0"/>
              <a:t> não garante integridade referencial por não possuir FK, temos de tomar muito cuidado quando você for excluir um autor, para desvinculá-lo em todos os artigos dele, e quando você for atualizar o nome dele, para atualizar em todos artigos dele.</a:t>
            </a:r>
          </a:p>
        </p:txBody>
      </p:sp>
    </p:spTree>
    <p:extLst>
      <p:ext uri="{BB962C8B-B14F-4D97-AF65-F5344CB8AC3E}">
        <p14:creationId xmlns:p14="http://schemas.microsoft.com/office/powerpoint/2010/main" val="175236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3929084" y="-65237"/>
            <a:ext cx="43336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CRUD </a:t>
            </a:r>
            <a:r>
              <a:rPr lang="pt-BR" sz="4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MongoDB</a:t>
            </a:r>
            <a:endParaRPr lang="pt-B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F7CF8FE-1197-C47C-1CED-4AA85BCF2982}"/>
              </a:ext>
            </a:extLst>
          </p:cNvPr>
          <p:cNvSpPr/>
          <p:nvPr/>
        </p:nvSpPr>
        <p:spPr>
          <a:xfrm>
            <a:off x="144703" y="895812"/>
            <a:ext cx="66186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Modelagem Blog : Não Relacional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0F165C6-F154-8122-7645-7DBDC6A1EC3A}"/>
              </a:ext>
            </a:extLst>
          </p:cNvPr>
          <p:cNvSpPr txBox="1"/>
          <p:nvPr/>
        </p:nvSpPr>
        <p:spPr>
          <a:xfrm>
            <a:off x="361011" y="1665082"/>
            <a:ext cx="6186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Já a coleção Autor, fica com documentos bem parecidos com a tabela original em SQL: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7C783722-1F14-4541-B791-3914C0DE5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813" y="2158153"/>
            <a:ext cx="3896269" cy="283884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9408B55-1B5E-92F5-9536-88D1933BFD63}"/>
              </a:ext>
            </a:extLst>
          </p:cNvPr>
          <p:cNvSpPr txBox="1"/>
          <p:nvPr/>
        </p:nvSpPr>
        <p:spPr>
          <a:xfrm>
            <a:off x="7085222" y="2484883"/>
            <a:ext cx="48050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Note que não foi embutido todos os artigos deste autor, pois seria inviável.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foco do blog são os artigos, não os autores, logo, os artigos vão conter o seu autor dentro de si, e não o contrário!</a:t>
            </a:r>
          </a:p>
        </p:txBody>
      </p:sp>
    </p:spTree>
    <p:extLst>
      <p:ext uri="{BB962C8B-B14F-4D97-AF65-F5344CB8AC3E}">
        <p14:creationId xmlns:p14="http://schemas.microsoft.com/office/powerpoint/2010/main" val="220962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3929084" y="-65237"/>
            <a:ext cx="43336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CRUD </a:t>
            </a:r>
            <a:r>
              <a:rPr lang="pt-BR" sz="4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MongoDB</a:t>
            </a:r>
            <a:endParaRPr lang="pt-B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F7CF8FE-1197-C47C-1CED-4AA85BCF2982}"/>
              </a:ext>
            </a:extLst>
          </p:cNvPr>
          <p:cNvSpPr/>
          <p:nvPr/>
        </p:nvSpPr>
        <p:spPr>
          <a:xfrm>
            <a:off x="144703" y="895812"/>
            <a:ext cx="66186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Modelagem Blog : Não Relacional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5A1DEE-EFCF-8267-CF05-9210C864C040}"/>
              </a:ext>
            </a:extLst>
          </p:cNvPr>
          <p:cNvSpPr txBox="1"/>
          <p:nvPr/>
        </p:nvSpPr>
        <p:spPr>
          <a:xfrm>
            <a:off x="577319" y="1705543"/>
            <a:ext cx="113129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Um adendo: </a:t>
            </a:r>
            <a:r>
              <a:rPr lang="pt-BR" b="1" dirty="0" err="1"/>
              <a:t>MongoDB</a:t>
            </a:r>
            <a:r>
              <a:rPr lang="pt-BR" dirty="0"/>
              <a:t> trabalha muito bem com arquivos binários embutidos em documentos, então se quisesse usar um binário de imagem no campo foto, funcionaria perfeitamente bem, melhor que no SQL tradicional.</a:t>
            </a:r>
          </a:p>
          <a:p>
            <a:endParaRPr lang="pt-BR" dirty="0"/>
          </a:p>
          <a:p>
            <a:r>
              <a:rPr lang="pt-BR" dirty="0"/>
              <a:t>Mas e as </a:t>
            </a:r>
            <a:r>
              <a:rPr lang="pt-BR" b="1" dirty="0"/>
              <a:t>categorias</a:t>
            </a:r>
            <a:r>
              <a:rPr lang="pt-BR" dirty="0"/>
              <a:t> e </a:t>
            </a:r>
            <a:r>
              <a:rPr lang="pt-BR" b="1" dirty="0" err="1"/>
              <a:t>tags</a:t>
            </a:r>
            <a:r>
              <a:rPr lang="pt-BR" dirty="0"/>
              <a:t>? Como ficam?</a:t>
            </a:r>
          </a:p>
          <a:p>
            <a:endParaRPr lang="pt-BR" dirty="0"/>
          </a:p>
          <a:p>
            <a:r>
              <a:rPr lang="pt-BR" dirty="0"/>
              <a:t>Primeiro que aqui não precisamos de tabelas-meio quando temos relacionamento N-N. Todos os relacionamentos podem ser representados na modalidade 1-N usando campos multivalorados, como mostrado no exemplo abaixo.</a:t>
            </a:r>
          </a:p>
        </p:txBody>
      </p:sp>
    </p:spTree>
    <p:extLst>
      <p:ext uri="{BB962C8B-B14F-4D97-AF65-F5344CB8AC3E}">
        <p14:creationId xmlns:p14="http://schemas.microsoft.com/office/powerpoint/2010/main" val="209049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3929084" y="-65237"/>
            <a:ext cx="43336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CRUD </a:t>
            </a:r>
            <a:r>
              <a:rPr lang="pt-BR" sz="4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MongoDB</a:t>
            </a:r>
            <a:endParaRPr lang="pt-B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F7CF8FE-1197-C47C-1CED-4AA85BCF2982}"/>
              </a:ext>
            </a:extLst>
          </p:cNvPr>
          <p:cNvSpPr/>
          <p:nvPr/>
        </p:nvSpPr>
        <p:spPr>
          <a:xfrm>
            <a:off x="144703" y="895812"/>
            <a:ext cx="66186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Modelagem Blog : Não Relacional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CBD1CCD-C49C-8D7C-9590-0696E35BF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21" y="1445305"/>
            <a:ext cx="2653981" cy="99664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B8548CA-DB65-499B-2903-C2538A24B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21" y="2386242"/>
            <a:ext cx="3315318" cy="320715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965C2E6-BC5B-4A05-80CD-4E4725047F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8589" y="1651779"/>
            <a:ext cx="1973463" cy="646331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2ED1B0-D499-817C-F935-75C61860176F}"/>
              </a:ext>
            </a:extLst>
          </p:cNvPr>
          <p:cNvSpPr txBox="1"/>
          <p:nvPr/>
        </p:nvSpPr>
        <p:spPr>
          <a:xfrm>
            <a:off x="4332808" y="2329833"/>
            <a:ext cx="72551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/>
              <a:t>Tags</a:t>
            </a:r>
            <a:r>
              <a:rPr lang="pt-BR" dirty="0"/>
              <a:t> são apenas </a:t>
            </a:r>
            <a:r>
              <a:rPr lang="pt-BR" b="1" dirty="0" err="1"/>
              <a:t>strings</a:t>
            </a:r>
            <a:r>
              <a:rPr lang="pt-BR" dirty="0"/>
              <a:t> tanto na modelagem relacional original quanto nesta modelagem orientada a documentos. </a:t>
            </a:r>
          </a:p>
          <a:p>
            <a:endParaRPr lang="pt-BR" dirty="0"/>
          </a:p>
          <a:p>
            <a:r>
              <a:rPr lang="pt-BR" dirty="0"/>
              <a:t>Sendo assim, um campo do tipo </a:t>
            </a:r>
            <a:r>
              <a:rPr lang="pt-BR" b="1" dirty="0" err="1"/>
              <a:t>array</a:t>
            </a:r>
            <a:r>
              <a:rPr lang="pt-BR" dirty="0"/>
              <a:t> de </a:t>
            </a:r>
            <a:r>
              <a:rPr lang="pt-BR" b="1" dirty="0" err="1"/>
              <a:t>String</a:t>
            </a:r>
            <a:r>
              <a:rPr lang="pt-BR" dirty="0"/>
              <a:t> resolve este cenário sem maiores problemas. Já as categorias são um pouco mais complexas, pois podem ter informações extras como uma descrição. </a:t>
            </a:r>
          </a:p>
          <a:p>
            <a:endParaRPr lang="pt-BR" dirty="0"/>
          </a:p>
          <a:p>
            <a:r>
              <a:rPr lang="pt-BR" dirty="0"/>
              <a:t>No entanto, como para exibir o artigo na tela do sistema nós só precisamos do nome e do id das categorias, podemos ter um </a:t>
            </a:r>
            <a:r>
              <a:rPr lang="pt-BR" b="1" dirty="0" err="1"/>
              <a:t>array</a:t>
            </a:r>
            <a:r>
              <a:rPr lang="pt-BR" dirty="0"/>
              <a:t> de </a:t>
            </a:r>
            <a:r>
              <a:rPr lang="pt-BR" b="1" dirty="0" err="1"/>
              <a:t>subdocumentos</a:t>
            </a:r>
            <a:r>
              <a:rPr lang="pt-BR" dirty="0"/>
              <a:t> de categoria dentro do documento de artigo.</a:t>
            </a:r>
          </a:p>
        </p:txBody>
      </p:sp>
    </p:spTree>
    <p:extLst>
      <p:ext uri="{BB962C8B-B14F-4D97-AF65-F5344CB8AC3E}">
        <p14:creationId xmlns:p14="http://schemas.microsoft.com/office/powerpoint/2010/main" val="176327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3929084" y="-65237"/>
            <a:ext cx="43336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CRUD </a:t>
            </a:r>
            <a:r>
              <a:rPr lang="pt-BR" sz="4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MongoDB</a:t>
            </a:r>
            <a:endParaRPr lang="pt-B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F7CF8FE-1197-C47C-1CED-4AA85BCF2982}"/>
              </a:ext>
            </a:extLst>
          </p:cNvPr>
          <p:cNvSpPr/>
          <p:nvPr/>
        </p:nvSpPr>
        <p:spPr>
          <a:xfrm>
            <a:off x="144703" y="895812"/>
            <a:ext cx="66186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Modelagem Blog : Não Relacional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24640DB-2B45-5154-60A4-4ABFC0CDD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62" y="1542143"/>
            <a:ext cx="2514951" cy="104789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813F666-14DF-0B6B-BF87-E4631C387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862" y="2623177"/>
            <a:ext cx="3124636" cy="724001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B39A3355-C76B-AD60-200E-80CCB9A65EDF}"/>
              </a:ext>
            </a:extLst>
          </p:cNvPr>
          <p:cNvSpPr txBox="1"/>
          <p:nvPr/>
        </p:nvSpPr>
        <p:spPr>
          <a:xfrm>
            <a:off x="3799610" y="2120843"/>
            <a:ext cx="80906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Novamente, caso no futuro você venha a excluir categorias, terá de percorrer toda a coleção de artigos visando remover as ocorrências das mesmas. </a:t>
            </a:r>
          </a:p>
          <a:p>
            <a:endParaRPr lang="pt-BR" dirty="0"/>
          </a:p>
          <a:p>
            <a:r>
              <a:rPr lang="pt-BR" dirty="0"/>
              <a:t>No caso de edição de nome da categoria original, também. </a:t>
            </a:r>
          </a:p>
          <a:p>
            <a:endParaRPr lang="pt-BR" dirty="0"/>
          </a:p>
          <a:p>
            <a:r>
              <a:rPr lang="pt-BR" dirty="0"/>
              <a:t>Com as </a:t>
            </a:r>
            <a:r>
              <a:rPr lang="pt-BR" dirty="0" err="1"/>
              <a:t>tags</a:t>
            </a:r>
            <a:r>
              <a:rPr lang="pt-BR" dirty="0"/>
              <a:t> não temos exatamente este problema, uma vez que elas são mais dinâmicas. </a:t>
            </a:r>
          </a:p>
        </p:txBody>
      </p:sp>
    </p:spTree>
    <p:extLst>
      <p:ext uri="{BB962C8B-B14F-4D97-AF65-F5344CB8AC3E}">
        <p14:creationId xmlns:p14="http://schemas.microsoft.com/office/powerpoint/2010/main" val="4137971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3929084" y="-65237"/>
            <a:ext cx="43336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CRUD </a:t>
            </a:r>
            <a:r>
              <a:rPr lang="pt-BR" sz="4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MongoDB</a:t>
            </a:r>
            <a:endParaRPr lang="pt-B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F7CF8FE-1197-C47C-1CED-4AA85BCF2982}"/>
              </a:ext>
            </a:extLst>
          </p:cNvPr>
          <p:cNvSpPr/>
          <p:nvPr/>
        </p:nvSpPr>
        <p:spPr>
          <a:xfrm>
            <a:off x="144703" y="895812"/>
            <a:ext cx="66186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Modelagem Blog : Não Relacional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FA8CC15-95C8-E426-2444-9A5B048247EE}"/>
              </a:ext>
            </a:extLst>
          </p:cNvPr>
          <p:cNvSpPr txBox="1"/>
          <p:nvPr/>
        </p:nvSpPr>
        <p:spPr>
          <a:xfrm>
            <a:off x="344607" y="1785530"/>
            <a:ext cx="115456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Para encerrar, temos os comentários. </a:t>
            </a:r>
          </a:p>
          <a:p>
            <a:endParaRPr lang="pt-BR" dirty="0"/>
          </a:p>
          <a:p>
            <a:r>
              <a:rPr lang="pt-BR" dirty="0"/>
              <a:t>Assim como fizemos com as categorias, vamos embutir os documentos dos comentários dentro do documento.</a:t>
            </a:r>
          </a:p>
          <a:p>
            <a:endParaRPr lang="pt-BR" dirty="0"/>
          </a:p>
          <a:p>
            <a:r>
              <a:rPr lang="pt-BR" dirty="0"/>
              <a:t>do artigo ao qual eles fazem parte, afinal, não faz sentido algum eles existirem alheios ao artigo do qual foram originados.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A373365-1511-177E-FB92-E43C316F8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94" y="3262858"/>
            <a:ext cx="3370390" cy="213953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888B32A-50BB-4A3E-3479-0B657F55F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358" y="3225345"/>
            <a:ext cx="3123348" cy="234251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353419A-1EB0-346E-92C5-DC5630C8A9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0833" y="3262858"/>
            <a:ext cx="1720650" cy="969942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B927DAE5-6DE5-278F-C3E7-BD0CD3A58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2775" y="4271630"/>
            <a:ext cx="2801167" cy="9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2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3929084" y="-65237"/>
            <a:ext cx="43336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CRUD </a:t>
            </a:r>
            <a:r>
              <a:rPr lang="pt-BR" sz="4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MongoDB</a:t>
            </a:r>
            <a:endParaRPr lang="pt-B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F7CF8FE-1197-C47C-1CED-4AA85BCF2982}"/>
              </a:ext>
            </a:extLst>
          </p:cNvPr>
          <p:cNvSpPr/>
          <p:nvPr/>
        </p:nvSpPr>
        <p:spPr>
          <a:xfrm>
            <a:off x="144703" y="895812"/>
            <a:ext cx="66186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Modelagem Blog : Não Relacional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E9F478D-50ED-A637-2F3A-848CEB37585D}"/>
              </a:ext>
            </a:extLst>
          </p:cNvPr>
          <p:cNvSpPr txBox="1"/>
          <p:nvPr/>
        </p:nvSpPr>
        <p:spPr>
          <a:xfrm>
            <a:off x="580287" y="1665082"/>
            <a:ext cx="113099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Como fazemos a consulta necessária para montar a tela de um artigo? Lembra que em SQL eram inúmeras consultas cheias de INNER </a:t>
            </a:r>
            <a:r>
              <a:rPr lang="pt-BR" dirty="0" err="1"/>
              <a:t>JOINs</a:t>
            </a:r>
            <a:r>
              <a:rPr lang="pt-BR" dirty="0"/>
              <a:t>? </a:t>
            </a:r>
          </a:p>
          <a:p>
            <a:endParaRPr lang="pt-BR" dirty="0"/>
          </a:p>
          <a:p>
            <a:r>
              <a:rPr lang="pt-BR" dirty="0"/>
              <a:t>No </a:t>
            </a:r>
            <a:r>
              <a:rPr lang="pt-BR" dirty="0" err="1"/>
              <a:t>MongoDB</a:t>
            </a:r>
            <a:r>
              <a:rPr lang="pt-BR" dirty="0"/>
              <a:t>, precisamos de apenas uma consulta, bem simples, para montar a mesma tela:</a:t>
            </a:r>
          </a:p>
          <a:p>
            <a:endParaRPr lang="pt-BR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8B1BD95-C25E-835B-039F-90751DB61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813" y="3177470"/>
            <a:ext cx="4944165" cy="800212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4943F1FA-9762-25D6-80B3-AD05A1731E31}"/>
              </a:ext>
            </a:extLst>
          </p:cNvPr>
          <p:cNvSpPr txBox="1"/>
          <p:nvPr/>
        </p:nvSpPr>
        <p:spPr>
          <a:xfrm>
            <a:off x="580287" y="3977682"/>
            <a:ext cx="113099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Essa consulta traz os mesmos dados que todas aquelas que fiz em SQL juntas. </a:t>
            </a:r>
          </a:p>
          <a:p>
            <a:endParaRPr lang="pt-BR" dirty="0"/>
          </a:p>
          <a:p>
            <a:r>
              <a:rPr lang="pt-BR" dirty="0"/>
              <a:t>Isso porque a modelagem dos documentos é feita sem relacionamentos externos, o documento é autossuficiente em termos de dados, como se fosse uma VIEW do SQL, mas muito mais poderoso.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1872A093-4BC3-F23B-7CB7-29E837ECD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026" y="5101610"/>
            <a:ext cx="3238952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68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E10BB7-9FED-8EBB-CE70-F431742F9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7D054FD1-B60E-E02F-B9D6-21DC48EF0C6E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0D504C6-5EA2-4E4C-CF49-3517194FF7E7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59578A1A-C074-B35F-84F2-AF88DDB47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49517E23-97FD-1C14-7F43-E243BC434902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EA741C7-7E83-A8F2-142E-F325E6D10C44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9E10CE-1A5C-E3CA-DEC7-18976FBB09AA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C05413E-9061-8265-A2A9-8C97E49C6989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91171B6D-CFFC-97DE-B221-99EE76F05461}"/>
              </a:ext>
            </a:extLst>
          </p:cNvPr>
          <p:cNvSpPr/>
          <p:nvPr/>
        </p:nvSpPr>
        <p:spPr>
          <a:xfrm>
            <a:off x="4531149" y="38288"/>
            <a:ext cx="3129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MongoDB</a:t>
            </a:r>
            <a:r>
              <a:rPr lang="pt-BR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Shell</a:t>
            </a:r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0A20E08-1AF2-6CBA-B531-08D525D35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71421A0B-A43E-EAC5-5190-C679683F5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F19ADFC-8AD5-D455-2083-4805E0E51AC3}"/>
              </a:ext>
            </a:extLst>
          </p:cNvPr>
          <p:cNvSpPr/>
          <p:nvPr/>
        </p:nvSpPr>
        <p:spPr>
          <a:xfrm>
            <a:off x="4222252" y="2967335"/>
            <a:ext cx="3747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Obrigado!!!!</a:t>
            </a:r>
          </a:p>
        </p:txBody>
      </p:sp>
    </p:spTree>
    <p:extLst>
      <p:ext uri="{BB962C8B-B14F-4D97-AF65-F5344CB8AC3E}">
        <p14:creationId xmlns:p14="http://schemas.microsoft.com/office/powerpoint/2010/main" val="385951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3929084" y="-65237"/>
            <a:ext cx="43336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CRUD </a:t>
            </a:r>
            <a:r>
              <a:rPr lang="pt-BR" sz="4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MongoDB</a:t>
            </a:r>
            <a:endParaRPr lang="pt-B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F7CF8FE-1197-C47C-1CED-4AA85BCF2982}"/>
              </a:ext>
            </a:extLst>
          </p:cNvPr>
          <p:cNvSpPr/>
          <p:nvPr/>
        </p:nvSpPr>
        <p:spPr>
          <a:xfrm>
            <a:off x="112542" y="963382"/>
            <a:ext cx="57338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Modelagem Blog : Relacional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8FE9A9-CC4B-E849-A6B2-EFDFD52B1DC7}"/>
              </a:ext>
            </a:extLst>
          </p:cNvPr>
          <p:cNvSpPr txBox="1"/>
          <p:nvPr/>
        </p:nvSpPr>
        <p:spPr>
          <a:xfrm>
            <a:off x="529935" y="1609713"/>
            <a:ext cx="113602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Um blog possui basicamente artigos com id, título, data de publicação, conteúdo, categorias, </a:t>
            </a:r>
            <a:r>
              <a:rPr lang="pt-BR" dirty="0" err="1"/>
              <a:t>tags</a:t>
            </a:r>
            <a:r>
              <a:rPr lang="pt-BR" dirty="0"/>
              <a:t>, autor, status (rascunho, agendado, publicado, </a:t>
            </a:r>
            <a:r>
              <a:rPr lang="pt-BR" dirty="0" err="1"/>
              <a:t>etc</a:t>
            </a:r>
            <a:r>
              <a:rPr lang="pt-BR" dirty="0"/>
              <a:t>) e URL. </a:t>
            </a:r>
          </a:p>
          <a:p>
            <a:endParaRPr lang="pt-BR" dirty="0"/>
          </a:p>
          <a:p>
            <a:r>
              <a:rPr lang="pt-BR" dirty="0"/>
              <a:t>As categorias possuem id, nome e descrição. </a:t>
            </a:r>
          </a:p>
          <a:p>
            <a:r>
              <a:rPr lang="pt-BR" dirty="0"/>
              <a:t>Os autores possuem id, nome, foto, permissões, usuário, senha e </a:t>
            </a:r>
            <a:r>
              <a:rPr lang="pt-BR" dirty="0" err="1"/>
              <a:t>bio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Além disso, temos os comentários e os comentários, possuem toda uma complexidade própria: autor, data, texto, etc.</a:t>
            </a:r>
          </a:p>
        </p:txBody>
      </p:sp>
    </p:spTree>
    <p:extLst>
      <p:ext uri="{BB962C8B-B14F-4D97-AF65-F5344CB8AC3E}">
        <p14:creationId xmlns:p14="http://schemas.microsoft.com/office/powerpoint/2010/main" val="326169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3929084" y="-65237"/>
            <a:ext cx="43336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CRUD </a:t>
            </a:r>
            <a:r>
              <a:rPr lang="pt-BR" sz="4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MongoDB</a:t>
            </a:r>
            <a:endParaRPr lang="pt-B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F7CF8FE-1197-C47C-1CED-4AA85BCF2982}"/>
              </a:ext>
            </a:extLst>
          </p:cNvPr>
          <p:cNvSpPr/>
          <p:nvPr/>
        </p:nvSpPr>
        <p:spPr>
          <a:xfrm>
            <a:off x="112542" y="963382"/>
            <a:ext cx="57338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Modelagem Blog : Relacional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5E4EBD-386F-B66D-C586-C87BDEEE18B3}"/>
              </a:ext>
            </a:extLst>
          </p:cNvPr>
          <p:cNvSpPr txBox="1"/>
          <p:nvPr/>
        </p:nvSpPr>
        <p:spPr>
          <a:xfrm>
            <a:off x="540327" y="1870364"/>
            <a:ext cx="22042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Artigos</a:t>
            </a:r>
          </a:p>
          <a:p>
            <a:r>
              <a:rPr lang="pt-BR" dirty="0"/>
              <a:t>ID (</a:t>
            </a:r>
            <a:r>
              <a:rPr lang="pt-BR" dirty="0" err="1"/>
              <a:t>Pk</a:t>
            </a:r>
            <a:r>
              <a:rPr lang="pt-BR" dirty="0"/>
              <a:t>),</a:t>
            </a:r>
          </a:p>
          <a:p>
            <a:r>
              <a:rPr lang="pt-BR" dirty="0"/>
              <a:t>Titulo (</a:t>
            </a:r>
            <a:r>
              <a:rPr lang="pt-BR" dirty="0" err="1"/>
              <a:t>Varchar</a:t>
            </a:r>
            <a:r>
              <a:rPr lang="pt-BR" dirty="0"/>
              <a:t>),</a:t>
            </a:r>
          </a:p>
          <a:p>
            <a:r>
              <a:rPr lang="pt-BR" dirty="0" err="1"/>
              <a:t>DtPublic</a:t>
            </a:r>
            <a:r>
              <a:rPr lang="pt-BR" dirty="0"/>
              <a:t> (</a:t>
            </a:r>
            <a:r>
              <a:rPr lang="pt-BR" dirty="0" err="1"/>
              <a:t>DateTime</a:t>
            </a:r>
            <a:r>
              <a:rPr lang="pt-BR" dirty="0"/>
              <a:t>),</a:t>
            </a:r>
          </a:p>
          <a:p>
            <a:r>
              <a:rPr lang="pt-BR" dirty="0" err="1"/>
              <a:t>Conteudo</a:t>
            </a:r>
            <a:r>
              <a:rPr lang="pt-BR" dirty="0"/>
              <a:t> (</a:t>
            </a:r>
            <a:r>
              <a:rPr lang="pt-BR" dirty="0" err="1"/>
              <a:t>Nvarchar</a:t>
            </a:r>
            <a:r>
              <a:rPr lang="pt-BR" dirty="0"/>
              <a:t>),</a:t>
            </a:r>
          </a:p>
          <a:p>
            <a:r>
              <a:rPr lang="pt-BR" dirty="0" err="1"/>
              <a:t>IDAutor</a:t>
            </a:r>
            <a:r>
              <a:rPr lang="pt-BR" dirty="0"/>
              <a:t> (</a:t>
            </a:r>
            <a:r>
              <a:rPr lang="pt-BR" dirty="0" err="1"/>
              <a:t>fK</a:t>
            </a:r>
            <a:r>
              <a:rPr lang="pt-BR" dirty="0"/>
              <a:t>)</a:t>
            </a:r>
          </a:p>
          <a:p>
            <a:r>
              <a:rPr lang="pt-BR" dirty="0"/>
              <a:t>Status(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 err="1"/>
              <a:t>Url</a:t>
            </a:r>
            <a:r>
              <a:rPr lang="pt-BR" dirty="0"/>
              <a:t>(</a:t>
            </a:r>
            <a:r>
              <a:rPr lang="pt-BR" dirty="0" err="1"/>
              <a:t>Nvarchar</a:t>
            </a:r>
            <a:r>
              <a:rPr lang="pt-BR" dirty="0"/>
              <a:t>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BF8158-B7A3-AAA3-F682-42B9E90F8297}"/>
              </a:ext>
            </a:extLst>
          </p:cNvPr>
          <p:cNvSpPr txBox="1"/>
          <p:nvPr/>
        </p:nvSpPr>
        <p:spPr>
          <a:xfrm>
            <a:off x="2826955" y="1870364"/>
            <a:ext cx="26170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Autores</a:t>
            </a:r>
          </a:p>
          <a:p>
            <a:r>
              <a:rPr lang="pt-BR" dirty="0"/>
              <a:t>ID (</a:t>
            </a:r>
            <a:r>
              <a:rPr lang="pt-BR" dirty="0" err="1"/>
              <a:t>Pk</a:t>
            </a:r>
            <a:r>
              <a:rPr lang="pt-BR" dirty="0"/>
              <a:t>),</a:t>
            </a:r>
          </a:p>
          <a:p>
            <a:r>
              <a:rPr lang="pt-BR" dirty="0"/>
              <a:t>Nome(</a:t>
            </a:r>
            <a:r>
              <a:rPr lang="pt-BR" dirty="0" err="1"/>
              <a:t>Nvarchar</a:t>
            </a:r>
            <a:r>
              <a:rPr lang="pt-BR" dirty="0"/>
              <a:t>),</a:t>
            </a:r>
          </a:p>
          <a:p>
            <a:r>
              <a:rPr lang="pt-BR" dirty="0" err="1"/>
              <a:t>Bio</a:t>
            </a:r>
            <a:r>
              <a:rPr lang="pt-BR" dirty="0"/>
              <a:t> (</a:t>
            </a:r>
            <a:r>
              <a:rPr lang="pt-BR" dirty="0" err="1"/>
              <a:t>Nvarchar</a:t>
            </a:r>
            <a:r>
              <a:rPr lang="pt-BR" dirty="0"/>
              <a:t>),</a:t>
            </a:r>
          </a:p>
          <a:p>
            <a:r>
              <a:rPr lang="pt-BR" dirty="0"/>
              <a:t>Foto(</a:t>
            </a:r>
            <a:r>
              <a:rPr lang="pt-BR" dirty="0" err="1"/>
              <a:t>Nvarchar</a:t>
            </a:r>
            <a:r>
              <a:rPr lang="pt-BR" dirty="0"/>
              <a:t>),</a:t>
            </a:r>
          </a:p>
          <a:p>
            <a:r>
              <a:rPr lang="pt-BR" dirty="0" err="1"/>
              <a:t>Usuario</a:t>
            </a:r>
            <a:r>
              <a:rPr lang="pt-BR" dirty="0"/>
              <a:t>(</a:t>
            </a:r>
            <a:r>
              <a:rPr lang="pt-BR" dirty="0" err="1"/>
              <a:t>Nvarchar,Unique</a:t>
            </a:r>
            <a:r>
              <a:rPr lang="pt-BR" dirty="0"/>
              <a:t>)</a:t>
            </a:r>
          </a:p>
          <a:p>
            <a:r>
              <a:rPr lang="pt-BR" dirty="0"/>
              <a:t>Senha(</a:t>
            </a:r>
            <a:r>
              <a:rPr lang="pt-BR" dirty="0" err="1"/>
              <a:t>Nvarchar</a:t>
            </a:r>
            <a:r>
              <a:rPr lang="pt-BR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153E887-A8DB-3718-BA3E-1C1386CF28FC}"/>
              </a:ext>
            </a:extLst>
          </p:cNvPr>
          <p:cNvSpPr txBox="1"/>
          <p:nvPr/>
        </p:nvSpPr>
        <p:spPr>
          <a:xfrm>
            <a:off x="5645855" y="1870364"/>
            <a:ext cx="21332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Categorias</a:t>
            </a:r>
          </a:p>
          <a:p>
            <a:r>
              <a:rPr lang="pt-BR" dirty="0"/>
              <a:t>ID (</a:t>
            </a:r>
            <a:r>
              <a:rPr lang="pt-BR" dirty="0" err="1"/>
              <a:t>Pk</a:t>
            </a:r>
            <a:r>
              <a:rPr lang="pt-BR" dirty="0"/>
              <a:t>),</a:t>
            </a:r>
          </a:p>
          <a:p>
            <a:r>
              <a:rPr lang="pt-BR" dirty="0"/>
              <a:t>Nome (</a:t>
            </a:r>
            <a:r>
              <a:rPr lang="pt-BR" dirty="0" err="1"/>
              <a:t>Varchar</a:t>
            </a:r>
            <a:r>
              <a:rPr lang="pt-BR" dirty="0"/>
              <a:t>),</a:t>
            </a:r>
          </a:p>
          <a:p>
            <a:r>
              <a:rPr lang="pt-BR" dirty="0"/>
              <a:t>Descrição (</a:t>
            </a:r>
            <a:r>
              <a:rPr lang="pt-BR" dirty="0" err="1"/>
              <a:t>Nvarchar</a:t>
            </a:r>
            <a:r>
              <a:rPr lang="pt-BR" dirty="0"/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1FB567F-3080-BC04-2D97-463E8CE10333}"/>
              </a:ext>
            </a:extLst>
          </p:cNvPr>
          <p:cNvSpPr txBox="1"/>
          <p:nvPr/>
        </p:nvSpPr>
        <p:spPr>
          <a:xfrm>
            <a:off x="8509730" y="1862704"/>
            <a:ext cx="1981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ArtigosXCategorias</a:t>
            </a:r>
            <a:endParaRPr lang="pt-BR" b="1" dirty="0"/>
          </a:p>
          <a:p>
            <a:r>
              <a:rPr lang="pt-BR" dirty="0"/>
              <a:t>ID (</a:t>
            </a:r>
            <a:r>
              <a:rPr lang="pt-BR" dirty="0" err="1"/>
              <a:t>Pk</a:t>
            </a:r>
            <a:r>
              <a:rPr lang="pt-BR" dirty="0"/>
              <a:t>),</a:t>
            </a:r>
          </a:p>
          <a:p>
            <a:r>
              <a:rPr lang="pt-BR" dirty="0" err="1"/>
              <a:t>IdArtigo</a:t>
            </a:r>
            <a:r>
              <a:rPr lang="pt-BR" dirty="0"/>
              <a:t> (</a:t>
            </a:r>
            <a:r>
              <a:rPr lang="pt-BR" dirty="0" err="1"/>
              <a:t>fk</a:t>
            </a:r>
            <a:r>
              <a:rPr lang="pt-BR" dirty="0"/>
              <a:t>)</a:t>
            </a:r>
          </a:p>
          <a:p>
            <a:r>
              <a:rPr lang="pt-BR" dirty="0" err="1"/>
              <a:t>IdCategoria</a:t>
            </a:r>
            <a:r>
              <a:rPr lang="pt-BR" dirty="0"/>
              <a:t>(</a:t>
            </a:r>
            <a:r>
              <a:rPr lang="pt-BR" dirty="0" err="1"/>
              <a:t>fk</a:t>
            </a:r>
            <a:r>
              <a:rPr lang="pt-BR" dirty="0"/>
              <a:t>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7193C2B-764F-841E-D1BB-2D08629291E2}"/>
              </a:ext>
            </a:extLst>
          </p:cNvPr>
          <p:cNvSpPr txBox="1"/>
          <p:nvPr/>
        </p:nvSpPr>
        <p:spPr>
          <a:xfrm>
            <a:off x="6058448" y="3211921"/>
            <a:ext cx="1744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Tags</a:t>
            </a:r>
            <a:endParaRPr lang="pt-BR" b="1" dirty="0"/>
          </a:p>
          <a:p>
            <a:r>
              <a:rPr lang="pt-BR" dirty="0"/>
              <a:t>ID (</a:t>
            </a:r>
            <a:r>
              <a:rPr lang="pt-BR" dirty="0" err="1"/>
              <a:t>Pk</a:t>
            </a:r>
            <a:r>
              <a:rPr lang="pt-BR" dirty="0"/>
              <a:t>),</a:t>
            </a:r>
          </a:p>
          <a:p>
            <a:r>
              <a:rPr lang="pt-BR" dirty="0" err="1"/>
              <a:t>IdArtigo</a:t>
            </a:r>
            <a:r>
              <a:rPr lang="pt-BR" dirty="0"/>
              <a:t>(</a:t>
            </a:r>
            <a:r>
              <a:rPr lang="pt-BR" dirty="0" err="1"/>
              <a:t>fk</a:t>
            </a:r>
            <a:r>
              <a:rPr lang="pt-BR" dirty="0"/>
              <a:t>)</a:t>
            </a:r>
          </a:p>
          <a:p>
            <a:r>
              <a:rPr lang="pt-BR" dirty="0"/>
              <a:t>Nome(</a:t>
            </a:r>
            <a:r>
              <a:rPr lang="pt-BR" dirty="0" err="1"/>
              <a:t>Nvarchar</a:t>
            </a:r>
            <a:r>
              <a:rPr lang="pt-BR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B85DFA9-6E0A-65A5-5CC1-E2C2F7EA4AC3}"/>
              </a:ext>
            </a:extLst>
          </p:cNvPr>
          <p:cNvSpPr txBox="1"/>
          <p:nvPr/>
        </p:nvSpPr>
        <p:spPr>
          <a:xfrm>
            <a:off x="8416882" y="3386629"/>
            <a:ext cx="17440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Comentarios</a:t>
            </a:r>
            <a:endParaRPr lang="pt-BR" b="1" dirty="0"/>
          </a:p>
          <a:p>
            <a:r>
              <a:rPr lang="pt-BR" dirty="0"/>
              <a:t>ID (</a:t>
            </a:r>
            <a:r>
              <a:rPr lang="pt-BR" dirty="0" err="1"/>
              <a:t>Pk</a:t>
            </a:r>
            <a:r>
              <a:rPr lang="pt-BR" dirty="0"/>
              <a:t>),</a:t>
            </a:r>
          </a:p>
          <a:p>
            <a:r>
              <a:rPr lang="pt-BR" dirty="0" err="1"/>
              <a:t>idArtigo</a:t>
            </a:r>
            <a:r>
              <a:rPr lang="pt-BR" dirty="0"/>
              <a:t>(</a:t>
            </a:r>
            <a:r>
              <a:rPr lang="pt-BR" dirty="0" err="1"/>
              <a:t>fk</a:t>
            </a:r>
            <a:r>
              <a:rPr lang="pt-BR" dirty="0"/>
              <a:t>)</a:t>
            </a:r>
          </a:p>
          <a:p>
            <a:r>
              <a:rPr lang="pt-BR" dirty="0"/>
              <a:t>Nome(</a:t>
            </a:r>
            <a:r>
              <a:rPr lang="pt-BR" dirty="0" err="1"/>
              <a:t>Nvarchar</a:t>
            </a:r>
            <a:r>
              <a:rPr lang="pt-BR" dirty="0"/>
              <a:t>)</a:t>
            </a:r>
          </a:p>
          <a:p>
            <a:r>
              <a:rPr lang="pt-BR" dirty="0"/>
              <a:t>Texto (</a:t>
            </a:r>
            <a:r>
              <a:rPr lang="pt-BR" dirty="0" err="1"/>
              <a:t>Nvarchar</a:t>
            </a:r>
            <a:r>
              <a:rPr lang="pt-BR" dirty="0"/>
              <a:t>)</a:t>
            </a:r>
          </a:p>
          <a:p>
            <a:r>
              <a:rPr lang="pt-BR" dirty="0"/>
              <a:t>Data(</a:t>
            </a:r>
            <a:r>
              <a:rPr lang="pt-BR" dirty="0" err="1"/>
              <a:t>DateTime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775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3929084" y="-65237"/>
            <a:ext cx="43336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CRUD </a:t>
            </a:r>
            <a:r>
              <a:rPr lang="pt-BR" sz="4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MongoDB</a:t>
            </a:r>
            <a:endParaRPr lang="pt-B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F7CF8FE-1197-C47C-1CED-4AA85BCF2982}"/>
              </a:ext>
            </a:extLst>
          </p:cNvPr>
          <p:cNvSpPr/>
          <p:nvPr/>
        </p:nvSpPr>
        <p:spPr>
          <a:xfrm>
            <a:off x="112542" y="963382"/>
            <a:ext cx="57338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Modelagem Blog : Relacional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7EA8E5F-14B4-8590-3733-E16D518A6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646" y="1003843"/>
            <a:ext cx="5417494" cy="438885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A3155FA-BFD3-337E-F40C-13469E137BAA}"/>
              </a:ext>
            </a:extLst>
          </p:cNvPr>
          <p:cNvSpPr txBox="1"/>
          <p:nvPr/>
        </p:nvSpPr>
        <p:spPr>
          <a:xfrm>
            <a:off x="271879" y="2687054"/>
            <a:ext cx="59207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Pode ser mais complexo e poderoso que isso, mas vamos manter assim, visto que o objetivo aqui não é modelar o melhor banco de dados para blogs do mundo, mas sim apenas para mostrar como uma modelagem dessas pode ser feita em um banco relacional e em um não-relacional. </a:t>
            </a:r>
          </a:p>
        </p:txBody>
      </p:sp>
    </p:spTree>
    <p:extLst>
      <p:ext uri="{BB962C8B-B14F-4D97-AF65-F5344CB8AC3E}">
        <p14:creationId xmlns:p14="http://schemas.microsoft.com/office/powerpoint/2010/main" val="137395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3929084" y="-65237"/>
            <a:ext cx="43336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CRUD </a:t>
            </a:r>
            <a:r>
              <a:rPr lang="pt-BR" sz="4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MongoDB</a:t>
            </a:r>
            <a:endParaRPr lang="pt-B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F7CF8FE-1197-C47C-1CED-4AA85BCF2982}"/>
              </a:ext>
            </a:extLst>
          </p:cNvPr>
          <p:cNvSpPr/>
          <p:nvPr/>
        </p:nvSpPr>
        <p:spPr>
          <a:xfrm>
            <a:off x="112542" y="963382"/>
            <a:ext cx="57338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Modelagem Blog : Relacional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2CC66B-614D-9BD2-55BE-B685F47093FA}"/>
              </a:ext>
            </a:extLst>
          </p:cNvPr>
          <p:cNvSpPr txBox="1"/>
          <p:nvPr/>
        </p:nvSpPr>
        <p:spPr>
          <a:xfrm>
            <a:off x="529395" y="1665082"/>
            <a:ext cx="11360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Considerando o banco, como faríamos para montar uma tela de uma postagem completa no site do blog?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3AE6E00-9377-A359-F8E5-A4C1D91C6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207" y="2435055"/>
            <a:ext cx="5201376" cy="150516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5A598E8-B85E-AB60-10BA-61EF07A45E59}"/>
              </a:ext>
            </a:extLst>
          </p:cNvPr>
          <p:cNvSpPr txBox="1"/>
          <p:nvPr/>
        </p:nvSpPr>
        <p:spPr>
          <a:xfrm>
            <a:off x="529395" y="4192774"/>
            <a:ext cx="11360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Essa consulta traz as informações do Artigo e de seu Autor (só o que importa do autor para a página do post). Mas e as </a:t>
            </a:r>
            <a:r>
              <a:rPr lang="pt-BR" dirty="0" err="1"/>
              <a:t>tags</a:t>
            </a:r>
            <a:r>
              <a:rPr lang="pt-BR" dirty="0"/>
              <a:t> e categorias? Precisamos de mais duas consultas para isso:</a:t>
            </a:r>
          </a:p>
        </p:txBody>
      </p:sp>
    </p:spTree>
    <p:extLst>
      <p:ext uri="{BB962C8B-B14F-4D97-AF65-F5344CB8AC3E}">
        <p14:creationId xmlns:p14="http://schemas.microsoft.com/office/powerpoint/2010/main" val="188924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3929084" y="-65237"/>
            <a:ext cx="43336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CRUD </a:t>
            </a:r>
            <a:r>
              <a:rPr lang="pt-BR" sz="4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MongoDB</a:t>
            </a:r>
            <a:endParaRPr lang="pt-B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F7CF8FE-1197-C47C-1CED-4AA85BCF2982}"/>
              </a:ext>
            </a:extLst>
          </p:cNvPr>
          <p:cNvSpPr/>
          <p:nvPr/>
        </p:nvSpPr>
        <p:spPr>
          <a:xfrm>
            <a:off x="112542" y="963382"/>
            <a:ext cx="57338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Modelagem Blog : Relacional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B9D7FE0-3968-3CC3-EA72-66F712F9C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75" y="1778989"/>
            <a:ext cx="5058481" cy="342947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823F955-C1E4-BEDE-763F-0AC1BEF2D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849" y="1778989"/>
            <a:ext cx="5020376" cy="140989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9E807B-E5A4-B702-9EC4-CDAFEC472921}"/>
              </a:ext>
            </a:extLst>
          </p:cNvPr>
          <p:cNvSpPr txBox="1"/>
          <p:nvPr/>
        </p:nvSpPr>
        <p:spPr>
          <a:xfrm>
            <a:off x="6345646" y="3598452"/>
            <a:ext cx="54616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Com isso conseguimos finalmente montar uma página bem simples, com apenas uma postagem de um blog. Precisamos de 4 consultas com 5 </a:t>
            </a:r>
            <a:r>
              <a:rPr lang="pt-BR" dirty="0" err="1"/>
              <a:t>JOINs</a:t>
            </a:r>
            <a:r>
              <a:rPr lang="pt-BR" dirty="0"/>
              <a:t> diferentes.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824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3929084" y="-65237"/>
            <a:ext cx="43336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CRUD </a:t>
            </a:r>
            <a:r>
              <a:rPr lang="pt-BR" sz="4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MongoDB</a:t>
            </a:r>
            <a:endParaRPr lang="pt-B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F7CF8FE-1197-C47C-1CED-4AA85BCF2982}"/>
              </a:ext>
            </a:extLst>
          </p:cNvPr>
          <p:cNvSpPr/>
          <p:nvPr/>
        </p:nvSpPr>
        <p:spPr>
          <a:xfrm>
            <a:off x="144703" y="895812"/>
            <a:ext cx="66186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Modelagem Blog : Não Relacional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006847-365E-E2E9-BB77-ADB3772158E9}"/>
              </a:ext>
            </a:extLst>
          </p:cNvPr>
          <p:cNvSpPr txBox="1"/>
          <p:nvPr/>
        </p:nvSpPr>
        <p:spPr>
          <a:xfrm>
            <a:off x="811195" y="1647031"/>
            <a:ext cx="110790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Em bancos de dados não-relacionais, o primeiro ponto a considerar é que você deve evitar relacionamentos, afinal, se for pra usar um monte de FK, usamos SQL </a:t>
            </a:r>
          </a:p>
          <a:p>
            <a:endParaRPr lang="pt-BR" dirty="0"/>
          </a:p>
          <a:p>
            <a:r>
              <a:rPr lang="pt-BR" dirty="0"/>
              <a:t>A maioria das relações são substituídas por composições de sub-documentos dentro de documentos, mas vamos começar por partes.</a:t>
            </a:r>
          </a:p>
          <a:p>
            <a:endParaRPr lang="pt-BR" dirty="0"/>
          </a:p>
          <a:p>
            <a:r>
              <a:rPr lang="pt-BR" dirty="0"/>
              <a:t>Primeiro, vamos criar um documento JSON que represente o mesmo artigo do exemplo anterior com SQL (dados de exemplo apenas), como pertencendo a uma coleção Artigo:</a:t>
            </a:r>
          </a:p>
        </p:txBody>
      </p:sp>
    </p:spTree>
    <p:extLst>
      <p:ext uri="{BB962C8B-B14F-4D97-AF65-F5344CB8AC3E}">
        <p14:creationId xmlns:p14="http://schemas.microsoft.com/office/powerpoint/2010/main" val="146430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3929084" y="-65237"/>
            <a:ext cx="43336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CRUD </a:t>
            </a:r>
            <a:r>
              <a:rPr lang="pt-BR" sz="4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MongoDB</a:t>
            </a:r>
            <a:endParaRPr lang="pt-B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F7CF8FE-1197-C47C-1CED-4AA85BCF2982}"/>
              </a:ext>
            </a:extLst>
          </p:cNvPr>
          <p:cNvSpPr/>
          <p:nvPr/>
        </p:nvSpPr>
        <p:spPr>
          <a:xfrm>
            <a:off x="144703" y="895812"/>
            <a:ext cx="66186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Modelagem Blog : Não Relacional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CCD1489-0CD5-2A9B-25E6-5616D3771578}"/>
              </a:ext>
            </a:extLst>
          </p:cNvPr>
          <p:cNvGrpSpPr/>
          <p:nvPr/>
        </p:nvGrpSpPr>
        <p:grpSpPr>
          <a:xfrm>
            <a:off x="434412" y="1580892"/>
            <a:ext cx="4439270" cy="3615298"/>
            <a:chOff x="434412" y="1580892"/>
            <a:chExt cx="4439270" cy="361529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EAABF5C8-B309-E659-5506-050493A90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412" y="1580892"/>
              <a:ext cx="3924848" cy="1848108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F37ABE58-5DEB-3D8A-C4DE-7C153B148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412" y="3386187"/>
              <a:ext cx="4439270" cy="1810003"/>
            </a:xfrm>
            <a:prstGeom prst="rect">
              <a:avLst/>
            </a:prstGeom>
          </p:spPr>
        </p:pic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48DA4C4-91ED-3CE0-B5CF-E7D4D9988979}"/>
              </a:ext>
            </a:extLst>
          </p:cNvPr>
          <p:cNvSpPr txBox="1"/>
          <p:nvPr/>
        </p:nvSpPr>
        <p:spPr>
          <a:xfrm>
            <a:off x="4991100" y="1665082"/>
            <a:ext cx="67664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/>
              <a:t>Primeira diferença</a:t>
            </a:r>
            <a:r>
              <a:rPr lang="pt-BR" dirty="0"/>
              <a:t>: aqui os </a:t>
            </a:r>
            <a:r>
              <a:rPr lang="pt-BR" dirty="0" err="1"/>
              <a:t>IDs</a:t>
            </a:r>
            <a:r>
              <a:rPr lang="pt-BR" dirty="0"/>
              <a:t> não são numéricos </a:t>
            </a:r>
            <a:r>
              <a:rPr lang="pt-BR" dirty="0" err="1"/>
              <a:t>auto-incrementais</a:t>
            </a:r>
            <a:r>
              <a:rPr lang="pt-BR" dirty="0"/>
              <a:t>, mas sim </a:t>
            </a:r>
            <a:r>
              <a:rPr lang="pt-BR" dirty="0" err="1"/>
              <a:t>ObjectIds</a:t>
            </a:r>
            <a:r>
              <a:rPr lang="pt-BR" dirty="0"/>
              <a:t> </a:t>
            </a:r>
            <a:r>
              <a:rPr lang="pt-BR" dirty="0" err="1"/>
              <a:t>auto-incrementais</a:t>
            </a:r>
            <a:r>
              <a:rPr lang="pt-B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/>
              <a:t>Segunda diferença</a:t>
            </a:r>
            <a:r>
              <a:rPr lang="pt-BR" dirty="0"/>
              <a:t>: não há </a:t>
            </a:r>
            <a:r>
              <a:rPr lang="pt-BR" dirty="0" err="1"/>
              <a:t>schema</a:t>
            </a:r>
            <a:r>
              <a:rPr lang="pt-BR" dirty="0"/>
              <a:t> rígido, então eu posso ter artigos com mais informações do que apenas estas, ou com menos.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172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A9709-422D-926E-DCA6-43E0AEF3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849F3C1-AF7F-E6B3-21B8-51C367E9826B}"/>
              </a:ext>
            </a:extLst>
          </p:cNvPr>
          <p:cNvGrpSpPr/>
          <p:nvPr/>
        </p:nvGrpSpPr>
        <p:grpSpPr>
          <a:xfrm>
            <a:off x="0" y="5613009"/>
            <a:ext cx="12192000" cy="1244991"/>
            <a:chOff x="0" y="5613009"/>
            <a:chExt cx="12192000" cy="1244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0E967C-AF1C-4275-BC87-71BCF080A7FA}"/>
                </a:ext>
              </a:extLst>
            </p:cNvPr>
            <p:cNvSpPr/>
            <p:nvPr/>
          </p:nvSpPr>
          <p:spPr>
            <a:xfrm>
              <a:off x="0" y="5613009"/>
              <a:ext cx="12192000" cy="1244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4799EEA-707E-520D-B429-525B2E36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442" y="5895301"/>
              <a:ext cx="3069783" cy="56627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20472A7-E5AC-47DD-8F10-E37294B3078B}"/>
                </a:ext>
              </a:extLst>
            </p:cNvPr>
            <p:cNvSpPr txBox="1"/>
            <p:nvPr/>
          </p:nvSpPr>
          <p:spPr>
            <a:xfrm>
              <a:off x="112542" y="5743061"/>
              <a:ext cx="139730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solidFill>
                    <a:schemeClr val="bg1"/>
                  </a:solidFill>
                </a:rPr>
                <a:t>Fatec</a:t>
              </a:r>
            </a:p>
            <a:p>
              <a:r>
                <a:rPr lang="pt-BR" sz="1400" b="1" dirty="0">
                  <a:solidFill>
                    <a:srgbClr val="FF0000"/>
                  </a:solidFill>
                </a:rPr>
                <a:t>               Registro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CC951DC-78D9-0410-3840-5C628A4FA87B}"/>
                </a:ext>
              </a:extLst>
            </p:cNvPr>
            <p:cNvSpPr txBox="1"/>
            <p:nvPr/>
          </p:nvSpPr>
          <p:spPr>
            <a:xfrm>
              <a:off x="4551595" y="5912337"/>
              <a:ext cx="3958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chemeClr val="bg2"/>
                  </a:solidFill>
                  <a:latin typeface="Janethville" panose="02000500000000000000" pitchFamily="2" charset="0"/>
                </a:rPr>
                <a:t>Prof Wagner Toth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37141E-4A8F-6B40-F289-9B0EE626AE10}"/>
              </a:ext>
            </a:extLst>
          </p:cNvPr>
          <p:cNvSpPr txBox="1"/>
          <p:nvPr/>
        </p:nvSpPr>
        <p:spPr>
          <a:xfrm>
            <a:off x="1500743" y="5912337"/>
            <a:ext cx="274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Desenvolvimento de Sistemas Multiplataformas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E2BD94-C221-375D-A822-02B61C052E17}"/>
              </a:ext>
            </a:extLst>
          </p:cNvPr>
          <p:cNvCxnSpPr/>
          <p:nvPr/>
        </p:nvCxnSpPr>
        <p:spPr>
          <a:xfrm>
            <a:off x="0" y="769257"/>
            <a:ext cx="12192000" cy="0"/>
          </a:xfrm>
          <a:prstGeom prst="line">
            <a:avLst/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74000">
                  <a:srgbClr val="FF0000"/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1FF3F96-E221-7AD7-6821-3773569C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04" y="-170526"/>
            <a:ext cx="1133908" cy="1133908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71812C2-3D31-7076-CB4A-8A59F1E3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8" y="-130065"/>
            <a:ext cx="1133908" cy="11339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2E9C893-248B-FF58-8FF0-2CA23EF8194D}"/>
              </a:ext>
            </a:extLst>
          </p:cNvPr>
          <p:cNvSpPr/>
          <p:nvPr/>
        </p:nvSpPr>
        <p:spPr>
          <a:xfrm>
            <a:off x="3929084" y="-65237"/>
            <a:ext cx="43336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CRUD </a:t>
            </a:r>
            <a:r>
              <a:rPr lang="pt-BR" sz="4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MongoDB</a:t>
            </a:r>
            <a:endParaRPr lang="pt-B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F7CF8FE-1197-C47C-1CED-4AA85BCF2982}"/>
              </a:ext>
            </a:extLst>
          </p:cNvPr>
          <p:cNvSpPr/>
          <p:nvPr/>
        </p:nvSpPr>
        <p:spPr>
          <a:xfrm>
            <a:off x="144703" y="895812"/>
            <a:ext cx="66186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Modelagem Blog : Não Relacional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CCD1489-0CD5-2A9B-25E6-5616D3771578}"/>
              </a:ext>
            </a:extLst>
          </p:cNvPr>
          <p:cNvGrpSpPr/>
          <p:nvPr/>
        </p:nvGrpSpPr>
        <p:grpSpPr>
          <a:xfrm>
            <a:off x="434412" y="1580892"/>
            <a:ext cx="4439270" cy="3615298"/>
            <a:chOff x="434412" y="1580892"/>
            <a:chExt cx="4439270" cy="361529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EAABF5C8-B309-E659-5506-050493A90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412" y="1580892"/>
              <a:ext cx="3924848" cy="1848108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F37ABE58-5DEB-3D8A-C4DE-7C153B148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412" y="3386187"/>
              <a:ext cx="4439270" cy="1810003"/>
            </a:xfrm>
            <a:prstGeom prst="rect">
              <a:avLst/>
            </a:prstGeom>
          </p:spPr>
        </p:pic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48DA4C4-91ED-3CE0-B5CF-E7D4D9988979}"/>
              </a:ext>
            </a:extLst>
          </p:cNvPr>
          <p:cNvSpPr txBox="1"/>
          <p:nvPr/>
        </p:nvSpPr>
        <p:spPr>
          <a:xfrm>
            <a:off x="4991100" y="1665082"/>
            <a:ext cx="676648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Mas e aquele </a:t>
            </a:r>
            <a:r>
              <a:rPr lang="pt-BR" dirty="0" err="1"/>
              <a:t>idAutor</a:t>
            </a:r>
            <a:r>
              <a:rPr lang="pt-BR" dirty="0"/>
              <a:t> ali?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/>
              <a:t>Se eu colocar daquele jeito ali, com </a:t>
            </a:r>
            <a:r>
              <a:rPr lang="pt-BR" dirty="0" err="1"/>
              <a:t>idAutor</a:t>
            </a:r>
            <a:r>
              <a:rPr lang="pt-BR" dirty="0"/>
              <a:t>, quando eu for montar a tela do artigo eu sempre teria de ir na coleção de Autores para pegar os dados do autor, certo? Mas se eu sei quais informações eu preciso exibir (apenas nome e id, assim como na consulta SQL), o certo a se fazer aqui é reproduzir estas informações como um </a:t>
            </a:r>
            <a:r>
              <a:rPr lang="pt-BR" dirty="0" err="1"/>
              <a:t>subdocumento</a:t>
            </a:r>
            <a:r>
              <a:rPr lang="pt-BR" dirty="0"/>
              <a:t> de artigo, como abaixo:</a:t>
            </a:r>
          </a:p>
          <a:p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A3E1572-A386-CC8F-0374-13C212D93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3374" y="3692924"/>
            <a:ext cx="2581635" cy="67636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1935014-C449-59CD-79A3-D3783EA021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4944" y="1461813"/>
            <a:ext cx="4382112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5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74B7D01A725B429040B55812EE7ED1" ma:contentTypeVersion="4" ma:contentTypeDescription="Crie um novo documento." ma:contentTypeScope="" ma:versionID="3f33501696481acddb937cbee0acb455">
  <xsd:schema xmlns:xsd="http://www.w3.org/2001/XMLSchema" xmlns:xs="http://www.w3.org/2001/XMLSchema" xmlns:p="http://schemas.microsoft.com/office/2006/metadata/properties" xmlns:ns2="37eff786-1248-43df-946b-bc1d80f00567" targetNamespace="http://schemas.microsoft.com/office/2006/metadata/properties" ma:root="true" ma:fieldsID="40291feac7dc420e7248131a775d233a" ns2:_="">
    <xsd:import namespace="37eff786-1248-43df-946b-bc1d80f00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ff786-1248-43df-946b-bc1d80f00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C1D981-4796-4791-BBFD-C2CB89E82C0B}"/>
</file>

<file path=customXml/itemProps2.xml><?xml version="1.0" encoding="utf-8"?>
<ds:datastoreItem xmlns:ds="http://schemas.openxmlformats.org/officeDocument/2006/customXml" ds:itemID="{9C509092-6F97-4BC9-A48B-1505027D0707}"/>
</file>

<file path=customXml/itemProps3.xml><?xml version="1.0" encoding="utf-8"?>
<ds:datastoreItem xmlns:ds="http://schemas.openxmlformats.org/officeDocument/2006/customXml" ds:itemID="{06E8504E-C59D-4EB7-AFF6-B1BC70F9B3F3}"/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1338</Words>
  <Application>Microsoft Office PowerPoint</Application>
  <PresentationFormat>Widescreen</PresentationFormat>
  <Paragraphs>186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Janethville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 Ramos Toth</dc:creator>
  <cp:lastModifiedBy>WAGNER RAMOS TOTH</cp:lastModifiedBy>
  <cp:revision>7</cp:revision>
  <dcterms:created xsi:type="dcterms:W3CDTF">2023-07-17T18:03:54Z</dcterms:created>
  <dcterms:modified xsi:type="dcterms:W3CDTF">2024-03-11T19:15:34Z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0x010100E874B7D01A725B429040B55812EE7ED1</vt:lpwstr>
  </property>
</Properties>
</file>