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8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68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66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18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14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45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74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07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76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66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067C6-1D97-4125-BDF0-B33C18AFF0C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911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1775-3374-41BE-BFA9-7B34D25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65" y="477838"/>
            <a:ext cx="11286836" cy="101123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IA Genética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35FC523-7799-40C5-BF56-74D65A99DF1F}"/>
              </a:ext>
            </a:extLst>
          </p:cNvPr>
          <p:cNvSpPr txBox="1"/>
          <p:nvPr/>
        </p:nvSpPr>
        <p:spPr>
          <a:xfrm>
            <a:off x="2396835" y="2833143"/>
            <a:ext cx="76292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Tech </a:t>
            </a:r>
            <a:r>
              <a:rPr lang="pt-BR" sz="2800" dirty="0" err="1"/>
              <a:t>Challenge</a:t>
            </a:r>
            <a:r>
              <a:rPr lang="pt-BR" sz="2800" dirty="0"/>
              <a:t> II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Pós-graduação em IA para </a:t>
            </a:r>
            <a:r>
              <a:rPr lang="pt-BR" sz="2800" dirty="0" err="1"/>
              <a:t>Devs</a:t>
            </a:r>
            <a:r>
              <a:rPr lang="pt-BR" sz="2800" dirty="0"/>
              <a:t>, 2025 – FIAP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Gustavo Malta Guimarães</a:t>
            </a:r>
          </a:p>
        </p:txBody>
      </p:sp>
    </p:spTree>
    <p:extLst>
      <p:ext uri="{BB962C8B-B14F-4D97-AF65-F5344CB8AC3E}">
        <p14:creationId xmlns:p14="http://schemas.microsoft.com/office/powerpoint/2010/main" val="127533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IA Genética é uma Solução Viável?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06ECAA-3C08-474F-8ED7-D020A7693FA5}"/>
              </a:ext>
            </a:extLst>
          </p:cNvPr>
          <p:cNvSpPr txBox="1"/>
          <p:nvPr/>
        </p:nvSpPr>
        <p:spPr>
          <a:xfrm>
            <a:off x="838200" y="1773488"/>
            <a:ext cx="1040553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O que otimizar?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Maximizar inimigos abatidos e rapidez (mínimo de jogadas).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Representação (genoma):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Sequência de 700 genes (0=parado, 1=esq., 2=dir., 3=atirar).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Função de fitness: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Soma ponderada: abates, rapidez dos acertos e bônus por eficiência.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Seleção: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Torneio.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Crossover: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Ponto fixo, 350 genes de cada pai.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Inicialização: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Blocos de movimentos repetidos lateralmente, porém aleatórios + totalmente aleatórios.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Critério de parada: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Eliminar todos os inimigos.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43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1775-3374-41BE-BFA9-7B34D25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333" y="477838"/>
            <a:ext cx="5960533" cy="1011237"/>
          </a:xfrm>
        </p:spPr>
        <p:txBody>
          <a:bodyPr/>
          <a:lstStyle/>
          <a:p>
            <a:r>
              <a:rPr lang="pt-BR" dirty="0"/>
              <a:t>IA Genética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F4D33B3-C8A4-4446-8711-25EC95D799B3}"/>
              </a:ext>
            </a:extLst>
          </p:cNvPr>
          <p:cNvGrpSpPr/>
          <p:nvPr/>
        </p:nvGrpSpPr>
        <p:grpSpPr>
          <a:xfrm>
            <a:off x="279402" y="1947335"/>
            <a:ext cx="6491426" cy="3793065"/>
            <a:chOff x="279402" y="1947335"/>
            <a:chExt cx="6491426" cy="3793065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DA28190-46E1-410F-B844-46C7495C4205}"/>
                </a:ext>
              </a:extLst>
            </p:cNvPr>
            <p:cNvSpPr/>
            <p:nvPr/>
          </p:nvSpPr>
          <p:spPr>
            <a:xfrm>
              <a:off x="1167077" y="1947335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Iniciar indivíduos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5596BE5-85B8-465F-A7FA-6A9E8A3B74D6}"/>
                </a:ext>
              </a:extLst>
            </p:cNvPr>
            <p:cNvSpPr/>
            <p:nvPr/>
          </p:nvSpPr>
          <p:spPr>
            <a:xfrm>
              <a:off x="1167076" y="2419456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População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DA022CE-C3C7-46E4-A5AA-C4AC6CBE50F0}"/>
                </a:ext>
              </a:extLst>
            </p:cNvPr>
            <p:cNvSpPr/>
            <p:nvPr/>
          </p:nvSpPr>
          <p:spPr>
            <a:xfrm>
              <a:off x="1167077" y="2891577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Avaliar população (Fitness)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8256002-1982-4E41-B8D4-B134307B90EA}"/>
                </a:ext>
              </a:extLst>
            </p:cNvPr>
            <p:cNvSpPr/>
            <p:nvPr/>
          </p:nvSpPr>
          <p:spPr>
            <a:xfrm>
              <a:off x="1167075" y="4107650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Selecionar pais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E359EBB-5ACC-486C-AC06-E18156870703}"/>
                </a:ext>
              </a:extLst>
            </p:cNvPr>
            <p:cNvSpPr/>
            <p:nvPr/>
          </p:nvSpPr>
          <p:spPr>
            <a:xfrm>
              <a:off x="1175216" y="4586033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Reprodução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D74E3AB-0992-4702-9421-F5520B90D6CA}"/>
                </a:ext>
              </a:extLst>
            </p:cNvPr>
            <p:cNvSpPr/>
            <p:nvPr/>
          </p:nvSpPr>
          <p:spPr>
            <a:xfrm>
              <a:off x="2567809" y="5059938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Mutação</a:t>
              </a:r>
            </a:p>
          </p:txBody>
        </p:sp>
        <p:sp>
          <p:nvSpPr>
            <p:cNvPr id="7" name="Losango 6">
              <a:extLst>
                <a:ext uri="{FF2B5EF4-FFF2-40B4-BE49-F238E27FC236}">
                  <a16:creationId xmlns:a16="http://schemas.microsoft.com/office/drawing/2014/main" id="{4BAA6AEE-797C-47A2-9511-5F31668A98A5}"/>
                </a:ext>
              </a:extLst>
            </p:cNvPr>
            <p:cNvSpPr/>
            <p:nvPr/>
          </p:nvSpPr>
          <p:spPr>
            <a:xfrm>
              <a:off x="654009" y="3367276"/>
              <a:ext cx="3762448" cy="5221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Critério de parada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061E11C4-27BA-47F1-93A0-4416F8F1EFCF}"/>
                </a:ext>
              </a:extLst>
            </p:cNvPr>
            <p:cNvCxnSpPr>
              <a:cxnSpLocks/>
            </p:cNvCxnSpPr>
            <p:nvPr/>
          </p:nvCxnSpPr>
          <p:spPr>
            <a:xfrm>
              <a:off x="2510805" y="2233468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C1111ED0-0A9D-4E23-A2B1-1FA54295D69A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46" y="2705596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CAA37A8A-D979-48DD-BA04-1BF7C5343EAE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43" y="3177710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85B5BC9-9192-4CB4-8332-1107D61CD2A1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48" y="3921657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A0FCF484-91FA-4975-AC70-1037BD250B92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46" y="4393785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5FCC56C-8DC1-4071-9FE2-0F654B8A6FA5}"/>
                </a:ext>
              </a:extLst>
            </p:cNvPr>
            <p:cNvCxnSpPr>
              <a:cxnSpLocks/>
            </p:cNvCxnSpPr>
            <p:nvPr/>
          </p:nvCxnSpPr>
          <p:spPr>
            <a:xfrm>
              <a:off x="3113443" y="4873063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52684F79-051A-4F6C-B70F-966171191C52}"/>
                </a:ext>
              </a:extLst>
            </p:cNvPr>
            <p:cNvCxnSpPr>
              <a:cxnSpLocks/>
            </p:cNvCxnSpPr>
            <p:nvPr/>
          </p:nvCxnSpPr>
          <p:spPr>
            <a:xfrm>
              <a:off x="2071042" y="4873063"/>
              <a:ext cx="0" cy="650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E9D93AE3-0775-4406-A43D-0122953946AF}"/>
                </a:ext>
              </a:extLst>
            </p:cNvPr>
            <p:cNvCxnSpPr>
              <a:cxnSpLocks/>
            </p:cNvCxnSpPr>
            <p:nvPr/>
          </p:nvCxnSpPr>
          <p:spPr>
            <a:xfrm>
              <a:off x="3113441" y="5366642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DE15849-DA3D-4779-A01D-E27F8F7FB654}"/>
                </a:ext>
              </a:extLst>
            </p:cNvPr>
            <p:cNvSpPr/>
            <p:nvPr/>
          </p:nvSpPr>
          <p:spPr>
            <a:xfrm>
              <a:off x="1786007" y="5524015"/>
              <a:ext cx="1588042" cy="2163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: Angulado 30">
              <a:extLst>
                <a:ext uri="{FF2B5EF4-FFF2-40B4-BE49-F238E27FC236}">
                  <a16:creationId xmlns:a16="http://schemas.microsoft.com/office/drawing/2014/main" id="{03E1068B-C871-4483-8955-1FC6C2C06D80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rot="10800000">
              <a:off x="279403" y="2548216"/>
              <a:ext cx="1506605" cy="30839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DF81E1DA-66CA-47AE-86DC-6C1272B7A182}"/>
                </a:ext>
              </a:extLst>
            </p:cNvPr>
            <p:cNvCxnSpPr>
              <a:cxnSpLocks/>
            </p:cNvCxnSpPr>
            <p:nvPr/>
          </p:nvCxnSpPr>
          <p:spPr>
            <a:xfrm>
              <a:off x="279402" y="2548216"/>
              <a:ext cx="895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6B594154-E196-4A03-9F82-1E7B263EBDF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4416457" y="3628373"/>
              <a:ext cx="5704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7D5222C-0774-455F-BEE4-C17608DA8A43}"/>
                </a:ext>
              </a:extLst>
            </p:cNvPr>
            <p:cNvSpPr/>
            <p:nvPr/>
          </p:nvSpPr>
          <p:spPr>
            <a:xfrm>
              <a:off x="5116369" y="3272767"/>
              <a:ext cx="1654459" cy="7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Resultado</a:t>
              </a:r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3B059D6-ABB5-4A51-8FD8-5B8E6B2F9B9E}"/>
              </a:ext>
            </a:extLst>
          </p:cNvPr>
          <p:cNvSpPr txBox="1"/>
          <p:nvPr/>
        </p:nvSpPr>
        <p:spPr>
          <a:xfrm>
            <a:off x="6681951" y="5010374"/>
            <a:ext cx="427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4⁷⁰⁰ = (um número com mais de 400 zeros!)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B8DB7EA-AA49-453B-9290-8DFF927A28DE}"/>
              </a:ext>
            </a:extLst>
          </p:cNvPr>
          <p:cNvSpPr txBox="1"/>
          <p:nvPr/>
        </p:nvSpPr>
        <p:spPr>
          <a:xfrm>
            <a:off x="6639617" y="5504013"/>
            <a:ext cx="44958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Se cada átomo do universo pudesse tentar um caminho diferente por segundo, o universo teria acabado antes de explorar todas as possibilidades desse jogo</a:t>
            </a:r>
          </a:p>
        </p:txBody>
      </p:sp>
      <p:graphicFrame>
        <p:nvGraphicFramePr>
          <p:cNvPr id="45" name="Tabela 45">
            <a:extLst>
              <a:ext uri="{FF2B5EF4-FFF2-40B4-BE49-F238E27FC236}">
                <a16:creationId xmlns:a16="http://schemas.microsoft.com/office/drawing/2014/main" id="{669D415F-EC80-488C-93C1-DD89533CD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46720"/>
              </p:ext>
            </p:extLst>
          </p:nvPr>
        </p:nvGraphicFramePr>
        <p:xfrm>
          <a:off x="7417661" y="1947799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65989"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47" name="Tabela 45">
            <a:extLst>
              <a:ext uri="{FF2B5EF4-FFF2-40B4-BE49-F238E27FC236}">
                <a16:creationId xmlns:a16="http://schemas.microsoft.com/office/drawing/2014/main" id="{25ACCAC9-FB41-4C9A-AF78-A2C3BF38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07175"/>
              </p:ext>
            </p:extLst>
          </p:nvPr>
        </p:nvGraphicFramePr>
        <p:xfrm>
          <a:off x="9281102" y="1955034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48" name="Tabela 45">
            <a:extLst>
              <a:ext uri="{FF2B5EF4-FFF2-40B4-BE49-F238E27FC236}">
                <a16:creationId xmlns:a16="http://schemas.microsoft.com/office/drawing/2014/main" id="{984E9D21-5162-4F87-9827-323432961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99149"/>
              </p:ext>
            </p:extLst>
          </p:nvPr>
        </p:nvGraphicFramePr>
        <p:xfrm>
          <a:off x="7426126" y="2455802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65989"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49" name="Tabela 45">
            <a:extLst>
              <a:ext uri="{FF2B5EF4-FFF2-40B4-BE49-F238E27FC236}">
                <a16:creationId xmlns:a16="http://schemas.microsoft.com/office/drawing/2014/main" id="{1CABB589-AC72-47B1-AC0D-DFD58CE63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76648"/>
              </p:ext>
            </p:extLst>
          </p:nvPr>
        </p:nvGraphicFramePr>
        <p:xfrm>
          <a:off x="9280337" y="2438128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52" name="Tabela 45">
            <a:extLst>
              <a:ext uri="{FF2B5EF4-FFF2-40B4-BE49-F238E27FC236}">
                <a16:creationId xmlns:a16="http://schemas.microsoft.com/office/drawing/2014/main" id="{7EF5339F-756C-468B-AA56-4FBD70372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21109"/>
              </p:ext>
            </p:extLst>
          </p:nvPr>
        </p:nvGraphicFramePr>
        <p:xfrm>
          <a:off x="7426126" y="3248578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65989"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53" name="Tabela 45">
            <a:extLst>
              <a:ext uri="{FF2B5EF4-FFF2-40B4-BE49-F238E27FC236}">
                <a16:creationId xmlns:a16="http://schemas.microsoft.com/office/drawing/2014/main" id="{2BF53ABE-5ED3-4D37-B0D3-45D756E4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81586"/>
              </p:ext>
            </p:extLst>
          </p:nvPr>
        </p:nvGraphicFramePr>
        <p:xfrm>
          <a:off x="9280337" y="3251464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54" name="Tabela 45">
            <a:extLst>
              <a:ext uri="{FF2B5EF4-FFF2-40B4-BE49-F238E27FC236}">
                <a16:creationId xmlns:a16="http://schemas.microsoft.com/office/drawing/2014/main" id="{94D17E56-A1FE-42E8-AC83-F5AA0C0F2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64329"/>
              </p:ext>
            </p:extLst>
          </p:nvPr>
        </p:nvGraphicFramePr>
        <p:xfrm>
          <a:off x="7441828" y="3738645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65989"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55" name="Tabela 45">
            <a:extLst>
              <a:ext uri="{FF2B5EF4-FFF2-40B4-BE49-F238E27FC236}">
                <a16:creationId xmlns:a16="http://schemas.microsoft.com/office/drawing/2014/main" id="{AD6012FC-C891-4D2D-8D03-F7A9B7F6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03516"/>
              </p:ext>
            </p:extLst>
          </p:nvPr>
        </p:nvGraphicFramePr>
        <p:xfrm>
          <a:off x="9280337" y="3743172"/>
          <a:ext cx="1775790" cy="3685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368531">
                <a:tc>
                  <a:txBody>
                    <a:bodyPr/>
                    <a:lstStyle/>
                    <a:p>
                      <a:r>
                        <a:rPr lang="pt-BR" sz="1800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→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sp>
        <p:nvSpPr>
          <p:cNvPr id="56" name="CaixaDeTexto 55">
            <a:extLst>
              <a:ext uri="{FF2B5EF4-FFF2-40B4-BE49-F238E27FC236}">
                <a16:creationId xmlns:a16="http://schemas.microsoft.com/office/drawing/2014/main" id="{BD5BFFC9-7B84-485D-BF26-1842C36036E7}"/>
              </a:ext>
            </a:extLst>
          </p:cNvPr>
          <p:cNvSpPr txBox="1"/>
          <p:nvPr/>
        </p:nvSpPr>
        <p:spPr>
          <a:xfrm>
            <a:off x="11118846" y="3341398"/>
            <a:ext cx="6703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Filho 1</a:t>
            </a:r>
          </a:p>
          <a:p>
            <a:endParaRPr lang="pt-BR" sz="1400" dirty="0"/>
          </a:p>
          <a:p>
            <a:r>
              <a:rPr lang="pt-BR" sz="1400" dirty="0"/>
              <a:t>Filho 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E01D22F-48F1-4F62-944F-3338C8C51A4C}"/>
              </a:ext>
            </a:extLst>
          </p:cNvPr>
          <p:cNvSpPr txBox="1"/>
          <p:nvPr/>
        </p:nvSpPr>
        <p:spPr>
          <a:xfrm>
            <a:off x="11208527" y="2184114"/>
            <a:ext cx="533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Pai 1</a:t>
            </a:r>
          </a:p>
          <a:p>
            <a:endParaRPr lang="pt-BR" sz="1400" dirty="0"/>
          </a:p>
          <a:p>
            <a:r>
              <a:rPr lang="pt-BR" sz="1400" dirty="0"/>
              <a:t>Pai 2</a:t>
            </a:r>
          </a:p>
        </p:txBody>
      </p:sp>
    </p:spTree>
    <p:extLst>
      <p:ext uri="{BB962C8B-B14F-4D97-AF65-F5344CB8AC3E}">
        <p14:creationId xmlns:p14="http://schemas.microsoft.com/office/powerpoint/2010/main" val="102496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do Elitismo e da Diversidade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508650-0878-448B-8385-536518D597EF}"/>
              </a:ext>
            </a:extLst>
          </p:cNvPr>
          <p:cNvSpPr txBox="1"/>
          <p:nvPr/>
        </p:nvSpPr>
        <p:spPr>
          <a:xfrm>
            <a:off x="838199" y="2304994"/>
            <a:ext cx="107626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Manter o melhor indivíduo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(elitismo) em cada geração foi fundamental.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Isso permitiu aumentar a taxa de mutação, acelerando a descoberta de caminhos mais eficientes.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combinação de elitismo, inicialização aprimorada e mutação em blocos estruturados favoreceu o surgimento de soluções cada vez melhores.</a:t>
            </a:r>
          </a:p>
        </p:txBody>
      </p:sp>
    </p:spTree>
    <p:extLst>
      <p:ext uri="{BB962C8B-B14F-4D97-AF65-F5344CB8AC3E}">
        <p14:creationId xmlns:p14="http://schemas.microsoft.com/office/powerpoint/2010/main" val="221628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 soluções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508650-0878-448B-8385-536518D597EF}"/>
              </a:ext>
            </a:extLst>
          </p:cNvPr>
          <p:cNvSpPr txBox="1"/>
          <p:nvPr/>
        </p:nvSpPr>
        <p:spPr>
          <a:xfrm>
            <a:off x="838199" y="2304994"/>
            <a:ext cx="107626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Inimigos em movimento: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solução ficou fácil, pois todos cruzavam o centro da tela.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Inimigos parados: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agente ficava preso em máximos locais, parando em um dos lados.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Inicializar o jogador em posição aleatória: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resolveria o problema de forma trivial, mas não promoveria um aprendizado mais aprofundado sobre a dinâmica do agente e as estratégias evolutivas.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Solução: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Utilização de blocos de movimentos laterais repetitivos na população inicial, simulando comportamento mais realista.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Adoção da mesma lógica na mutação, o que aprimorou ainda mais a performance do agente.</a:t>
            </a:r>
          </a:p>
        </p:txBody>
      </p:sp>
    </p:spTree>
    <p:extLst>
      <p:ext uri="{BB962C8B-B14F-4D97-AF65-F5344CB8AC3E}">
        <p14:creationId xmlns:p14="http://schemas.microsoft.com/office/powerpoint/2010/main" val="155467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 algn="l">
              <a:buNone/>
              <a:defRPr sz="1800">
                <a:latin typeface="Calibri"/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IA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Genética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mostrou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-se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eficaz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treinar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agente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  <a:defRPr sz="1800">
                <a:latin typeface="Calibri"/>
              </a:defRPr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  <a:defRPr sz="1800">
                <a:latin typeface="Calibri"/>
              </a:defRPr>
            </a:pP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máximos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locais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requerem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mutações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estruturadas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  <a:defRPr sz="1800">
                <a:latin typeface="Calibri"/>
              </a:defRPr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sz="1800">
                <a:latin typeface="Calibri"/>
              </a:defRPr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Estratégias de inicialização e mutação melhoraram desempenho</a:t>
            </a:r>
          </a:p>
          <a:p>
            <a:pPr marL="0" indent="0" algn="l">
              <a:buNone/>
              <a:defRPr sz="1800">
                <a:latin typeface="Calibri"/>
              </a:defRPr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  <a:defRPr sz="1800">
                <a:latin typeface="Calibri"/>
              </a:defRPr>
            </a:pP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Próximos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passos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incluem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conclusão do jogo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1775-3374-41BE-BFA9-7B34D25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65" y="477838"/>
            <a:ext cx="11286836" cy="10112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Tipos de Problemas em IA e Soluções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35FC523-7799-40C5-BF56-74D65A99DF1F}"/>
              </a:ext>
            </a:extLst>
          </p:cNvPr>
          <p:cNvSpPr txBox="1"/>
          <p:nvPr/>
        </p:nvSpPr>
        <p:spPr>
          <a:xfrm>
            <a:off x="1838035" y="2020344"/>
            <a:ext cx="762923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diagnóstico, imagens, spam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Redes neurais, árvores de decisão, SVM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Regressão: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previsão de preços, demanda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Regressão, redes neurais, métodos bayesianos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Agrupamento: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segmentação, padrões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K-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DBSCAN,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hierárquico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Busca/Otimização: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roteamento, recursos</a:t>
            </a:r>
          </a:p>
          <a:p>
            <a:pPr lvl="1"/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	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Algoritmos Genéticos (IA Genética)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Planejamento/Controle: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robótica, jogos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Algoritmos Genéticos (IA Genética)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reforço, especialistas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NLP: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tradução, sentimentos,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RNN, transformers, análise semântica</a:t>
            </a:r>
          </a:p>
        </p:txBody>
      </p:sp>
    </p:spTree>
    <p:extLst>
      <p:ext uri="{BB962C8B-B14F-4D97-AF65-F5344CB8AC3E}">
        <p14:creationId xmlns:p14="http://schemas.microsoft.com/office/powerpoint/2010/main" val="309989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1775-3374-41BE-BFA9-7B34D25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333" y="477838"/>
            <a:ext cx="5960533" cy="1011237"/>
          </a:xfrm>
        </p:spPr>
        <p:txBody>
          <a:bodyPr/>
          <a:lstStyle/>
          <a:p>
            <a:r>
              <a:rPr lang="pt-BR" dirty="0"/>
              <a:t>Cenários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36C558-0704-407A-A390-3D9DF242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4285"/>
            <a:ext cx="9144000" cy="4072466"/>
          </a:xfrm>
        </p:spPr>
        <p:txBody>
          <a:bodyPr>
            <a:norm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Desenvolver um jogo baseado no Space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Invaders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79DE0A8-A845-4471-A54D-65D245C62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94308"/>
              </p:ext>
            </p:extLst>
          </p:nvPr>
        </p:nvGraphicFramePr>
        <p:xfrm>
          <a:off x="6554742" y="4195988"/>
          <a:ext cx="24907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739">
                  <a:extLst>
                    <a:ext uri="{9D8B030D-6E8A-4147-A177-3AD203B41FA5}">
                      <a16:colId xmlns:a16="http://schemas.microsoft.com/office/drawing/2014/main" val="853400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Jogador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59058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98668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Aleatório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15580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88240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Genético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973474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DD3C5FB-A365-4BAD-8339-9D3723642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92650"/>
              </p:ext>
            </p:extLst>
          </p:nvPr>
        </p:nvGraphicFramePr>
        <p:xfrm>
          <a:off x="2701636" y="4195988"/>
          <a:ext cx="24907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739">
                  <a:extLst>
                    <a:ext uri="{9D8B030D-6E8A-4147-A177-3AD203B41FA5}">
                      <a16:colId xmlns:a16="http://schemas.microsoft.com/office/drawing/2014/main" val="1051954406"/>
                    </a:ext>
                  </a:extLst>
                </a:gridCol>
              </a:tblGrid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Invasores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13417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Lineares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35663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Aleatórios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810621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Com Logica de Desvio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09627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Genéticos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7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10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Jogo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EDF04A-74F4-4CA6-9BD8-1D7638F1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56" y="1788935"/>
            <a:ext cx="5915556" cy="40946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003B7E-5F5B-432A-A74D-8D2D24307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167" y="744167"/>
            <a:ext cx="952633" cy="7525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DE71DA4-24E1-4E6A-BF3A-DA3C3C393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245" y="3493950"/>
            <a:ext cx="1076475" cy="9431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8285018" y="889624"/>
            <a:ext cx="111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Inimigo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DA30A4-9385-456C-B974-4534681B1783}"/>
              </a:ext>
            </a:extLst>
          </p:cNvPr>
          <p:cNvSpPr txBox="1"/>
          <p:nvPr/>
        </p:nvSpPr>
        <p:spPr>
          <a:xfrm>
            <a:off x="8354292" y="3734670"/>
            <a:ext cx="116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Jogador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06019F-B32F-47E1-BAF5-8DAAEEE26D24}"/>
              </a:ext>
            </a:extLst>
          </p:cNvPr>
          <p:cNvSpPr txBox="1"/>
          <p:nvPr/>
        </p:nvSpPr>
        <p:spPr>
          <a:xfrm>
            <a:off x="8285018" y="1465866"/>
            <a:ext cx="322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Objetivo: </a:t>
            </a:r>
          </a:p>
          <a:p>
            <a:r>
              <a:rPr lang="pt-BR" dirty="0"/>
              <a:t>Descer até o nível do jogador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F1BF7F6-EBBA-4AB5-A1C1-A8E0FEE0A842}"/>
              </a:ext>
            </a:extLst>
          </p:cNvPr>
          <p:cNvSpPr txBox="1"/>
          <p:nvPr/>
        </p:nvSpPr>
        <p:spPr>
          <a:xfrm>
            <a:off x="8354292" y="4351773"/>
            <a:ext cx="3646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Objetivo: </a:t>
            </a:r>
          </a:p>
          <a:p>
            <a:r>
              <a:rPr lang="pt-BR" dirty="0"/>
              <a:t>Matar o maior número de inimigos, mais rápido</a:t>
            </a:r>
          </a:p>
        </p:txBody>
      </p:sp>
    </p:spTree>
    <p:extLst>
      <p:ext uri="{BB962C8B-B14F-4D97-AF65-F5344CB8AC3E}">
        <p14:creationId xmlns:p14="http://schemas.microsoft.com/office/powerpoint/2010/main" val="390721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7941265" y="452789"/>
            <a:ext cx="111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Inimigo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DA30A4-9385-456C-B974-4534681B1783}"/>
              </a:ext>
            </a:extLst>
          </p:cNvPr>
          <p:cNvSpPr txBox="1"/>
          <p:nvPr/>
        </p:nvSpPr>
        <p:spPr>
          <a:xfrm>
            <a:off x="5488892" y="3772922"/>
            <a:ext cx="116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Jogador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C517516-FA90-485F-93D6-BF1DAD3CA854}"/>
              </a:ext>
            </a:extLst>
          </p:cNvPr>
          <p:cNvSpPr txBox="1"/>
          <p:nvPr/>
        </p:nvSpPr>
        <p:spPr>
          <a:xfrm>
            <a:off x="5488892" y="4409209"/>
            <a:ext cx="4504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Movimentos Laterais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 Tiro por vez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do Tiro com movimentos laterais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61585B-8493-4B0C-8689-05E929684D98}"/>
              </a:ext>
            </a:extLst>
          </p:cNvPr>
          <p:cNvSpPr txBox="1"/>
          <p:nvPr/>
        </p:nvSpPr>
        <p:spPr>
          <a:xfrm>
            <a:off x="7941265" y="1215603"/>
            <a:ext cx="4504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5 opções de movimento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Esquerda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Esquerda + Descida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Descida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Direita + Descida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Direita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BC02F46-02B7-4CE5-BA70-6DA8D4C572EE}"/>
              </a:ext>
            </a:extLst>
          </p:cNvPr>
          <p:cNvGrpSpPr/>
          <p:nvPr/>
        </p:nvGrpSpPr>
        <p:grpSpPr>
          <a:xfrm>
            <a:off x="599486" y="3505077"/>
            <a:ext cx="4305901" cy="2953162"/>
            <a:chOff x="599486" y="3505077"/>
            <a:chExt cx="4305901" cy="295316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18B85E8-75CB-4972-854C-8661D757A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486" y="3505077"/>
              <a:ext cx="4305901" cy="2953162"/>
            </a:xfrm>
            <a:prstGeom prst="rect">
              <a:avLst/>
            </a:prstGeom>
          </p:spPr>
        </p:pic>
        <p:sp>
          <p:nvSpPr>
            <p:cNvPr id="8" name="Seta: para a Direita 7">
              <a:extLst>
                <a:ext uri="{FF2B5EF4-FFF2-40B4-BE49-F238E27FC236}">
                  <a16:creationId xmlns:a16="http://schemas.microsoft.com/office/drawing/2014/main" id="{988EBD86-7F5F-4A31-A256-F807D58A5FC1}"/>
                </a:ext>
              </a:extLst>
            </p:cNvPr>
            <p:cNvSpPr/>
            <p:nvPr/>
          </p:nvSpPr>
          <p:spPr>
            <a:xfrm>
              <a:off x="3509818" y="608542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para a Direita 17">
              <a:extLst>
                <a:ext uri="{FF2B5EF4-FFF2-40B4-BE49-F238E27FC236}">
                  <a16:creationId xmlns:a16="http://schemas.microsoft.com/office/drawing/2014/main" id="{73482D80-6A2D-49D4-830D-B90737C55034}"/>
                </a:ext>
              </a:extLst>
            </p:cNvPr>
            <p:cNvSpPr/>
            <p:nvPr/>
          </p:nvSpPr>
          <p:spPr>
            <a:xfrm>
              <a:off x="3431311" y="4141179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D4ED41B4-869E-4E9B-BF17-5862F34F29FB}"/>
                </a:ext>
              </a:extLst>
            </p:cNvPr>
            <p:cNvSpPr/>
            <p:nvPr/>
          </p:nvSpPr>
          <p:spPr>
            <a:xfrm rot="10800000">
              <a:off x="1593256" y="6099286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eta: para a Direita 19">
              <a:extLst>
                <a:ext uri="{FF2B5EF4-FFF2-40B4-BE49-F238E27FC236}">
                  <a16:creationId xmlns:a16="http://schemas.microsoft.com/office/drawing/2014/main" id="{E336AD46-147F-4385-96D1-0E74C0347F5F}"/>
                </a:ext>
              </a:extLst>
            </p:cNvPr>
            <p:cNvSpPr/>
            <p:nvPr/>
          </p:nvSpPr>
          <p:spPr>
            <a:xfrm rot="10800000">
              <a:off x="1671768" y="4145805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19C986D-2ABA-44B1-A97B-9E724E28C836}"/>
              </a:ext>
            </a:extLst>
          </p:cNvPr>
          <p:cNvGrpSpPr/>
          <p:nvPr/>
        </p:nvGrpSpPr>
        <p:grpSpPr>
          <a:xfrm>
            <a:off x="4107246" y="481463"/>
            <a:ext cx="3181794" cy="1743318"/>
            <a:chOff x="3574728" y="906340"/>
            <a:chExt cx="3181794" cy="1743318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DDC0507C-AC88-49F5-BF27-9B6771E0F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4728" y="906340"/>
              <a:ext cx="3181794" cy="1743318"/>
            </a:xfrm>
            <a:prstGeom prst="rect">
              <a:avLst/>
            </a:prstGeom>
          </p:spPr>
        </p:pic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4B478C96-1075-4E15-A7CB-D2B456F2A2D5}"/>
                </a:ext>
              </a:extLst>
            </p:cNvPr>
            <p:cNvSpPr/>
            <p:nvPr/>
          </p:nvSpPr>
          <p:spPr>
            <a:xfrm>
              <a:off x="5708388" y="133746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para a Direita 22">
              <a:extLst>
                <a:ext uri="{FF2B5EF4-FFF2-40B4-BE49-F238E27FC236}">
                  <a16:creationId xmlns:a16="http://schemas.microsoft.com/office/drawing/2014/main" id="{A39360C9-84BC-4BF8-89CC-438FC2497095}"/>
                </a:ext>
              </a:extLst>
            </p:cNvPr>
            <p:cNvSpPr/>
            <p:nvPr/>
          </p:nvSpPr>
          <p:spPr>
            <a:xfrm rot="10800000">
              <a:off x="3984511" y="136968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para a Direita 23">
              <a:extLst>
                <a:ext uri="{FF2B5EF4-FFF2-40B4-BE49-F238E27FC236}">
                  <a16:creationId xmlns:a16="http://schemas.microsoft.com/office/drawing/2014/main" id="{A2879C1E-B8EC-4296-8347-BABED9DE3CB9}"/>
                </a:ext>
              </a:extLst>
            </p:cNvPr>
            <p:cNvSpPr/>
            <p:nvPr/>
          </p:nvSpPr>
          <p:spPr>
            <a:xfrm rot="5400000">
              <a:off x="4837734" y="186531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10A56F58-8EA6-4083-B31D-C844B3D613DD}"/>
                </a:ext>
              </a:extLst>
            </p:cNvPr>
            <p:cNvSpPr/>
            <p:nvPr/>
          </p:nvSpPr>
          <p:spPr>
            <a:xfrm rot="2721028">
              <a:off x="5350355" y="183299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: para a Direita 25">
              <a:extLst>
                <a:ext uri="{FF2B5EF4-FFF2-40B4-BE49-F238E27FC236}">
                  <a16:creationId xmlns:a16="http://schemas.microsoft.com/office/drawing/2014/main" id="{0787904D-CB80-4B9E-A44D-1ADA8E8E80AE}"/>
                </a:ext>
              </a:extLst>
            </p:cNvPr>
            <p:cNvSpPr/>
            <p:nvPr/>
          </p:nvSpPr>
          <p:spPr>
            <a:xfrm rot="7915562">
              <a:off x="4323864" y="185667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4216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Inimigo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3684552" y="427741"/>
            <a:ext cx="3497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Lineares</a:t>
            </a:r>
          </a:p>
          <a:p>
            <a:r>
              <a:rPr lang="pt-BR" dirty="0"/>
              <a:t>Direita + descida até a extremidade</a:t>
            </a:r>
          </a:p>
          <a:p>
            <a:r>
              <a:rPr lang="pt-BR" dirty="0"/>
              <a:t>Inverte o lado à cada extremidade 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19C986D-2ABA-44B1-A97B-9E724E28C836}"/>
              </a:ext>
            </a:extLst>
          </p:cNvPr>
          <p:cNvGrpSpPr/>
          <p:nvPr/>
        </p:nvGrpSpPr>
        <p:grpSpPr>
          <a:xfrm>
            <a:off x="717501" y="3187718"/>
            <a:ext cx="3181794" cy="1743318"/>
            <a:chOff x="3574728" y="906340"/>
            <a:chExt cx="3181794" cy="1743318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DDC0507C-AC88-49F5-BF27-9B6771E0F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4728" y="906340"/>
              <a:ext cx="3181794" cy="1743318"/>
            </a:xfrm>
            <a:prstGeom prst="rect">
              <a:avLst/>
            </a:prstGeom>
          </p:spPr>
        </p:pic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4B478C96-1075-4E15-A7CB-D2B456F2A2D5}"/>
                </a:ext>
              </a:extLst>
            </p:cNvPr>
            <p:cNvSpPr/>
            <p:nvPr/>
          </p:nvSpPr>
          <p:spPr>
            <a:xfrm>
              <a:off x="5708388" y="133746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para a Direita 22">
              <a:extLst>
                <a:ext uri="{FF2B5EF4-FFF2-40B4-BE49-F238E27FC236}">
                  <a16:creationId xmlns:a16="http://schemas.microsoft.com/office/drawing/2014/main" id="{A39360C9-84BC-4BF8-89CC-438FC2497095}"/>
                </a:ext>
              </a:extLst>
            </p:cNvPr>
            <p:cNvSpPr/>
            <p:nvPr/>
          </p:nvSpPr>
          <p:spPr>
            <a:xfrm rot="10800000">
              <a:off x="3984511" y="136968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para a Direita 23">
              <a:extLst>
                <a:ext uri="{FF2B5EF4-FFF2-40B4-BE49-F238E27FC236}">
                  <a16:creationId xmlns:a16="http://schemas.microsoft.com/office/drawing/2014/main" id="{A2879C1E-B8EC-4296-8347-BABED9DE3CB9}"/>
                </a:ext>
              </a:extLst>
            </p:cNvPr>
            <p:cNvSpPr/>
            <p:nvPr/>
          </p:nvSpPr>
          <p:spPr>
            <a:xfrm rot="5400000">
              <a:off x="4837734" y="186531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10A56F58-8EA6-4083-B31D-C844B3D613DD}"/>
                </a:ext>
              </a:extLst>
            </p:cNvPr>
            <p:cNvSpPr/>
            <p:nvPr/>
          </p:nvSpPr>
          <p:spPr>
            <a:xfrm rot="2721028">
              <a:off x="5350355" y="183299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: para a Direita 25">
              <a:extLst>
                <a:ext uri="{FF2B5EF4-FFF2-40B4-BE49-F238E27FC236}">
                  <a16:creationId xmlns:a16="http://schemas.microsoft.com/office/drawing/2014/main" id="{0787904D-CB80-4B9E-A44D-1ADA8E8E80AE}"/>
                </a:ext>
              </a:extLst>
            </p:cNvPr>
            <p:cNvSpPr/>
            <p:nvPr/>
          </p:nvSpPr>
          <p:spPr>
            <a:xfrm rot="7915562">
              <a:off x="4323864" y="185667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C793452-DB08-4F2A-9216-D532697C3B74}"/>
              </a:ext>
            </a:extLst>
          </p:cNvPr>
          <p:cNvSpPr txBox="1"/>
          <p:nvPr/>
        </p:nvSpPr>
        <p:spPr>
          <a:xfrm>
            <a:off x="5194211" y="5115143"/>
            <a:ext cx="30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Genéticos</a:t>
            </a:r>
          </a:p>
          <a:p>
            <a:r>
              <a:rPr lang="pt-BR" dirty="0"/>
              <a:t>Transmitem os melhores 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D929D14-5258-4CFB-B092-E084B26CC5AF}"/>
              </a:ext>
            </a:extLst>
          </p:cNvPr>
          <p:cNvSpPr txBox="1"/>
          <p:nvPr/>
        </p:nvSpPr>
        <p:spPr>
          <a:xfrm>
            <a:off x="6114254" y="3735525"/>
            <a:ext cx="3830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Com Logica de Desvio</a:t>
            </a:r>
          </a:p>
          <a:p>
            <a:r>
              <a:rPr lang="pt-BR" dirty="0"/>
              <a:t>Vai descendo</a:t>
            </a:r>
          </a:p>
          <a:p>
            <a:r>
              <a:rPr lang="pt-BR" dirty="0"/>
              <a:t>Tenta desviar quando tiro aproxima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69EA15F-551E-4B10-86B2-3B8C4FC9BD02}"/>
              </a:ext>
            </a:extLst>
          </p:cNvPr>
          <p:cNvSpPr txBox="1"/>
          <p:nvPr/>
        </p:nvSpPr>
        <p:spPr>
          <a:xfrm>
            <a:off x="5072293" y="1792872"/>
            <a:ext cx="60482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Aleatórios</a:t>
            </a:r>
          </a:p>
          <a:p>
            <a:r>
              <a:rPr lang="pt-BR" dirty="0"/>
              <a:t>Sorteia a quantidade de movimentos</a:t>
            </a:r>
          </a:p>
          <a:p>
            <a:r>
              <a:rPr lang="pt-BR" dirty="0"/>
              <a:t>Sorteia os lados</a:t>
            </a:r>
          </a:p>
          <a:p>
            <a:r>
              <a:rPr lang="pt-BR" dirty="0"/>
              <a:t>Novo sorteio ao término dos movimentos</a:t>
            </a:r>
          </a:p>
        </p:txBody>
      </p:sp>
    </p:spTree>
    <p:extLst>
      <p:ext uri="{BB962C8B-B14F-4D97-AF65-F5344CB8AC3E}">
        <p14:creationId xmlns:p14="http://schemas.microsoft.com/office/powerpoint/2010/main" val="405584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Jogador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3684552" y="427741"/>
            <a:ext cx="3379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Linear</a:t>
            </a:r>
          </a:p>
          <a:p>
            <a:r>
              <a:rPr lang="pt-BR" dirty="0"/>
              <a:t>Inverte o lado à cada extremidade</a:t>
            </a:r>
          </a:p>
          <a:p>
            <a:r>
              <a:rPr lang="pt-BR" dirty="0"/>
              <a:t>Atira sempre que disponível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C793452-DB08-4F2A-9216-D532697C3B74}"/>
              </a:ext>
            </a:extLst>
          </p:cNvPr>
          <p:cNvSpPr txBox="1"/>
          <p:nvPr/>
        </p:nvSpPr>
        <p:spPr>
          <a:xfrm>
            <a:off x="5637556" y="5115143"/>
            <a:ext cx="30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Genético</a:t>
            </a:r>
          </a:p>
          <a:p>
            <a:r>
              <a:rPr lang="pt-BR" dirty="0"/>
              <a:t>Transmitem os melhores 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D929D14-5258-4CFB-B092-E084B26CC5AF}"/>
              </a:ext>
            </a:extLst>
          </p:cNvPr>
          <p:cNvSpPr txBox="1"/>
          <p:nvPr/>
        </p:nvSpPr>
        <p:spPr>
          <a:xfrm>
            <a:off x="6114254" y="3735525"/>
            <a:ext cx="3830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Manual</a:t>
            </a:r>
          </a:p>
          <a:p>
            <a:r>
              <a:rPr lang="pt-BR" dirty="0"/>
              <a:t>Controlado por Humano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69EA15F-551E-4B10-86B2-3B8C4FC9BD02}"/>
              </a:ext>
            </a:extLst>
          </p:cNvPr>
          <p:cNvSpPr txBox="1"/>
          <p:nvPr/>
        </p:nvSpPr>
        <p:spPr>
          <a:xfrm>
            <a:off x="5072293" y="1792872"/>
            <a:ext cx="60482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Aleatório</a:t>
            </a:r>
          </a:p>
          <a:p>
            <a:r>
              <a:rPr lang="pt-BR" dirty="0"/>
              <a:t>Sorteia a quantidade de movimentos</a:t>
            </a:r>
          </a:p>
          <a:p>
            <a:r>
              <a:rPr lang="pt-BR" dirty="0"/>
              <a:t>Sorteia os lados</a:t>
            </a:r>
          </a:p>
          <a:p>
            <a:r>
              <a:rPr lang="pt-BR" dirty="0"/>
              <a:t>Novo sorteio ao término dos movimentos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A91037F-49CE-4005-8558-13D2BF53372A}"/>
              </a:ext>
            </a:extLst>
          </p:cNvPr>
          <p:cNvGrpSpPr/>
          <p:nvPr/>
        </p:nvGrpSpPr>
        <p:grpSpPr>
          <a:xfrm>
            <a:off x="525595" y="2900645"/>
            <a:ext cx="4305901" cy="2953162"/>
            <a:chOff x="599486" y="3505077"/>
            <a:chExt cx="4305901" cy="2953162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A169D88-FACB-40AA-9129-7BE654A49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486" y="3505077"/>
              <a:ext cx="4305901" cy="2953162"/>
            </a:xfrm>
            <a:prstGeom prst="rect">
              <a:avLst/>
            </a:prstGeom>
          </p:spPr>
        </p:pic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8717D373-13CA-44D0-BA7D-2835FF929F4D}"/>
                </a:ext>
              </a:extLst>
            </p:cNvPr>
            <p:cNvSpPr/>
            <p:nvPr/>
          </p:nvSpPr>
          <p:spPr>
            <a:xfrm>
              <a:off x="3509818" y="608542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: para a Direita 16">
              <a:extLst>
                <a:ext uri="{FF2B5EF4-FFF2-40B4-BE49-F238E27FC236}">
                  <a16:creationId xmlns:a16="http://schemas.microsoft.com/office/drawing/2014/main" id="{3E6C4EE9-3D28-4A64-BD11-A4565B39A452}"/>
                </a:ext>
              </a:extLst>
            </p:cNvPr>
            <p:cNvSpPr/>
            <p:nvPr/>
          </p:nvSpPr>
          <p:spPr>
            <a:xfrm>
              <a:off x="3431311" y="4141179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para a Direita 17">
              <a:extLst>
                <a:ext uri="{FF2B5EF4-FFF2-40B4-BE49-F238E27FC236}">
                  <a16:creationId xmlns:a16="http://schemas.microsoft.com/office/drawing/2014/main" id="{50905A4F-E05F-47D2-9144-A64D8DFAA68D}"/>
                </a:ext>
              </a:extLst>
            </p:cNvPr>
            <p:cNvSpPr/>
            <p:nvPr/>
          </p:nvSpPr>
          <p:spPr>
            <a:xfrm rot="10800000">
              <a:off x="1593256" y="6099286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6ADB5983-E948-49B1-BC10-5C2E6952B307}"/>
                </a:ext>
              </a:extLst>
            </p:cNvPr>
            <p:cNvSpPr/>
            <p:nvPr/>
          </p:nvSpPr>
          <p:spPr>
            <a:xfrm rot="10800000">
              <a:off x="1671768" y="4145805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3145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06ECAA-3C08-474F-8ED7-D020A7693FA5}"/>
              </a:ext>
            </a:extLst>
          </p:cNvPr>
          <p:cNvSpPr txBox="1"/>
          <p:nvPr/>
        </p:nvSpPr>
        <p:spPr>
          <a:xfrm>
            <a:off x="838200" y="2048932"/>
            <a:ext cx="104055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objetivo deste trabalho é desenvolver uma primeira versão de um agente jogador utilizando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Inteligência Artificial Genética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 um ambiente de Space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Invaders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simplificado.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Neste contexto, os inimigos serão configurados para apresentar movimentação linear e repetitiva ou permanecerão parados ao longo da partida, gerando um comportamento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estático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agente jogador, controlado por IA Genética, terá como principal objetivo eliminar todos os inimigos no menor tempo possível, buscando assim percorrer o caminho mais eficiente e otimizado para maximizar o desempenho no jogo.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Evoluções Futuras do Projeto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06ECAA-3C08-474F-8ED7-D020A7693FA5}"/>
              </a:ext>
            </a:extLst>
          </p:cNvPr>
          <p:cNvSpPr txBox="1"/>
          <p:nvPr/>
        </p:nvSpPr>
        <p:spPr>
          <a:xfrm>
            <a:off x="838201" y="2048932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Possibilidade de expandir o projeto com treinamento simultâneo de duas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usando NEAT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NeuroEvolution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Augmenting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Topologies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Tanto os inimigos quanto o jogador passam a perceber e reagir ao comportamento do oponente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Permite tomada de decisões mais complexas e adaptativas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Estratégias evoluem em tempo real conforme os movimentos do adversário</a:t>
            </a:r>
          </a:p>
        </p:txBody>
      </p:sp>
    </p:spTree>
    <p:extLst>
      <p:ext uri="{BB962C8B-B14F-4D97-AF65-F5344CB8AC3E}">
        <p14:creationId xmlns:p14="http://schemas.microsoft.com/office/powerpoint/2010/main" val="79319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838</Words>
  <Application>Microsoft Office PowerPoint</Application>
  <PresentationFormat>Widescreen</PresentationFormat>
  <Paragraphs>186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IA Genética</vt:lpstr>
      <vt:lpstr>Tipos de Problemas em IA e Soluções</vt:lpstr>
      <vt:lpstr>Cenários</vt:lpstr>
      <vt:lpstr>O Jogo</vt:lpstr>
      <vt:lpstr>Regras</vt:lpstr>
      <vt:lpstr>Inimigo</vt:lpstr>
      <vt:lpstr>Jogador</vt:lpstr>
      <vt:lpstr>Escopo</vt:lpstr>
      <vt:lpstr>Evoluções Futuras do Projeto</vt:lpstr>
      <vt:lpstr>IA Genética é uma Solução Viável?</vt:lpstr>
      <vt:lpstr>IA Genética</vt:lpstr>
      <vt:lpstr>Importância do Elitismo e da Diversidade</vt:lpstr>
      <vt:lpstr>Problemas e soluções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Genética</dc:title>
  <dc:creator>User</dc:creator>
  <cp:lastModifiedBy>User</cp:lastModifiedBy>
  <cp:revision>39</cp:revision>
  <dcterms:created xsi:type="dcterms:W3CDTF">2025-06-06T17:13:05Z</dcterms:created>
  <dcterms:modified xsi:type="dcterms:W3CDTF">2025-07-21T14:57:28Z</dcterms:modified>
</cp:coreProperties>
</file>