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5" r:id="rId8"/>
    <p:sldId id="264" r:id="rId9"/>
    <p:sldId id="263" r:id="rId10"/>
    <p:sldId id="261" r:id="rId11"/>
    <p:sldId id="262" r:id="rId12"/>
    <p:sldId id="267" r:id="rId13"/>
    <p:sldId id="269" r:id="rId14"/>
    <p:sldId id="266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2D65A-6AD8-422B-A2F1-DD9878ACF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711A2A-CE4D-4E5E-8BD8-17A8F123D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DCC529-1DB0-4120-AA05-E3A9A9ED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15/07/2025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2FF79C-4A8C-4C3F-B606-712806EC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C9CCDD-64EE-4D99-9631-FC8F107B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74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1D05A-8DB6-4E0A-8798-E69CF264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7B46AC-0860-4B7D-A90D-A43FF1149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A86D14-BCBD-40AC-8CB8-E4E3E262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15/07/2025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21653E-9E08-4FA8-AB2E-BEF69416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5977B0-35F8-4B8E-B43E-3F45D7A8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39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03050E-4C87-47C2-92AD-B18F6E828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CA24E1-01A8-4253-808D-B6D4B4372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F5DCB6-5412-4ECD-AC3D-CEC7D4F3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15/07/2025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8B134B-4D16-488B-A376-AA8B10FF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F6E693-231F-4D18-99C8-199B4BF1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45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6C0E2-75AC-4F19-A594-6EBEB0CC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8E2AA-FF4A-45C0-BA63-20B2A7E5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C12209-82A8-4413-B940-9C535CE1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15/07/2025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C647B-3FE1-44E9-8177-BA74D278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1B911B-992A-4EAE-901A-B372E4E5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46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DE948-6541-4B02-A3EE-B96BE796B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A81930-FC3B-4FE3-B72E-4F3711637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3990B7-D66F-4668-B05C-AAD9DEF6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15/07/2025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70F372-1F0C-4694-80F8-986FF33D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4AD802-A880-443A-938F-A299BE11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74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F0A13-C6DD-4C18-B387-C76DFDD5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FE7139-6417-4B3A-826E-844A977C6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54E6C5-D968-43C7-8C8D-8FDDCC79D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A552BD-1782-4D32-BE8F-90C44DBF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15/07/2025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70AFB4-BB78-4EF8-9FDF-DFE51748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0F9B65-71B4-43F0-8841-E26BEFB6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12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BBB7E-063C-4B3B-8F1F-85C12925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0B0F60-BDCF-4388-AF70-07668C531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9B005A-7B5A-426F-8830-FD8153796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2BF2CB-38D4-44D7-A556-937962322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EC1CAD-0A70-4F67-89C6-6F02491F7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51DE32B-1AE7-4B1B-BABC-D94096B4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15/07/2025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2E67D2-9312-4511-B70D-1CC6CD67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8486710-404D-4B65-8861-81021E61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1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4372A-6743-4132-9D64-1AD3C2FE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873AEC-1736-4C56-BAF0-5307E854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15/07/2025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DE6C53-0C66-4FA2-941C-A97F3541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220CB1-B131-478A-A178-DB63946E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2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724647-CC48-4075-AF98-7D43CD11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15/07/2025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5DDA75D-F792-4BD4-B7C3-A96D2737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480BC6-CF0B-4E89-9619-1BCA36DE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66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9CDD1-F528-4CAC-9624-E018FA62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33EB8B-EE2D-49F5-8571-8AECE4059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235A61-4367-4591-B932-7AE4801C4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4A4DCB-172D-4B0A-B159-0F79B65A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15/07/2025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E9131B-6B54-4250-A93B-CCA876A0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25EBC3-6A6B-43AC-A18E-AF072B82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01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38F36-9824-46FC-B3AB-C96F91A31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70DE77A-C8F4-4647-A68C-12BB8F369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10A3A6-74F5-4E5D-B05E-C89344893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460BB9-B087-4A38-8002-1EBA670F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15/07/2025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E40933-CC93-4DCF-AF7A-92C6C705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65249C-CB9F-4897-968A-6A4CAF6F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22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DCD95A-AFA6-4B83-B33E-CFBF561C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F3048B-80F4-4A56-B28F-5062E065B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4CC64A-39DF-4701-A7D6-060652FBD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067C6-1D97-4125-BDF0-B33C18AFF0C3}" type="datetimeFigureOut">
              <a:rPr lang="pt-BR" smtClean="0"/>
              <a:t>15/07/2025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D03627-F82F-4924-8A72-2212F0B88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FD54BB-0938-4A09-955A-A8855E567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75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51775-3374-41BE-BFA9-7B34D25C1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965" y="477838"/>
            <a:ext cx="11286836" cy="101123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IA Genética aplicada ao Space </a:t>
            </a:r>
            <a:r>
              <a:rPr lang="pt-BR" dirty="0" err="1"/>
              <a:t>Invaders</a:t>
            </a:r>
            <a:endParaRPr lang="pt-BR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35FC523-7799-40C5-BF56-74D65A99DF1F}"/>
              </a:ext>
            </a:extLst>
          </p:cNvPr>
          <p:cNvSpPr txBox="1"/>
          <p:nvPr/>
        </p:nvSpPr>
        <p:spPr>
          <a:xfrm>
            <a:off x="2396835" y="2833143"/>
            <a:ext cx="762923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Tech </a:t>
            </a:r>
            <a:r>
              <a:rPr lang="pt-BR" sz="2800" dirty="0" err="1"/>
              <a:t>Challenge</a:t>
            </a:r>
            <a:r>
              <a:rPr lang="pt-BR" sz="2800" dirty="0"/>
              <a:t> II - IA Genética</a:t>
            </a:r>
          </a:p>
          <a:p>
            <a:pPr algn="ctr"/>
            <a:endParaRPr lang="pt-BR" sz="2800" dirty="0"/>
          </a:p>
          <a:p>
            <a:pPr algn="ctr"/>
            <a:r>
              <a:rPr lang="pt-BR" sz="2800" dirty="0"/>
              <a:t>Pós-graduação em IA para </a:t>
            </a:r>
            <a:r>
              <a:rPr lang="pt-BR" sz="2800" dirty="0" err="1"/>
              <a:t>Devs</a:t>
            </a:r>
            <a:r>
              <a:rPr lang="pt-BR" sz="2800" dirty="0"/>
              <a:t>, 2025 – FIAP</a:t>
            </a:r>
          </a:p>
          <a:p>
            <a:pPr algn="ctr"/>
            <a:endParaRPr lang="pt-BR" sz="2800" dirty="0"/>
          </a:p>
          <a:p>
            <a:pPr algn="ctr"/>
            <a:r>
              <a:rPr lang="pt-BR" sz="2800" dirty="0"/>
              <a:t>Gustavo Malta Guimarães</a:t>
            </a:r>
          </a:p>
        </p:txBody>
      </p:sp>
    </p:spTree>
    <p:extLst>
      <p:ext uri="{BB962C8B-B14F-4D97-AF65-F5344CB8AC3E}">
        <p14:creationId xmlns:p14="http://schemas.microsoft.com/office/powerpoint/2010/main" val="1275335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06ECAA-3C08-474F-8ED7-D020A7693FA5}"/>
              </a:ext>
            </a:extLst>
          </p:cNvPr>
          <p:cNvSpPr txBox="1"/>
          <p:nvPr/>
        </p:nvSpPr>
        <p:spPr>
          <a:xfrm>
            <a:off x="838200" y="2048932"/>
            <a:ext cx="104055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objetivo deste trabalho é desenvolver uma primeira versão de um agente jogador utilizando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Inteligência Artificial Genética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em um ambiente de Space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Invaders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simplificado.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Neste contexto, os inimigos serão configurados para apresentar movimentação linear e repetitiva ou permanecerão parados ao longo da partida, gerando um comportamento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estático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agente jogador, controlado por IA Genética, terá como principal objetivo eliminar todos os inimigos no menor tempo possível, buscando assim percorrer o caminho mais eficiente e otimizado para maximizar o desempenho no jogo.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Evoluções Futuras do Projeto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06ECAA-3C08-474F-8ED7-D020A7693FA5}"/>
              </a:ext>
            </a:extLst>
          </p:cNvPr>
          <p:cNvSpPr txBox="1"/>
          <p:nvPr/>
        </p:nvSpPr>
        <p:spPr>
          <a:xfrm>
            <a:off x="838201" y="2048932"/>
            <a:ext cx="853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Possibilidade de expandir o projeto com treinamento simultâneo de duas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IAs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usando NEAT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NeuroEvolution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Augmenting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Topologies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Tanto os inimigos quanto o jogador passam a perceber e reagir ao comportamento do oponente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Permite tomada de decisões mais complexas e adaptativas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Estratégias evoluem em tempo real conforme os movimentos do adversário</a:t>
            </a:r>
          </a:p>
        </p:txBody>
      </p:sp>
    </p:spTree>
    <p:extLst>
      <p:ext uri="{BB962C8B-B14F-4D97-AF65-F5344CB8AC3E}">
        <p14:creationId xmlns:p14="http://schemas.microsoft.com/office/powerpoint/2010/main" val="793195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do Elitismo e da Diversidade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2508650-0878-448B-8385-536518D597EF}"/>
              </a:ext>
            </a:extLst>
          </p:cNvPr>
          <p:cNvSpPr txBox="1"/>
          <p:nvPr/>
        </p:nvSpPr>
        <p:spPr>
          <a:xfrm>
            <a:off x="838199" y="2304994"/>
            <a:ext cx="107626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Manter o melhor indivíduo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(elitismo) em cada geração foi fundamental.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Isso permitiu aumentar a taxa de mutação, acelerando a descoberta de caminhos mais eficientes.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combinação de elitismo, inicialização aprimorada e mutação em blocos estruturados favoreceu o surgimento de soluções cada vez melhores.</a:t>
            </a:r>
          </a:p>
        </p:txBody>
      </p:sp>
    </p:spTree>
    <p:extLst>
      <p:ext uri="{BB962C8B-B14F-4D97-AF65-F5344CB8AC3E}">
        <p14:creationId xmlns:p14="http://schemas.microsoft.com/office/powerpoint/2010/main" val="2216287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e soluções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2508650-0878-448B-8385-536518D597EF}"/>
              </a:ext>
            </a:extLst>
          </p:cNvPr>
          <p:cNvSpPr txBox="1"/>
          <p:nvPr/>
        </p:nvSpPr>
        <p:spPr>
          <a:xfrm>
            <a:off x="838199" y="2304994"/>
            <a:ext cx="1076267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Inimigos em movimento: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solução ficou fácil, pois todos cruzavam o centro da tela.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Inimigos parados: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agente ficava preso em máximos locais, parando em um dos lados.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Inicializar o jogador em posição aleatória: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resolveria o problema de forma trivial, mas não promoveria um aprendizado mais aprofundado sobre a dinâmica do agente e as estratégias evolutivas.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Solução: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Utilização de blocos de movimentos laterais repetitivos na população inicial, simulando comportamento mais realista.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Adoção da mesma lógica na mutação, o que aprimorou ainda mais a performance do agente.</a:t>
            </a:r>
          </a:p>
        </p:txBody>
      </p:sp>
    </p:spTree>
    <p:extLst>
      <p:ext uri="{BB962C8B-B14F-4D97-AF65-F5344CB8AC3E}">
        <p14:creationId xmlns:p14="http://schemas.microsoft.com/office/powerpoint/2010/main" val="1554671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Conclusão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 algn="l">
              <a:buNone/>
              <a:defRPr sz="1800">
                <a:latin typeface="Calibri"/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IA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Genética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mostrou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-se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eficaz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treinar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agente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  <a:defRPr sz="1800">
                <a:latin typeface="Calibri"/>
              </a:defRPr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  <a:defRPr sz="1800">
                <a:latin typeface="Calibri"/>
              </a:defRPr>
            </a:pP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Problemas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máximos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locais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requerem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mutações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estruturadas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  <a:defRPr sz="1800">
                <a:latin typeface="Calibri"/>
              </a:defRPr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 sz="1800">
                <a:latin typeface="Calibri"/>
              </a:defRPr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Estratégias de inicialização e mutação melhoraram desempenho</a:t>
            </a:r>
          </a:p>
          <a:p>
            <a:pPr marL="0" indent="0" algn="l">
              <a:buNone/>
              <a:defRPr sz="1800">
                <a:latin typeface="Calibri"/>
              </a:defRPr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  <a:defRPr sz="1800">
                <a:latin typeface="Calibri"/>
              </a:defRPr>
            </a:pP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Próximos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passos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incluem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 conclusão do jogo</a:t>
            </a: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51775-3374-41BE-BFA9-7B34D25C1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3333" y="477838"/>
            <a:ext cx="5960533" cy="1011237"/>
          </a:xfrm>
        </p:spPr>
        <p:txBody>
          <a:bodyPr/>
          <a:lstStyle/>
          <a:p>
            <a:r>
              <a:rPr lang="pt-BR" dirty="0"/>
              <a:t>IA Genética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36C558-0704-407A-A390-3D9DF2425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84285"/>
            <a:ext cx="9144000" cy="4072466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Desenvolver um jogo baseado no Space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Invaders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Cenários: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79DE0A8-A845-4471-A54D-65D245C62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560946"/>
              </p:ext>
            </p:extLst>
          </p:nvPr>
        </p:nvGraphicFramePr>
        <p:xfrm>
          <a:off x="2253674" y="3920518"/>
          <a:ext cx="74722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0739">
                  <a:extLst>
                    <a:ext uri="{9D8B030D-6E8A-4147-A177-3AD203B41FA5}">
                      <a16:colId xmlns:a16="http://schemas.microsoft.com/office/drawing/2014/main" val="4108441670"/>
                    </a:ext>
                  </a:extLst>
                </a:gridCol>
                <a:gridCol w="2490739">
                  <a:extLst>
                    <a:ext uri="{9D8B030D-6E8A-4147-A177-3AD203B41FA5}">
                      <a16:colId xmlns:a16="http://schemas.microsoft.com/office/drawing/2014/main" val="2806447584"/>
                    </a:ext>
                  </a:extLst>
                </a:gridCol>
                <a:gridCol w="2490739">
                  <a:extLst>
                    <a:ext uri="{9D8B030D-6E8A-4147-A177-3AD203B41FA5}">
                      <a16:colId xmlns:a16="http://schemas.microsoft.com/office/drawing/2014/main" val="853400757"/>
                    </a:ext>
                  </a:extLst>
                </a:gridCol>
              </a:tblGrid>
              <a:tr h="309598">
                <a:tc>
                  <a:txBody>
                    <a:bodyPr/>
                    <a:lstStyle/>
                    <a:p>
                      <a:r>
                        <a:rPr lang="pt-BR" dirty="0"/>
                        <a:t>Invasores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Jogador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859058"/>
                  </a:ext>
                </a:extLst>
              </a:tr>
              <a:tr h="309598">
                <a:tc>
                  <a:txBody>
                    <a:bodyPr/>
                    <a:lstStyle/>
                    <a:p>
                      <a:r>
                        <a:rPr lang="pt-BR" dirty="0"/>
                        <a:t>Lineares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Linear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998668"/>
                  </a:ext>
                </a:extLst>
              </a:tr>
              <a:tr h="309598">
                <a:tc>
                  <a:txBody>
                    <a:bodyPr/>
                    <a:lstStyle/>
                    <a:p>
                      <a:r>
                        <a:rPr lang="pt-BR" dirty="0"/>
                        <a:t>Aleatórios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Aleatório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515580"/>
                  </a:ext>
                </a:extLst>
              </a:tr>
              <a:tr h="309598">
                <a:tc>
                  <a:txBody>
                    <a:bodyPr/>
                    <a:lstStyle/>
                    <a:p>
                      <a:r>
                        <a:rPr lang="pt-BR" dirty="0"/>
                        <a:t>Com Logica de Desvio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Manual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388240"/>
                  </a:ext>
                </a:extLst>
              </a:tr>
              <a:tr h="309598">
                <a:tc>
                  <a:txBody>
                    <a:bodyPr/>
                    <a:lstStyle/>
                    <a:p>
                      <a:r>
                        <a:rPr lang="pt-BR" dirty="0"/>
                        <a:t>Genéticos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Genético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973474"/>
                  </a:ext>
                </a:extLst>
              </a:tr>
            </a:tbl>
          </a:graphicData>
        </a:graphic>
      </p:graphicFrame>
      <p:sp>
        <p:nvSpPr>
          <p:cNvPr id="13" name="Retângulo 12">
            <a:extLst>
              <a:ext uri="{FF2B5EF4-FFF2-40B4-BE49-F238E27FC236}">
                <a16:creationId xmlns:a16="http://schemas.microsoft.com/office/drawing/2014/main" id="{9D6DE1CB-751E-4740-8BFE-97C532383912}"/>
              </a:ext>
            </a:extLst>
          </p:cNvPr>
          <p:cNvSpPr/>
          <p:nvPr/>
        </p:nvSpPr>
        <p:spPr>
          <a:xfrm>
            <a:off x="5420245" y="4050088"/>
            <a:ext cx="135150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9910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Jogo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CEDF04A-74F4-4CA6-9BD8-1D7638F13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56" y="1788935"/>
            <a:ext cx="5915556" cy="409462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0003B7E-5F5B-432A-A74D-8D2D24307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167" y="744167"/>
            <a:ext cx="952633" cy="75258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DE71DA4-24E1-4E6A-BF3A-DA3C3C393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245" y="3493950"/>
            <a:ext cx="1076475" cy="94310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CDAC1E-F6C4-45CC-B91B-FD54F5294CCA}"/>
              </a:ext>
            </a:extLst>
          </p:cNvPr>
          <p:cNvSpPr txBox="1"/>
          <p:nvPr/>
        </p:nvSpPr>
        <p:spPr>
          <a:xfrm>
            <a:off x="8285018" y="889624"/>
            <a:ext cx="1113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Inimigo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2DA30A4-9385-456C-B974-4534681B1783}"/>
              </a:ext>
            </a:extLst>
          </p:cNvPr>
          <p:cNvSpPr txBox="1"/>
          <p:nvPr/>
        </p:nvSpPr>
        <p:spPr>
          <a:xfrm>
            <a:off x="8354292" y="3734670"/>
            <a:ext cx="1161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Jogador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406019F-B32F-47E1-BAF5-8DAAEEE26D24}"/>
              </a:ext>
            </a:extLst>
          </p:cNvPr>
          <p:cNvSpPr txBox="1"/>
          <p:nvPr/>
        </p:nvSpPr>
        <p:spPr>
          <a:xfrm>
            <a:off x="8285018" y="1465866"/>
            <a:ext cx="3223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Objetivo: </a:t>
            </a:r>
          </a:p>
          <a:p>
            <a:r>
              <a:rPr lang="pt-BR" dirty="0"/>
              <a:t>Descer até o nível do jogador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F1BF7F6-EBBA-4AB5-A1C1-A8E0FEE0A842}"/>
              </a:ext>
            </a:extLst>
          </p:cNvPr>
          <p:cNvSpPr txBox="1"/>
          <p:nvPr/>
        </p:nvSpPr>
        <p:spPr>
          <a:xfrm>
            <a:off x="8354292" y="4351773"/>
            <a:ext cx="3646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Objetivo: </a:t>
            </a:r>
          </a:p>
          <a:p>
            <a:r>
              <a:rPr lang="pt-BR" dirty="0"/>
              <a:t>Matar o maior número de inimigos, mais rápido</a:t>
            </a:r>
          </a:p>
        </p:txBody>
      </p:sp>
    </p:spTree>
    <p:extLst>
      <p:ext uri="{BB962C8B-B14F-4D97-AF65-F5344CB8AC3E}">
        <p14:creationId xmlns:p14="http://schemas.microsoft.com/office/powerpoint/2010/main" val="390721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CDAC1E-F6C4-45CC-B91B-FD54F5294CCA}"/>
              </a:ext>
            </a:extLst>
          </p:cNvPr>
          <p:cNvSpPr txBox="1"/>
          <p:nvPr/>
        </p:nvSpPr>
        <p:spPr>
          <a:xfrm>
            <a:off x="7941265" y="452789"/>
            <a:ext cx="1113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Inimigo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2DA30A4-9385-456C-B974-4534681B1783}"/>
              </a:ext>
            </a:extLst>
          </p:cNvPr>
          <p:cNvSpPr txBox="1"/>
          <p:nvPr/>
        </p:nvSpPr>
        <p:spPr>
          <a:xfrm>
            <a:off x="5488892" y="3772922"/>
            <a:ext cx="1161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Jogador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C517516-FA90-485F-93D6-BF1DAD3CA854}"/>
              </a:ext>
            </a:extLst>
          </p:cNvPr>
          <p:cNvSpPr txBox="1"/>
          <p:nvPr/>
        </p:nvSpPr>
        <p:spPr>
          <a:xfrm>
            <a:off x="5488892" y="4409209"/>
            <a:ext cx="4504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Movimentos Laterais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 Tiro por vez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Controle do Tiro com movimentos laterais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861585B-8493-4B0C-8689-05E929684D98}"/>
              </a:ext>
            </a:extLst>
          </p:cNvPr>
          <p:cNvSpPr txBox="1"/>
          <p:nvPr/>
        </p:nvSpPr>
        <p:spPr>
          <a:xfrm>
            <a:off x="7941265" y="1215603"/>
            <a:ext cx="4504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5 opções de movimento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Esquerda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Esquerda + Descida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Descida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Direita + Descida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Direita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8BC02F46-02B7-4CE5-BA70-6DA8D4C572EE}"/>
              </a:ext>
            </a:extLst>
          </p:cNvPr>
          <p:cNvGrpSpPr/>
          <p:nvPr/>
        </p:nvGrpSpPr>
        <p:grpSpPr>
          <a:xfrm>
            <a:off x="599486" y="3505077"/>
            <a:ext cx="4305901" cy="2953162"/>
            <a:chOff x="599486" y="3505077"/>
            <a:chExt cx="4305901" cy="2953162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B18B85E8-75CB-4972-854C-8661D757A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486" y="3505077"/>
              <a:ext cx="4305901" cy="2953162"/>
            </a:xfrm>
            <a:prstGeom prst="rect">
              <a:avLst/>
            </a:prstGeom>
          </p:spPr>
        </p:pic>
        <p:sp>
          <p:nvSpPr>
            <p:cNvPr id="8" name="Seta: para a Direita 7">
              <a:extLst>
                <a:ext uri="{FF2B5EF4-FFF2-40B4-BE49-F238E27FC236}">
                  <a16:creationId xmlns:a16="http://schemas.microsoft.com/office/drawing/2014/main" id="{988EBD86-7F5F-4A31-A256-F807D58A5FC1}"/>
                </a:ext>
              </a:extLst>
            </p:cNvPr>
            <p:cNvSpPr/>
            <p:nvPr/>
          </p:nvSpPr>
          <p:spPr>
            <a:xfrm>
              <a:off x="3509818" y="6085427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: para a Direita 17">
              <a:extLst>
                <a:ext uri="{FF2B5EF4-FFF2-40B4-BE49-F238E27FC236}">
                  <a16:creationId xmlns:a16="http://schemas.microsoft.com/office/drawing/2014/main" id="{73482D80-6A2D-49D4-830D-B90737C55034}"/>
                </a:ext>
              </a:extLst>
            </p:cNvPr>
            <p:cNvSpPr/>
            <p:nvPr/>
          </p:nvSpPr>
          <p:spPr>
            <a:xfrm>
              <a:off x="3431311" y="4141179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Seta: para a Direita 18">
              <a:extLst>
                <a:ext uri="{FF2B5EF4-FFF2-40B4-BE49-F238E27FC236}">
                  <a16:creationId xmlns:a16="http://schemas.microsoft.com/office/drawing/2014/main" id="{D4ED41B4-869E-4E9B-BF17-5862F34F29FB}"/>
                </a:ext>
              </a:extLst>
            </p:cNvPr>
            <p:cNvSpPr/>
            <p:nvPr/>
          </p:nvSpPr>
          <p:spPr>
            <a:xfrm rot="10800000">
              <a:off x="1593256" y="6099286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Seta: para a Direita 19">
              <a:extLst>
                <a:ext uri="{FF2B5EF4-FFF2-40B4-BE49-F238E27FC236}">
                  <a16:creationId xmlns:a16="http://schemas.microsoft.com/office/drawing/2014/main" id="{E336AD46-147F-4385-96D1-0E74C0347F5F}"/>
                </a:ext>
              </a:extLst>
            </p:cNvPr>
            <p:cNvSpPr/>
            <p:nvPr/>
          </p:nvSpPr>
          <p:spPr>
            <a:xfrm rot="10800000">
              <a:off x="1671768" y="4145805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519C986D-2ABA-44B1-A97B-9E724E28C836}"/>
              </a:ext>
            </a:extLst>
          </p:cNvPr>
          <p:cNvGrpSpPr/>
          <p:nvPr/>
        </p:nvGrpSpPr>
        <p:grpSpPr>
          <a:xfrm>
            <a:off x="4107246" y="481463"/>
            <a:ext cx="3181794" cy="1743318"/>
            <a:chOff x="3574728" y="906340"/>
            <a:chExt cx="3181794" cy="1743318"/>
          </a:xfrm>
        </p:grpSpPr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DDC0507C-AC88-49F5-BF27-9B6771E0F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4728" y="906340"/>
              <a:ext cx="3181794" cy="1743318"/>
            </a:xfrm>
            <a:prstGeom prst="rect">
              <a:avLst/>
            </a:prstGeom>
          </p:spPr>
        </p:pic>
        <p:sp>
          <p:nvSpPr>
            <p:cNvPr id="22" name="Seta: para a Direita 21">
              <a:extLst>
                <a:ext uri="{FF2B5EF4-FFF2-40B4-BE49-F238E27FC236}">
                  <a16:creationId xmlns:a16="http://schemas.microsoft.com/office/drawing/2014/main" id="{4B478C96-1075-4E15-A7CB-D2B456F2A2D5}"/>
                </a:ext>
              </a:extLst>
            </p:cNvPr>
            <p:cNvSpPr/>
            <p:nvPr/>
          </p:nvSpPr>
          <p:spPr>
            <a:xfrm>
              <a:off x="5708388" y="1337463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Seta: para a Direita 22">
              <a:extLst>
                <a:ext uri="{FF2B5EF4-FFF2-40B4-BE49-F238E27FC236}">
                  <a16:creationId xmlns:a16="http://schemas.microsoft.com/office/drawing/2014/main" id="{A39360C9-84BC-4BF8-89CC-438FC2497095}"/>
                </a:ext>
              </a:extLst>
            </p:cNvPr>
            <p:cNvSpPr/>
            <p:nvPr/>
          </p:nvSpPr>
          <p:spPr>
            <a:xfrm rot="10800000">
              <a:off x="3984511" y="1369683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Seta: para a Direita 23">
              <a:extLst>
                <a:ext uri="{FF2B5EF4-FFF2-40B4-BE49-F238E27FC236}">
                  <a16:creationId xmlns:a16="http://schemas.microsoft.com/office/drawing/2014/main" id="{A2879C1E-B8EC-4296-8347-BABED9DE3CB9}"/>
                </a:ext>
              </a:extLst>
            </p:cNvPr>
            <p:cNvSpPr/>
            <p:nvPr/>
          </p:nvSpPr>
          <p:spPr>
            <a:xfrm rot="5400000">
              <a:off x="4837734" y="1865310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: para a Direita 24">
              <a:extLst>
                <a:ext uri="{FF2B5EF4-FFF2-40B4-BE49-F238E27FC236}">
                  <a16:creationId xmlns:a16="http://schemas.microsoft.com/office/drawing/2014/main" id="{10A56F58-8EA6-4083-B31D-C844B3D613DD}"/>
                </a:ext>
              </a:extLst>
            </p:cNvPr>
            <p:cNvSpPr/>
            <p:nvPr/>
          </p:nvSpPr>
          <p:spPr>
            <a:xfrm rot="2721028">
              <a:off x="5350355" y="1832990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: para a Direita 25">
              <a:extLst>
                <a:ext uri="{FF2B5EF4-FFF2-40B4-BE49-F238E27FC236}">
                  <a16:creationId xmlns:a16="http://schemas.microsoft.com/office/drawing/2014/main" id="{0787904D-CB80-4B9E-A44D-1ADA8E8E80AE}"/>
                </a:ext>
              </a:extLst>
            </p:cNvPr>
            <p:cNvSpPr/>
            <p:nvPr/>
          </p:nvSpPr>
          <p:spPr>
            <a:xfrm rot="7915562">
              <a:off x="4323864" y="1856677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4216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Inimigo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CDAC1E-F6C4-45CC-B91B-FD54F5294CCA}"/>
              </a:ext>
            </a:extLst>
          </p:cNvPr>
          <p:cNvSpPr txBox="1"/>
          <p:nvPr/>
        </p:nvSpPr>
        <p:spPr>
          <a:xfrm>
            <a:off x="3684552" y="427741"/>
            <a:ext cx="3497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Lineares</a:t>
            </a:r>
          </a:p>
          <a:p>
            <a:r>
              <a:rPr lang="pt-BR" dirty="0"/>
              <a:t>Direita + descida até a extremidade</a:t>
            </a:r>
          </a:p>
          <a:p>
            <a:r>
              <a:rPr lang="pt-BR" dirty="0"/>
              <a:t>Inverte o lado à cada extremidade </a:t>
            </a: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519C986D-2ABA-44B1-A97B-9E724E28C836}"/>
              </a:ext>
            </a:extLst>
          </p:cNvPr>
          <p:cNvGrpSpPr/>
          <p:nvPr/>
        </p:nvGrpSpPr>
        <p:grpSpPr>
          <a:xfrm>
            <a:off x="717501" y="3187718"/>
            <a:ext cx="3181794" cy="1743318"/>
            <a:chOff x="3574728" y="906340"/>
            <a:chExt cx="3181794" cy="1743318"/>
          </a:xfrm>
        </p:grpSpPr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DDC0507C-AC88-49F5-BF27-9B6771E0F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4728" y="906340"/>
              <a:ext cx="3181794" cy="1743318"/>
            </a:xfrm>
            <a:prstGeom prst="rect">
              <a:avLst/>
            </a:prstGeom>
          </p:spPr>
        </p:pic>
        <p:sp>
          <p:nvSpPr>
            <p:cNvPr id="22" name="Seta: para a Direita 21">
              <a:extLst>
                <a:ext uri="{FF2B5EF4-FFF2-40B4-BE49-F238E27FC236}">
                  <a16:creationId xmlns:a16="http://schemas.microsoft.com/office/drawing/2014/main" id="{4B478C96-1075-4E15-A7CB-D2B456F2A2D5}"/>
                </a:ext>
              </a:extLst>
            </p:cNvPr>
            <p:cNvSpPr/>
            <p:nvPr/>
          </p:nvSpPr>
          <p:spPr>
            <a:xfrm>
              <a:off x="5708388" y="1337463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Seta: para a Direita 22">
              <a:extLst>
                <a:ext uri="{FF2B5EF4-FFF2-40B4-BE49-F238E27FC236}">
                  <a16:creationId xmlns:a16="http://schemas.microsoft.com/office/drawing/2014/main" id="{A39360C9-84BC-4BF8-89CC-438FC2497095}"/>
                </a:ext>
              </a:extLst>
            </p:cNvPr>
            <p:cNvSpPr/>
            <p:nvPr/>
          </p:nvSpPr>
          <p:spPr>
            <a:xfrm rot="10800000">
              <a:off x="3984511" y="1369683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Seta: para a Direita 23">
              <a:extLst>
                <a:ext uri="{FF2B5EF4-FFF2-40B4-BE49-F238E27FC236}">
                  <a16:creationId xmlns:a16="http://schemas.microsoft.com/office/drawing/2014/main" id="{A2879C1E-B8EC-4296-8347-BABED9DE3CB9}"/>
                </a:ext>
              </a:extLst>
            </p:cNvPr>
            <p:cNvSpPr/>
            <p:nvPr/>
          </p:nvSpPr>
          <p:spPr>
            <a:xfrm rot="5400000">
              <a:off x="4837734" y="1865310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: para a Direita 24">
              <a:extLst>
                <a:ext uri="{FF2B5EF4-FFF2-40B4-BE49-F238E27FC236}">
                  <a16:creationId xmlns:a16="http://schemas.microsoft.com/office/drawing/2014/main" id="{10A56F58-8EA6-4083-B31D-C844B3D613DD}"/>
                </a:ext>
              </a:extLst>
            </p:cNvPr>
            <p:cNvSpPr/>
            <p:nvPr/>
          </p:nvSpPr>
          <p:spPr>
            <a:xfrm rot="2721028">
              <a:off x="5350355" y="1832990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: para a Direita 25">
              <a:extLst>
                <a:ext uri="{FF2B5EF4-FFF2-40B4-BE49-F238E27FC236}">
                  <a16:creationId xmlns:a16="http://schemas.microsoft.com/office/drawing/2014/main" id="{0787904D-CB80-4B9E-A44D-1ADA8E8E80AE}"/>
                </a:ext>
              </a:extLst>
            </p:cNvPr>
            <p:cNvSpPr/>
            <p:nvPr/>
          </p:nvSpPr>
          <p:spPr>
            <a:xfrm rot="7915562">
              <a:off x="4323864" y="1856677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C793452-DB08-4F2A-9216-D532697C3B74}"/>
              </a:ext>
            </a:extLst>
          </p:cNvPr>
          <p:cNvSpPr txBox="1"/>
          <p:nvPr/>
        </p:nvSpPr>
        <p:spPr>
          <a:xfrm>
            <a:off x="5194211" y="5115143"/>
            <a:ext cx="3013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Genéticos</a:t>
            </a:r>
          </a:p>
          <a:p>
            <a:r>
              <a:rPr lang="pt-BR" dirty="0"/>
              <a:t>Transmitem os melhores 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D929D14-5258-4CFB-B092-E084B26CC5AF}"/>
              </a:ext>
            </a:extLst>
          </p:cNvPr>
          <p:cNvSpPr txBox="1"/>
          <p:nvPr/>
        </p:nvSpPr>
        <p:spPr>
          <a:xfrm>
            <a:off x="6114254" y="3735525"/>
            <a:ext cx="3830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Com Logica de Desvio</a:t>
            </a:r>
          </a:p>
          <a:p>
            <a:r>
              <a:rPr lang="pt-BR" dirty="0"/>
              <a:t>Vai descendo</a:t>
            </a:r>
          </a:p>
          <a:p>
            <a:r>
              <a:rPr lang="pt-BR" dirty="0"/>
              <a:t>Tenta desviar quando tiro aproxima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69EA15F-551E-4B10-86B2-3B8C4FC9BD02}"/>
              </a:ext>
            </a:extLst>
          </p:cNvPr>
          <p:cNvSpPr txBox="1"/>
          <p:nvPr/>
        </p:nvSpPr>
        <p:spPr>
          <a:xfrm>
            <a:off x="5072293" y="1792872"/>
            <a:ext cx="60482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Aleatórios</a:t>
            </a:r>
          </a:p>
          <a:p>
            <a:r>
              <a:rPr lang="pt-BR" dirty="0"/>
              <a:t>Sorteia a quantidade de movimentos</a:t>
            </a:r>
          </a:p>
          <a:p>
            <a:r>
              <a:rPr lang="pt-BR" dirty="0"/>
              <a:t>Sorteia os lados</a:t>
            </a:r>
          </a:p>
          <a:p>
            <a:r>
              <a:rPr lang="pt-BR" dirty="0"/>
              <a:t>Novo sorteio ao término dos movimentos</a:t>
            </a:r>
          </a:p>
        </p:txBody>
      </p:sp>
    </p:spTree>
    <p:extLst>
      <p:ext uri="{BB962C8B-B14F-4D97-AF65-F5344CB8AC3E}">
        <p14:creationId xmlns:p14="http://schemas.microsoft.com/office/powerpoint/2010/main" val="405584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Jogador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CDAC1E-F6C4-45CC-B91B-FD54F5294CCA}"/>
              </a:ext>
            </a:extLst>
          </p:cNvPr>
          <p:cNvSpPr txBox="1"/>
          <p:nvPr/>
        </p:nvSpPr>
        <p:spPr>
          <a:xfrm>
            <a:off x="3684552" y="427741"/>
            <a:ext cx="33791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Linear</a:t>
            </a:r>
          </a:p>
          <a:p>
            <a:r>
              <a:rPr lang="pt-BR" dirty="0"/>
              <a:t>Inverte o lado à cada extremidade</a:t>
            </a:r>
          </a:p>
          <a:p>
            <a:r>
              <a:rPr lang="pt-BR" dirty="0"/>
              <a:t>Atira sempre que disponível 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C793452-DB08-4F2A-9216-D532697C3B74}"/>
              </a:ext>
            </a:extLst>
          </p:cNvPr>
          <p:cNvSpPr txBox="1"/>
          <p:nvPr/>
        </p:nvSpPr>
        <p:spPr>
          <a:xfrm>
            <a:off x="5637556" y="5115143"/>
            <a:ext cx="3013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Genético</a:t>
            </a:r>
          </a:p>
          <a:p>
            <a:r>
              <a:rPr lang="pt-BR" dirty="0"/>
              <a:t>Transmitem os melhores 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D929D14-5258-4CFB-B092-E084B26CC5AF}"/>
              </a:ext>
            </a:extLst>
          </p:cNvPr>
          <p:cNvSpPr txBox="1"/>
          <p:nvPr/>
        </p:nvSpPr>
        <p:spPr>
          <a:xfrm>
            <a:off x="6114254" y="3735525"/>
            <a:ext cx="3830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Manual</a:t>
            </a:r>
          </a:p>
          <a:p>
            <a:r>
              <a:rPr lang="pt-BR" dirty="0"/>
              <a:t>Controlado por Humano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69EA15F-551E-4B10-86B2-3B8C4FC9BD02}"/>
              </a:ext>
            </a:extLst>
          </p:cNvPr>
          <p:cNvSpPr txBox="1"/>
          <p:nvPr/>
        </p:nvSpPr>
        <p:spPr>
          <a:xfrm>
            <a:off x="5072293" y="1792872"/>
            <a:ext cx="60482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Aleatório</a:t>
            </a:r>
          </a:p>
          <a:p>
            <a:r>
              <a:rPr lang="pt-BR" dirty="0"/>
              <a:t>Sorteia a quantidade de movimentos</a:t>
            </a:r>
          </a:p>
          <a:p>
            <a:r>
              <a:rPr lang="pt-BR" dirty="0"/>
              <a:t>Sorteia os lados</a:t>
            </a:r>
          </a:p>
          <a:p>
            <a:r>
              <a:rPr lang="pt-BR" dirty="0"/>
              <a:t>Novo sorteio ao término dos movimentos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A91037F-49CE-4005-8558-13D2BF53372A}"/>
              </a:ext>
            </a:extLst>
          </p:cNvPr>
          <p:cNvGrpSpPr/>
          <p:nvPr/>
        </p:nvGrpSpPr>
        <p:grpSpPr>
          <a:xfrm>
            <a:off x="525595" y="2900645"/>
            <a:ext cx="4305901" cy="2953162"/>
            <a:chOff x="599486" y="3505077"/>
            <a:chExt cx="4305901" cy="2953162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AA169D88-FACB-40AA-9129-7BE654A49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486" y="3505077"/>
              <a:ext cx="4305901" cy="2953162"/>
            </a:xfrm>
            <a:prstGeom prst="rect">
              <a:avLst/>
            </a:prstGeom>
          </p:spPr>
        </p:pic>
        <p:sp>
          <p:nvSpPr>
            <p:cNvPr id="16" name="Seta: para a Direita 15">
              <a:extLst>
                <a:ext uri="{FF2B5EF4-FFF2-40B4-BE49-F238E27FC236}">
                  <a16:creationId xmlns:a16="http://schemas.microsoft.com/office/drawing/2014/main" id="{8717D373-13CA-44D0-BA7D-2835FF929F4D}"/>
                </a:ext>
              </a:extLst>
            </p:cNvPr>
            <p:cNvSpPr/>
            <p:nvPr/>
          </p:nvSpPr>
          <p:spPr>
            <a:xfrm>
              <a:off x="3509818" y="6085427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Seta: para a Direita 16">
              <a:extLst>
                <a:ext uri="{FF2B5EF4-FFF2-40B4-BE49-F238E27FC236}">
                  <a16:creationId xmlns:a16="http://schemas.microsoft.com/office/drawing/2014/main" id="{3E6C4EE9-3D28-4A64-BD11-A4565B39A452}"/>
                </a:ext>
              </a:extLst>
            </p:cNvPr>
            <p:cNvSpPr/>
            <p:nvPr/>
          </p:nvSpPr>
          <p:spPr>
            <a:xfrm>
              <a:off x="3431311" y="4141179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: para a Direita 17">
              <a:extLst>
                <a:ext uri="{FF2B5EF4-FFF2-40B4-BE49-F238E27FC236}">
                  <a16:creationId xmlns:a16="http://schemas.microsoft.com/office/drawing/2014/main" id="{50905A4F-E05F-47D2-9144-A64D8DFAA68D}"/>
                </a:ext>
              </a:extLst>
            </p:cNvPr>
            <p:cNvSpPr/>
            <p:nvPr/>
          </p:nvSpPr>
          <p:spPr>
            <a:xfrm rot="10800000">
              <a:off x="1593256" y="6099286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Seta: para a Direita 18">
              <a:extLst>
                <a:ext uri="{FF2B5EF4-FFF2-40B4-BE49-F238E27FC236}">
                  <a16:creationId xmlns:a16="http://schemas.microsoft.com/office/drawing/2014/main" id="{6ADB5983-E948-49B1-BC10-5C2E6952B307}"/>
                </a:ext>
              </a:extLst>
            </p:cNvPr>
            <p:cNvSpPr/>
            <p:nvPr/>
          </p:nvSpPr>
          <p:spPr>
            <a:xfrm rot="10800000">
              <a:off x="1671768" y="4145805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3145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51775-3374-41BE-BFA9-7B34D25C1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965" y="477838"/>
            <a:ext cx="11286836" cy="101123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Tipos de Problemas em IA e Soluções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35FC523-7799-40C5-BF56-74D65A99DF1F}"/>
              </a:ext>
            </a:extLst>
          </p:cNvPr>
          <p:cNvSpPr txBox="1"/>
          <p:nvPr/>
        </p:nvSpPr>
        <p:spPr>
          <a:xfrm>
            <a:off x="1838035" y="2020344"/>
            <a:ext cx="762923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diagnóstico, imagens, spam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Soluções: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Redes neurais, árvores de decisão, SVM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Regressão: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previsão de preços, demanda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Soluções: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Regressão, redes neurais, métodos bayesianos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Agrupamento: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segmentação, padrões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Soluções: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K-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DBSCAN,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hierárquico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Busca/Otimização: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roteamento, recursos</a:t>
            </a:r>
          </a:p>
          <a:p>
            <a:pPr lvl="1"/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	Soluções: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Algoritmos Genéticos (IA Genética)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Planejamento/Controle: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robótica, jogos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Soluções: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Algoritmos Genéticos (IA Genética)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reforço, especialistas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NLP: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tradução, sentimentos,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Soluções: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RNN, transformers, análise semântica</a:t>
            </a:r>
          </a:p>
        </p:txBody>
      </p:sp>
    </p:spTree>
    <p:extLst>
      <p:ext uri="{BB962C8B-B14F-4D97-AF65-F5344CB8AC3E}">
        <p14:creationId xmlns:p14="http://schemas.microsoft.com/office/powerpoint/2010/main" val="309989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51775-3374-41BE-BFA9-7B34D25C1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3333" y="477838"/>
            <a:ext cx="5960533" cy="1011237"/>
          </a:xfrm>
        </p:spPr>
        <p:txBody>
          <a:bodyPr/>
          <a:lstStyle/>
          <a:p>
            <a:r>
              <a:rPr lang="pt-BR" dirty="0"/>
              <a:t>IA Genética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AF4D33B3-C8A4-4446-8711-25EC95D799B3}"/>
              </a:ext>
            </a:extLst>
          </p:cNvPr>
          <p:cNvGrpSpPr/>
          <p:nvPr/>
        </p:nvGrpSpPr>
        <p:grpSpPr>
          <a:xfrm>
            <a:off x="279402" y="1947335"/>
            <a:ext cx="6491426" cy="3793065"/>
            <a:chOff x="279402" y="1947335"/>
            <a:chExt cx="6491426" cy="3793065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8DA28190-46E1-410F-B844-46C7495C4205}"/>
                </a:ext>
              </a:extLst>
            </p:cNvPr>
            <p:cNvSpPr/>
            <p:nvPr/>
          </p:nvSpPr>
          <p:spPr>
            <a:xfrm>
              <a:off x="1167077" y="1947335"/>
              <a:ext cx="2687460" cy="257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Iniciar indivíduos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E5596BE5-85B8-465F-A7FA-6A9E8A3B74D6}"/>
                </a:ext>
              </a:extLst>
            </p:cNvPr>
            <p:cNvSpPr/>
            <p:nvPr/>
          </p:nvSpPr>
          <p:spPr>
            <a:xfrm>
              <a:off x="1167076" y="2419456"/>
              <a:ext cx="2687460" cy="257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População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DA022CE-C3C7-46E4-A5AA-C4AC6CBE50F0}"/>
                </a:ext>
              </a:extLst>
            </p:cNvPr>
            <p:cNvSpPr/>
            <p:nvPr/>
          </p:nvSpPr>
          <p:spPr>
            <a:xfrm>
              <a:off x="1167077" y="2891577"/>
              <a:ext cx="2687460" cy="257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Avaliar população (Fitness)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48256002-1982-4E41-B8D4-B134307B90EA}"/>
                </a:ext>
              </a:extLst>
            </p:cNvPr>
            <p:cNvSpPr/>
            <p:nvPr/>
          </p:nvSpPr>
          <p:spPr>
            <a:xfrm>
              <a:off x="1167075" y="4107650"/>
              <a:ext cx="2687460" cy="257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Selecionar pais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E359EBB-5ACC-486C-AC06-E18156870703}"/>
                </a:ext>
              </a:extLst>
            </p:cNvPr>
            <p:cNvSpPr/>
            <p:nvPr/>
          </p:nvSpPr>
          <p:spPr>
            <a:xfrm>
              <a:off x="1175216" y="4586033"/>
              <a:ext cx="2687460" cy="257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Reprodução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4D74E3AB-0992-4702-9421-F5520B90D6CA}"/>
                </a:ext>
              </a:extLst>
            </p:cNvPr>
            <p:cNvSpPr/>
            <p:nvPr/>
          </p:nvSpPr>
          <p:spPr>
            <a:xfrm>
              <a:off x="2567809" y="5059938"/>
              <a:ext cx="2687460" cy="257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Mutação</a:t>
              </a:r>
            </a:p>
          </p:txBody>
        </p:sp>
        <p:sp>
          <p:nvSpPr>
            <p:cNvPr id="7" name="Losango 6">
              <a:extLst>
                <a:ext uri="{FF2B5EF4-FFF2-40B4-BE49-F238E27FC236}">
                  <a16:creationId xmlns:a16="http://schemas.microsoft.com/office/drawing/2014/main" id="{4BAA6AEE-797C-47A2-9511-5F31668A98A5}"/>
                </a:ext>
              </a:extLst>
            </p:cNvPr>
            <p:cNvSpPr/>
            <p:nvPr/>
          </p:nvSpPr>
          <p:spPr>
            <a:xfrm>
              <a:off x="654009" y="3367276"/>
              <a:ext cx="3762448" cy="52219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Critério de parada</a:t>
              </a: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061E11C4-27BA-47F1-93A0-4416F8F1EFCF}"/>
                </a:ext>
              </a:extLst>
            </p:cNvPr>
            <p:cNvCxnSpPr>
              <a:cxnSpLocks/>
            </p:cNvCxnSpPr>
            <p:nvPr/>
          </p:nvCxnSpPr>
          <p:spPr>
            <a:xfrm>
              <a:off x="2510805" y="2233468"/>
              <a:ext cx="2" cy="157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C1111ED0-0A9D-4E23-A2B1-1FA54295D69A}"/>
                </a:ext>
              </a:extLst>
            </p:cNvPr>
            <p:cNvCxnSpPr>
              <a:cxnSpLocks/>
            </p:cNvCxnSpPr>
            <p:nvPr/>
          </p:nvCxnSpPr>
          <p:spPr>
            <a:xfrm>
              <a:off x="2518946" y="2705596"/>
              <a:ext cx="2" cy="157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CAA37A8A-D979-48DD-BA04-1BF7C5343EAE}"/>
                </a:ext>
              </a:extLst>
            </p:cNvPr>
            <p:cNvCxnSpPr>
              <a:cxnSpLocks/>
            </p:cNvCxnSpPr>
            <p:nvPr/>
          </p:nvCxnSpPr>
          <p:spPr>
            <a:xfrm>
              <a:off x="2518943" y="3177710"/>
              <a:ext cx="2" cy="157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185B5BC9-9192-4CB4-8332-1107D61CD2A1}"/>
                </a:ext>
              </a:extLst>
            </p:cNvPr>
            <p:cNvCxnSpPr>
              <a:cxnSpLocks/>
            </p:cNvCxnSpPr>
            <p:nvPr/>
          </p:nvCxnSpPr>
          <p:spPr>
            <a:xfrm>
              <a:off x="2518948" y="3921657"/>
              <a:ext cx="2" cy="157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A0FCF484-91FA-4975-AC70-1037BD250B92}"/>
                </a:ext>
              </a:extLst>
            </p:cNvPr>
            <p:cNvCxnSpPr>
              <a:cxnSpLocks/>
            </p:cNvCxnSpPr>
            <p:nvPr/>
          </p:nvCxnSpPr>
          <p:spPr>
            <a:xfrm>
              <a:off x="2518946" y="4393785"/>
              <a:ext cx="2" cy="157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5FCC56C-8DC1-4071-9FE2-0F654B8A6FA5}"/>
                </a:ext>
              </a:extLst>
            </p:cNvPr>
            <p:cNvCxnSpPr>
              <a:cxnSpLocks/>
            </p:cNvCxnSpPr>
            <p:nvPr/>
          </p:nvCxnSpPr>
          <p:spPr>
            <a:xfrm>
              <a:off x="3113443" y="4873063"/>
              <a:ext cx="2" cy="157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52684F79-051A-4F6C-B70F-966171191C52}"/>
                </a:ext>
              </a:extLst>
            </p:cNvPr>
            <p:cNvCxnSpPr>
              <a:cxnSpLocks/>
            </p:cNvCxnSpPr>
            <p:nvPr/>
          </p:nvCxnSpPr>
          <p:spPr>
            <a:xfrm>
              <a:off x="2071042" y="4873063"/>
              <a:ext cx="0" cy="650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E9D93AE3-0775-4406-A43D-0122953946AF}"/>
                </a:ext>
              </a:extLst>
            </p:cNvPr>
            <p:cNvCxnSpPr>
              <a:cxnSpLocks/>
            </p:cNvCxnSpPr>
            <p:nvPr/>
          </p:nvCxnSpPr>
          <p:spPr>
            <a:xfrm>
              <a:off x="3113441" y="5366642"/>
              <a:ext cx="2" cy="157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2DE15849-DA3D-4779-A01D-E27F8F7FB654}"/>
                </a:ext>
              </a:extLst>
            </p:cNvPr>
            <p:cNvSpPr/>
            <p:nvPr/>
          </p:nvSpPr>
          <p:spPr>
            <a:xfrm>
              <a:off x="1786007" y="5524015"/>
              <a:ext cx="1588042" cy="2163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Conector: Angulado 30">
              <a:extLst>
                <a:ext uri="{FF2B5EF4-FFF2-40B4-BE49-F238E27FC236}">
                  <a16:creationId xmlns:a16="http://schemas.microsoft.com/office/drawing/2014/main" id="{03E1068B-C871-4483-8955-1FC6C2C06D80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rot="10800000">
              <a:off x="279403" y="2548216"/>
              <a:ext cx="1506605" cy="30839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DF81E1DA-66CA-47AE-86DC-6C1272B7A182}"/>
                </a:ext>
              </a:extLst>
            </p:cNvPr>
            <p:cNvCxnSpPr>
              <a:cxnSpLocks/>
            </p:cNvCxnSpPr>
            <p:nvPr/>
          </p:nvCxnSpPr>
          <p:spPr>
            <a:xfrm>
              <a:off x="279402" y="2548216"/>
              <a:ext cx="895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6B594154-E196-4A03-9F82-1E7B263EBDF3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4416457" y="3628373"/>
              <a:ext cx="5704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F7D5222C-0774-455F-BEE4-C17608DA8A43}"/>
                </a:ext>
              </a:extLst>
            </p:cNvPr>
            <p:cNvSpPr/>
            <p:nvPr/>
          </p:nvSpPr>
          <p:spPr>
            <a:xfrm>
              <a:off x="5116369" y="3272767"/>
              <a:ext cx="1654459" cy="71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Resultado</a:t>
              </a:r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3B059D6-ABB5-4A51-8FD8-5B8E6B2F9B9E}"/>
              </a:ext>
            </a:extLst>
          </p:cNvPr>
          <p:cNvSpPr txBox="1"/>
          <p:nvPr/>
        </p:nvSpPr>
        <p:spPr>
          <a:xfrm>
            <a:off x="6681951" y="5010374"/>
            <a:ext cx="427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4⁷⁰⁰ = (um número com mais de 400 zeros!)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B8DB7EA-AA49-453B-9290-8DFF927A28DE}"/>
              </a:ext>
            </a:extLst>
          </p:cNvPr>
          <p:cNvSpPr txBox="1"/>
          <p:nvPr/>
        </p:nvSpPr>
        <p:spPr>
          <a:xfrm>
            <a:off x="6639617" y="5504013"/>
            <a:ext cx="449584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/>
              <a:t>Se cada átomo do universo pudesse tentar um caminho diferente por segundo, o universo teria acabado antes de explorar todas as possibilidades desse jogo</a:t>
            </a:r>
          </a:p>
        </p:txBody>
      </p:sp>
      <p:graphicFrame>
        <p:nvGraphicFramePr>
          <p:cNvPr id="45" name="Tabela 45">
            <a:extLst>
              <a:ext uri="{FF2B5EF4-FFF2-40B4-BE49-F238E27FC236}">
                <a16:creationId xmlns:a16="http://schemas.microsoft.com/office/drawing/2014/main" id="{669D415F-EC80-488C-93C1-DD89533CD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446720"/>
              </p:ext>
            </p:extLst>
          </p:nvPr>
        </p:nvGraphicFramePr>
        <p:xfrm>
          <a:off x="7417661" y="1947799"/>
          <a:ext cx="177579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158">
                  <a:extLst>
                    <a:ext uri="{9D8B030D-6E8A-4147-A177-3AD203B41FA5}">
                      <a16:colId xmlns:a16="http://schemas.microsoft.com/office/drawing/2014/main" val="3161155790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382013146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640605832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3893896809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405545493"/>
                    </a:ext>
                  </a:extLst>
                </a:gridCol>
              </a:tblGrid>
              <a:tr h="265989">
                <a:tc>
                  <a:txBody>
                    <a:bodyPr/>
                    <a:lstStyle/>
                    <a:p>
                      <a:r>
                        <a:rPr lang="pt-BR" dirty="0"/>
                        <a:t>→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→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→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■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663883"/>
                  </a:ext>
                </a:extLst>
              </a:tr>
            </a:tbl>
          </a:graphicData>
        </a:graphic>
      </p:graphicFrame>
      <p:graphicFrame>
        <p:nvGraphicFramePr>
          <p:cNvPr id="47" name="Tabela 45">
            <a:extLst>
              <a:ext uri="{FF2B5EF4-FFF2-40B4-BE49-F238E27FC236}">
                <a16:creationId xmlns:a16="http://schemas.microsoft.com/office/drawing/2014/main" id="{25ACCAC9-FB41-4C9A-AF78-A2C3BF38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707175"/>
              </p:ext>
            </p:extLst>
          </p:nvPr>
        </p:nvGraphicFramePr>
        <p:xfrm>
          <a:off x="9281102" y="1955034"/>
          <a:ext cx="177579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158">
                  <a:extLst>
                    <a:ext uri="{9D8B030D-6E8A-4147-A177-3AD203B41FA5}">
                      <a16:colId xmlns:a16="http://schemas.microsoft.com/office/drawing/2014/main" val="3161155790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382013146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640605832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3893896809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405545493"/>
                    </a:ext>
                  </a:extLst>
                </a:gridCol>
              </a:tblGrid>
              <a:tr h="240078">
                <a:tc>
                  <a:txBody>
                    <a:bodyPr/>
                    <a:lstStyle/>
                    <a:p>
                      <a:r>
                        <a:rPr lang="pt-BR" dirty="0"/>
                        <a:t>→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■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■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663883"/>
                  </a:ext>
                </a:extLst>
              </a:tr>
            </a:tbl>
          </a:graphicData>
        </a:graphic>
      </p:graphicFrame>
      <p:graphicFrame>
        <p:nvGraphicFramePr>
          <p:cNvPr id="48" name="Tabela 45">
            <a:extLst>
              <a:ext uri="{FF2B5EF4-FFF2-40B4-BE49-F238E27FC236}">
                <a16:creationId xmlns:a16="http://schemas.microsoft.com/office/drawing/2014/main" id="{984E9D21-5162-4F87-9827-323432961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99149"/>
              </p:ext>
            </p:extLst>
          </p:nvPr>
        </p:nvGraphicFramePr>
        <p:xfrm>
          <a:off x="7426126" y="2455802"/>
          <a:ext cx="177579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158">
                  <a:extLst>
                    <a:ext uri="{9D8B030D-6E8A-4147-A177-3AD203B41FA5}">
                      <a16:colId xmlns:a16="http://schemas.microsoft.com/office/drawing/2014/main" val="3161155790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382013146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640605832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3893896809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405545493"/>
                    </a:ext>
                  </a:extLst>
                </a:gridCol>
              </a:tblGrid>
              <a:tr h="265989"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63883"/>
                  </a:ext>
                </a:extLst>
              </a:tr>
            </a:tbl>
          </a:graphicData>
        </a:graphic>
      </p:graphicFrame>
      <p:graphicFrame>
        <p:nvGraphicFramePr>
          <p:cNvPr id="49" name="Tabela 45">
            <a:extLst>
              <a:ext uri="{FF2B5EF4-FFF2-40B4-BE49-F238E27FC236}">
                <a16:creationId xmlns:a16="http://schemas.microsoft.com/office/drawing/2014/main" id="{1CABB589-AC72-47B1-AC0D-DFD58CE63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576648"/>
              </p:ext>
            </p:extLst>
          </p:nvPr>
        </p:nvGraphicFramePr>
        <p:xfrm>
          <a:off x="9280337" y="2438128"/>
          <a:ext cx="177579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158">
                  <a:extLst>
                    <a:ext uri="{9D8B030D-6E8A-4147-A177-3AD203B41FA5}">
                      <a16:colId xmlns:a16="http://schemas.microsoft.com/office/drawing/2014/main" val="3161155790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382013146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640605832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3893896809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405545493"/>
                    </a:ext>
                  </a:extLst>
                </a:gridCol>
              </a:tblGrid>
              <a:tr h="240078"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63883"/>
                  </a:ext>
                </a:extLst>
              </a:tr>
            </a:tbl>
          </a:graphicData>
        </a:graphic>
      </p:graphicFrame>
      <p:graphicFrame>
        <p:nvGraphicFramePr>
          <p:cNvPr id="52" name="Tabela 45">
            <a:extLst>
              <a:ext uri="{FF2B5EF4-FFF2-40B4-BE49-F238E27FC236}">
                <a16:creationId xmlns:a16="http://schemas.microsoft.com/office/drawing/2014/main" id="{7EF5339F-756C-468B-AA56-4FBD70372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121109"/>
              </p:ext>
            </p:extLst>
          </p:nvPr>
        </p:nvGraphicFramePr>
        <p:xfrm>
          <a:off x="7426126" y="3248578"/>
          <a:ext cx="177579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158">
                  <a:extLst>
                    <a:ext uri="{9D8B030D-6E8A-4147-A177-3AD203B41FA5}">
                      <a16:colId xmlns:a16="http://schemas.microsoft.com/office/drawing/2014/main" val="3161155790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382013146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640605832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3893896809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405545493"/>
                    </a:ext>
                  </a:extLst>
                </a:gridCol>
              </a:tblGrid>
              <a:tr h="265989">
                <a:tc>
                  <a:txBody>
                    <a:bodyPr/>
                    <a:lstStyle/>
                    <a:p>
                      <a:r>
                        <a:rPr lang="pt-BR" dirty="0"/>
                        <a:t>→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→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→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■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663883"/>
                  </a:ext>
                </a:extLst>
              </a:tr>
            </a:tbl>
          </a:graphicData>
        </a:graphic>
      </p:graphicFrame>
      <p:graphicFrame>
        <p:nvGraphicFramePr>
          <p:cNvPr id="53" name="Tabela 45">
            <a:extLst>
              <a:ext uri="{FF2B5EF4-FFF2-40B4-BE49-F238E27FC236}">
                <a16:creationId xmlns:a16="http://schemas.microsoft.com/office/drawing/2014/main" id="{2BF53ABE-5ED3-4D37-B0D3-45D756E43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481586"/>
              </p:ext>
            </p:extLst>
          </p:nvPr>
        </p:nvGraphicFramePr>
        <p:xfrm>
          <a:off x="9280337" y="3251464"/>
          <a:ext cx="177579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158">
                  <a:extLst>
                    <a:ext uri="{9D8B030D-6E8A-4147-A177-3AD203B41FA5}">
                      <a16:colId xmlns:a16="http://schemas.microsoft.com/office/drawing/2014/main" val="3161155790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382013146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640605832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3893896809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405545493"/>
                    </a:ext>
                  </a:extLst>
                </a:gridCol>
              </a:tblGrid>
              <a:tr h="240078"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63883"/>
                  </a:ext>
                </a:extLst>
              </a:tr>
            </a:tbl>
          </a:graphicData>
        </a:graphic>
      </p:graphicFrame>
      <p:graphicFrame>
        <p:nvGraphicFramePr>
          <p:cNvPr id="54" name="Tabela 45">
            <a:extLst>
              <a:ext uri="{FF2B5EF4-FFF2-40B4-BE49-F238E27FC236}">
                <a16:creationId xmlns:a16="http://schemas.microsoft.com/office/drawing/2014/main" id="{94D17E56-A1FE-42E8-AC83-F5AA0C0F2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264329"/>
              </p:ext>
            </p:extLst>
          </p:nvPr>
        </p:nvGraphicFramePr>
        <p:xfrm>
          <a:off x="7441828" y="3738645"/>
          <a:ext cx="177579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158">
                  <a:extLst>
                    <a:ext uri="{9D8B030D-6E8A-4147-A177-3AD203B41FA5}">
                      <a16:colId xmlns:a16="http://schemas.microsoft.com/office/drawing/2014/main" val="3161155790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382013146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640605832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3893896809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405545493"/>
                    </a:ext>
                  </a:extLst>
                </a:gridCol>
              </a:tblGrid>
              <a:tr h="265989"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63883"/>
                  </a:ext>
                </a:extLst>
              </a:tr>
            </a:tbl>
          </a:graphicData>
        </a:graphic>
      </p:graphicFrame>
      <p:graphicFrame>
        <p:nvGraphicFramePr>
          <p:cNvPr id="55" name="Tabela 45">
            <a:extLst>
              <a:ext uri="{FF2B5EF4-FFF2-40B4-BE49-F238E27FC236}">
                <a16:creationId xmlns:a16="http://schemas.microsoft.com/office/drawing/2014/main" id="{AD6012FC-C891-4D2D-8D03-F7A9B7F6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903516"/>
              </p:ext>
            </p:extLst>
          </p:nvPr>
        </p:nvGraphicFramePr>
        <p:xfrm>
          <a:off x="9280337" y="3743172"/>
          <a:ext cx="1775790" cy="36853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158">
                  <a:extLst>
                    <a:ext uri="{9D8B030D-6E8A-4147-A177-3AD203B41FA5}">
                      <a16:colId xmlns:a16="http://schemas.microsoft.com/office/drawing/2014/main" val="3161155790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382013146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640605832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3893896809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405545493"/>
                    </a:ext>
                  </a:extLst>
                </a:gridCol>
              </a:tblGrid>
              <a:tr h="368531">
                <a:tc>
                  <a:txBody>
                    <a:bodyPr/>
                    <a:lstStyle/>
                    <a:p>
                      <a:r>
                        <a:rPr lang="pt-BR" sz="1800" dirty="0"/>
                        <a:t>→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↑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→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↑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■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663883"/>
                  </a:ext>
                </a:extLst>
              </a:tr>
            </a:tbl>
          </a:graphicData>
        </a:graphic>
      </p:graphicFrame>
      <p:sp>
        <p:nvSpPr>
          <p:cNvPr id="56" name="CaixaDeTexto 55">
            <a:extLst>
              <a:ext uri="{FF2B5EF4-FFF2-40B4-BE49-F238E27FC236}">
                <a16:creationId xmlns:a16="http://schemas.microsoft.com/office/drawing/2014/main" id="{BD5BFFC9-7B84-485D-BF26-1842C36036E7}"/>
              </a:ext>
            </a:extLst>
          </p:cNvPr>
          <p:cNvSpPr txBox="1"/>
          <p:nvPr/>
        </p:nvSpPr>
        <p:spPr>
          <a:xfrm>
            <a:off x="11118846" y="3341398"/>
            <a:ext cx="6703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Filho 1</a:t>
            </a:r>
          </a:p>
          <a:p>
            <a:endParaRPr lang="pt-BR" sz="1400" dirty="0"/>
          </a:p>
          <a:p>
            <a:r>
              <a:rPr lang="pt-BR" sz="1400" dirty="0"/>
              <a:t>Filho 2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7E01D22F-48F1-4F62-944F-3338C8C51A4C}"/>
              </a:ext>
            </a:extLst>
          </p:cNvPr>
          <p:cNvSpPr txBox="1"/>
          <p:nvPr/>
        </p:nvSpPr>
        <p:spPr>
          <a:xfrm>
            <a:off x="11208527" y="2184114"/>
            <a:ext cx="5334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Pai 1</a:t>
            </a:r>
          </a:p>
          <a:p>
            <a:endParaRPr lang="pt-BR" sz="1400" dirty="0"/>
          </a:p>
          <a:p>
            <a:r>
              <a:rPr lang="pt-BR" sz="1400" dirty="0"/>
              <a:t>Pai 2</a:t>
            </a:r>
          </a:p>
        </p:txBody>
      </p:sp>
    </p:spTree>
    <p:extLst>
      <p:ext uri="{BB962C8B-B14F-4D97-AF65-F5344CB8AC3E}">
        <p14:creationId xmlns:p14="http://schemas.microsoft.com/office/powerpoint/2010/main" val="102496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IA Genética é uma Solução Viável?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06ECAA-3C08-474F-8ED7-D020A7693FA5}"/>
              </a:ext>
            </a:extLst>
          </p:cNvPr>
          <p:cNvSpPr txBox="1"/>
          <p:nvPr/>
        </p:nvSpPr>
        <p:spPr>
          <a:xfrm>
            <a:off x="838200" y="1773488"/>
            <a:ext cx="1040553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O que otimizar?</a:t>
            </a:r>
            <a:b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Maximizar inimigos abatidos e rapidez (mínimo de jogadas).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Representação (genoma):</a:t>
            </a:r>
            <a:b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Sequência de 700 genes (0=parar, 1=esq., 2=dir., 3=atirar).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Função de fitness:</a:t>
            </a:r>
            <a:b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Soma ponderada: abates, rapidez dos acertos e bônus por eficiência.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Seleção:</a:t>
            </a:r>
            <a:b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Torneio.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Crossover:</a:t>
            </a:r>
            <a:b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Ponto fixo, 350 genes de cada pai.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Inicialização:</a:t>
            </a:r>
            <a:b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Blocos de movimentos repetidos lateralmente, porém aleatórios + totalmente aleatórios.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Critério de parada:</a:t>
            </a:r>
            <a:b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Eliminar todos os inimigos.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44321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850</Words>
  <Application>Microsoft Office PowerPoint</Application>
  <PresentationFormat>Widescreen</PresentationFormat>
  <Paragraphs>187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IA Genética aplicada ao Space Invaders</vt:lpstr>
      <vt:lpstr>IA Genética</vt:lpstr>
      <vt:lpstr>O Jogo</vt:lpstr>
      <vt:lpstr>Regras</vt:lpstr>
      <vt:lpstr>Inimigo</vt:lpstr>
      <vt:lpstr>Jogador</vt:lpstr>
      <vt:lpstr>Tipos de Problemas em IA e Soluções</vt:lpstr>
      <vt:lpstr>IA Genética</vt:lpstr>
      <vt:lpstr>IA Genética é uma Solução Viável?</vt:lpstr>
      <vt:lpstr>Escopo</vt:lpstr>
      <vt:lpstr>Evoluções Futuras do Projeto</vt:lpstr>
      <vt:lpstr>Importância do Elitismo e da Diversidade</vt:lpstr>
      <vt:lpstr>Problemas e soluções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 Genética</dc:title>
  <dc:creator>User</dc:creator>
  <cp:lastModifiedBy>User</cp:lastModifiedBy>
  <cp:revision>35</cp:revision>
  <dcterms:created xsi:type="dcterms:W3CDTF">2025-06-06T17:13:05Z</dcterms:created>
  <dcterms:modified xsi:type="dcterms:W3CDTF">2025-07-15T18:25:49Z</dcterms:modified>
</cp:coreProperties>
</file>