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5" r:id="rId3"/>
    <p:sldId id="264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7" r:id="rId13"/>
    <p:sldId id="266" r:id="rId1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2D65A-6AD8-422B-A2F1-DD9878ACFD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4711A2A-CE4D-4E5E-8BD8-17A8F123D5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DCC529-1DB0-4120-AA05-E3A9A9EDA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2FF79C-4A8C-4C3F-B606-712806EC9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C9CCDD-64EE-4D99-9631-FC8F107B3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3741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D1D05A-8DB6-4E0A-8798-E69CF2640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D7B46AC-0860-4B7D-A90D-A43FF1149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FA86D14-BCBD-40AC-8CB8-E4E3E2622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21653E-9E08-4FA8-AB2E-BEF694160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B5977B0-35F8-4B8E-B43E-3F45D7A8C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839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603050E-4C87-47C2-92AD-B18F6E8283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CA24E1-01A8-4253-808D-B6D4B4372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AF5DCB6-5412-4ECD-AC3D-CEC7D4F3B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8B134B-4D16-488B-A376-AA8B10FFB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F6E693-231F-4D18-99C8-199B4BF15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0458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D6C0E2-75AC-4F19-A594-6EBEB0CC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8E2AA-FF4A-45C0-BA63-20B2A7E5A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6C12209-82A8-4413-B940-9C535CE1D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DC647B-3FE1-44E9-8177-BA74D278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1B911B-992A-4EAE-901A-B372E4E57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461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7DE948-6541-4B02-A3EE-B96BE796B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A81930-FC3B-4FE3-B72E-4F3711637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3990B7-D66F-4668-B05C-AAD9DEF6A7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F70F372-1F0C-4694-80F8-986FF33DB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4AD802-A880-443A-938F-A299BE116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67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7F0A13-C6DD-4C18-B387-C76DFDD51C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FE7139-6417-4B3A-826E-844A977C68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E54E6C5-D968-43C7-8C8D-8FDDCC79D8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A552BD-1782-4D32-BE8F-90C44DBF9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F70AFB4-BB78-4EF8-9FDF-DFE517482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0F9B65-71B4-43F0-8841-E26BEFB69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127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4BBB7E-063C-4B3B-8F1F-85C12925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30B0F60-BDCF-4388-AF70-07668C5312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29B005A-7B5A-426F-8830-FD81537965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12BF2CB-38D4-44D7-A556-9379623228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EC1CAD-0A70-4F67-89C6-6F02491F70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51DE32B-1AE7-4B1B-BABC-D94096B46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2E67D2-9312-4511-B70D-1CC6CD67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486710-404D-4B65-8861-81021E61C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714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44372A-6743-4132-9D64-1AD3C2FEE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5873AEC-1736-4C56-BAF0-5307E854E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DE6C53-0C66-4FA2-941C-A97F3541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B220CB1-B131-478A-A178-DB63946E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7268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B724647-CC48-4075-AF98-7D43CD11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5DDA75D-F792-4BD4-B7C3-A96D27372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480BC6-CF0B-4E89-9619-1BCA36DED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8662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F9CDD1-F528-4CAC-9624-E018FA624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33EB8B-EE2D-49F5-8571-8AECE4059D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5235A61-4367-4591-B932-7AE4801C47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4A4DCB-172D-4B0A-B159-0F79B65AA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E9131B-6B54-4250-A93B-CCA876A0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825EBC3-6A6B-43AC-A18E-AF072B82E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011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138F36-9824-46FC-B3AB-C96F91A31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0DE77A-C8F4-4647-A68C-12BB8F3698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E10A3A6-74F5-4E5D-B05E-C89344893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0460BB9-B087-4A38-8002-1EBA670F0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DE40933-CC93-4DCF-AF7A-92C6C7053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065249C-CB9F-4897-968A-6A4CAF6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0222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3DCD95A-AFA6-4B83-B33E-CFBF561CF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EF3048B-80F4-4A56-B28F-5062E065B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4CC64A-39DF-4701-A7D6-060652FBD4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6067C6-1D97-4125-BDF0-B33C18AFF0C3}" type="datetimeFigureOut">
              <a:rPr lang="pt-BR" smtClean="0"/>
              <a:t>14/07/2025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D03627-F82F-4924-8A72-2212F0B888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DFD54BB-0938-4A09-955A-A8855E567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7DDAC-7116-49C1-9C5A-FEA3EB830E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9755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/>
          </a:bodyPr>
          <a:lstStyle/>
          <a:p>
            <a:pPr algn="ctr"/>
            <a:r>
              <a:rPr lang="pt-BR" dirty="0"/>
              <a:t>Tech </a:t>
            </a:r>
            <a:r>
              <a:rPr lang="pt-BR" dirty="0" err="1"/>
              <a:t>Challange</a:t>
            </a:r>
            <a:r>
              <a:rPr lang="pt-BR" dirty="0"/>
              <a:t> II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2447635" y="2037277"/>
            <a:ext cx="762923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/>
              <a:t>Trabalho de pós graduação em Inteligência artificial para </a:t>
            </a:r>
            <a:r>
              <a:rPr lang="pt-BR" sz="1600" b="1" dirty="0" err="1"/>
              <a:t>DEVs</a:t>
            </a:r>
            <a:endParaRPr lang="pt-BR" sz="1600" b="1" dirty="0"/>
          </a:p>
          <a:p>
            <a:endParaRPr lang="pt-BR" sz="1600" b="1" dirty="0"/>
          </a:p>
          <a:p>
            <a:r>
              <a:rPr lang="pt-BR" sz="1600" dirty="0"/>
              <a:t>Instituição FIAP</a:t>
            </a:r>
            <a:br>
              <a:rPr lang="pt-BR" sz="1600" dirty="0"/>
            </a:br>
            <a:br>
              <a:rPr lang="pt-BR" sz="1600" dirty="0"/>
            </a:br>
            <a:r>
              <a:rPr lang="pt-BR" sz="1600" dirty="0"/>
              <a:t>Limite de entrega: Agosto de 2025</a:t>
            </a:r>
          </a:p>
        </p:txBody>
      </p:sp>
    </p:spTree>
    <p:extLst>
      <p:ext uri="{BB962C8B-B14F-4D97-AF65-F5344CB8AC3E}">
        <p14:creationId xmlns:p14="http://schemas.microsoft.com/office/powerpoint/2010/main" val="1275335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Evoluções Futuras do Projeto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Este projeto pode ser expandido para incluir o treinamento simultâneo de duas Inteligências Artificiais utilizando NEAT (</a:t>
            </a:r>
            <a:r>
              <a:rPr lang="pt-BR" dirty="0" err="1"/>
              <a:t>NeuroEvolution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Augmenting</a:t>
            </a:r>
            <a:r>
              <a:rPr lang="pt-BR" dirty="0"/>
              <a:t> </a:t>
            </a:r>
            <a:r>
              <a:rPr lang="pt-BR" dirty="0" err="1"/>
              <a:t>Topologies</a:t>
            </a:r>
            <a:r>
              <a:rPr lang="pt-BR" dirty="0"/>
              <a:t>). Assim, tanto os inimigos quanto o jogador seriam capazes de perceber o comportamento de seus oponentes e tomar decisões mais complexas, adaptando suas estratégias em tempo real de acordo com os movimentos do adversário.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3195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IA Genética é uma Solução Viável?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1773488"/>
            <a:ext cx="1040553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/>
              <a:t>O que otimizar?</a:t>
            </a:r>
            <a:br>
              <a:rPr lang="pt-BR" sz="1400" dirty="0"/>
            </a:br>
            <a:r>
              <a:rPr lang="pt-BR" sz="1400" dirty="0"/>
              <a:t>	Maximizar inimigos abatidos e rapidez (mínimo de jogadas).</a:t>
            </a:r>
          </a:p>
          <a:p>
            <a:endParaRPr lang="pt-BR" sz="1400" dirty="0"/>
          </a:p>
          <a:p>
            <a:r>
              <a:rPr lang="pt-BR" sz="1400" b="1" dirty="0"/>
              <a:t>Representação (genoma):</a:t>
            </a:r>
            <a:br>
              <a:rPr lang="pt-BR" sz="1400" dirty="0"/>
            </a:br>
            <a:r>
              <a:rPr lang="pt-BR" sz="1400" dirty="0"/>
              <a:t>	Sequência de 700 genes (0=parar, 1=esq., 2=dir., 3=atirar).</a:t>
            </a:r>
          </a:p>
          <a:p>
            <a:endParaRPr lang="pt-BR" sz="1400" dirty="0"/>
          </a:p>
          <a:p>
            <a:r>
              <a:rPr lang="pt-BR" sz="1400" b="1" dirty="0"/>
              <a:t>Função de fitness:</a:t>
            </a:r>
            <a:br>
              <a:rPr lang="pt-BR" sz="1400" dirty="0"/>
            </a:br>
            <a:r>
              <a:rPr lang="pt-BR" sz="1400" dirty="0"/>
              <a:t>	Soma ponderada: abates, rapidez dos acertos e bônus por eficiência.</a:t>
            </a:r>
          </a:p>
          <a:p>
            <a:endParaRPr lang="pt-BR" sz="1400" dirty="0"/>
          </a:p>
          <a:p>
            <a:r>
              <a:rPr lang="pt-BR" sz="1400" b="1" dirty="0"/>
              <a:t>Seleção:</a:t>
            </a:r>
            <a:br>
              <a:rPr lang="pt-BR" sz="1400" dirty="0"/>
            </a:br>
            <a:r>
              <a:rPr lang="pt-BR" sz="1400" dirty="0"/>
              <a:t>	Torneio.</a:t>
            </a:r>
          </a:p>
          <a:p>
            <a:endParaRPr lang="pt-BR" sz="1400" dirty="0"/>
          </a:p>
          <a:p>
            <a:r>
              <a:rPr lang="pt-BR" sz="1400" b="1" dirty="0"/>
              <a:t>Crossover:</a:t>
            </a:r>
            <a:br>
              <a:rPr lang="pt-BR" sz="1400" dirty="0"/>
            </a:br>
            <a:r>
              <a:rPr lang="pt-BR" sz="1400" dirty="0"/>
              <a:t>	Um ponto fixo.</a:t>
            </a:r>
          </a:p>
          <a:p>
            <a:endParaRPr lang="pt-BR" sz="1400" dirty="0"/>
          </a:p>
          <a:p>
            <a:r>
              <a:rPr lang="pt-BR" sz="1400" b="1" dirty="0"/>
              <a:t>Inicialização:</a:t>
            </a:r>
            <a:br>
              <a:rPr lang="pt-BR" sz="1400" dirty="0"/>
            </a:br>
            <a:r>
              <a:rPr lang="pt-BR" sz="1400" dirty="0"/>
              <a:t>	Blocos de movimentos repetidos lateralmente, porém aleatórios + totalmente aleatórios.</a:t>
            </a:r>
          </a:p>
          <a:p>
            <a:endParaRPr lang="pt-BR" sz="1400" dirty="0"/>
          </a:p>
          <a:p>
            <a:r>
              <a:rPr lang="pt-BR" sz="1400" b="1" dirty="0"/>
              <a:t>Critério de parada:</a:t>
            </a:r>
            <a:br>
              <a:rPr lang="pt-BR" sz="1400" dirty="0"/>
            </a:br>
            <a:r>
              <a:rPr lang="pt-BR" sz="1400" dirty="0"/>
              <a:t>	Foi definido o numero de 200 gerações, mas poderia ser ao eliminar todos os inimigos.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432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Problemas e soluções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2508650-0878-448B-8385-536518D597EF}"/>
              </a:ext>
            </a:extLst>
          </p:cNvPr>
          <p:cNvSpPr txBox="1"/>
          <p:nvPr/>
        </p:nvSpPr>
        <p:spPr>
          <a:xfrm>
            <a:off x="838199" y="2304994"/>
            <a:ext cx="10762673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Inimigos em movimento: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solução ficou fácil, pois todos cruzavam o centro da tela.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Inimigos parados: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agente ficava preso em máximos locais, parando em um dos lados.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pt-BR" altLang="pt-B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pt-BR" b="1" dirty="0"/>
              <a:t>Inicializar o jogador em posição aleatória: </a:t>
            </a:r>
            <a:r>
              <a:rPr lang="pt-BR" dirty="0"/>
              <a:t>resolveria o problema de forma trivial, mas não promoveria um aprendizado mais aprofundado sobre a dinâmica do agente e as estratégias evolutivas.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Solução:</a:t>
            </a: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Utilização de blocos de movimentos laterais repetitivos na população inicial, simulando comportamento mais realista.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Adoção da mesma lógica na mutação, o que aprimorou ainda mais a performance do agente.</a:t>
            </a:r>
          </a:p>
        </p:txBody>
      </p:sp>
    </p:spTree>
    <p:extLst>
      <p:ext uri="{BB962C8B-B14F-4D97-AF65-F5344CB8AC3E}">
        <p14:creationId xmlns:p14="http://schemas.microsoft.com/office/powerpoint/2010/main" val="22162878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Conclusão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 algn="l">
              <a:defRPr sz="1800">
                <a:latin typeface="Calibri"/>
              </a:defRPr>
            </a:pPr>
            <a:r>
              <a:rPr dirty="0"/>
              <a:t>• IA </a:t>
            </a:r>
            <a:r>
              <a:rPr dirty="0" err="1"/>
              <a:t>Genética</a:t>
            </a:r>
            <a:r>
              <a:rPr dirty="0"/>
              <a:t> </a:t>
            </a:r>
            <a:r>
              <a:rPr dirty="0" err="1"/>
              <a:t>mostrou</a:t>
            </a:r>
            <a:r>
              <a:rPr dirty="0"/>
              <a:t>-se </a:t>
            </a:r>
            <a:r>
              <a:rPr dirty="0" err="1"/>
              <a:t>eficaz</a:t>
            </a:r>
            <a:r>
              <a:rPr dirty="0"/>
              <a:t> para </a:t>
            </a:r>
            <a:r>
              <a:rPr dirty="0" err="1"/>
              <a:t>treinar</a:t>
            </a:r>
            <a:r>
              <a:rPr dirty="0"/>
              <a:t> </a:t>
            </a:r>
            <a:r>
              <a:rPr dirty="0" err="1"/>
              <a:t>agente</a:t>
            </a:r>
            <a:endParaRPr lang="pt-BR" dirty="0"/>
          </a:p>
          <a:p>
            <a:pPr algn="l">
              <a:defRPr sz="1800">
                <a:latin typeface="Calibri"/>
              </a:defRPr>
            </a:pPr>
            <a:br>
              <a:rPr dirty="0"/>
            </a:br>
            <a:r>
              <a:rPr dirty="0"/>
              <a:t>• </a:t>
            </a:r>
            <a:r>
              <a:rPr dirty="0" err="1"/>
              <a:t>Estratégias</a:t>
            </a:r>
            <a:r>
              <a:rPr dirty="0"/>
              <a:t> de </a:t>
            </a:r>
            <a:r>
              <a:rPr dirty="0" err="1"/>
              <a:t>inicialização</a:t>
            </a:r>
            <a:r>
              <a:rPr dirty="0"/>
              <a:t> e </a:t>
            </a:r>
            <a:r>
              <a:rPr dirty="0" err="1"/>
              <a:t>mutação</a:t>
            </a:r>
            <a:r>
              <a:rPr dirty="0"/>
              <a:t> </a:t>
            </a:r>
            <a:r>
              <a:rPr dirty="0" err="1"/>
              <a:t>melhoraram</a:t>
            </a:r>
            <a:r>
              <a:rPr dirty="0"/>
              <a:t> </a:t>
            </a:r>
            <a:r>
              <a:rPr dirty="0" err="1"/>
              <a:t>desempenho</a:t>
            </a:r>
            <a:endParaRPr lang="pt-BR" dirty="0"/>
          </a:p>
          <a:p>
            <a:pPr algn="l">
              <a:defRPr sz="1800">
                <a:latin typeface="Calibri"/>
              </a:defRPr>
            </a:pPr>
            <a:br>
              <a:rPr dirty="0"/>
            </a:br>
            <a:r>
              <a:rPr dirty="0"/>
              <a:t>• </a:t>
            </a:r>
            <a:r>
              <a:rPr dirty="0" err="1"/>
              <a:t>Problemas</a:t>
            </a:r>
            <a:r>
              <a:rPr dirty="0"/>
              <a:t> de </a:t>
            </a:r>
            <a:r>
              <a:rPr dirty="0" err="1"/>
              <a:t>máximos</a:t>
            </a:r>
            <a:r>
              <a:rPr dirty="0"/>
              <a:t> </a:t>
            </a:r>
            <a:r>
              <a:rPr dirty="0" err="1"/>
              <a:t>locais</a:t>
            </a:r>
            <a:r>
              <a:rPr dirty="0"/>
              <a:t> </a:t>
            </a:r>
            <a:r>
              <a:rPr dirty="0" err="1"/>
              <a:t>requerem</a:t>
            </a:r>
            <a:r>
              <a:rPr dirty="0"/>
              <a:t> </a:t>
            </a:r>
            <a:r>
              <a:rPr dirty="0" err="1"/>
              <a:t>mutações</a:t>
            </a:r>
            <a:r>
              <a:rPr dirty="0"/>
              <a:t> </a:t>
            </a:r>
            <a:r>
              <a:rPr dirty="0" err="1"/>
              <a:t>estruturadas</a:t>
            </a:r>
            <a:endParaRPr lang="pt-BR" dirty="0"/>
          </a:p>
          <a:p>
            <a:pPr algn="l">
              <a:defRPr sz="1800">
                <a:latin typeface="Calibri"/>
              </a:defRPr>
            </a:pPr>
            <a:br>
              <a:rPr dirty="0"/>
            </a:br>
            <a:r>
              <a:rPr dirty="0"/>
              <a:t>• </a:t>
            </a:r>
            <a:r>
              <a:rPr dirty="0" err="1"/>
              <a:t>Próximos</a:t>
            </a:r>
            <a:r>
              <a:rPr dirty="0"/>
              <a:t> </a:t>
            </a:r>
            <a:r>
              <a:rPr dirty="0" err="1"/>
              <a:t>passos</a:t>
            </a:r>
            <a:r>
              <a:rPr dirty="0"/>
              <a:t> </a:t>
            </a:r>
            <a:r>
              <a:rPr dirty="0" err="1"/>
              <a:t>incluem</a:t>
            </a:r>
            <a:r>
              <a:rPr dirty="0"/>
              <a:t> testes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avançados</a:t>
            </a:r>
            <a:r>
              <a:rPr dirty="0"/>
              <a:t> e </a:t>
            </a:r>
            <a:r>
              <a:rPr dirty="0" err="1"/>
              <a:t>ajustes</a:t>
            </a:r>
            <a:r>
              <a:rPr dirty="0"/>
              <a:t> </a:t>
            </a:r>
            <a:r>
              <a:rPr dirty="0" err="1"/>
              <a:t>finos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1965" y="477838"/>
            <a:ext cx="11286836" cy="1011237"/>
          </a:xfrm>
        </p:spPr>
        <p:txBody>
          <a:bodyPr>
            <a:normAutofit fontScale="90000"/>
          </a:bodyPr>
          <a:lstStyle/>
          <a:p>
            <a:pPr algn="ctr"/>
            <a:r>
              <a:rPr lang="pt-BR" dirty="0"/>
              <a:t>Tipos de Problemas em IA e Soluções</a:t>
            </a:r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435FC523-7799-40C5-BF56-74D65A99DF1F}"/>
              </a:ext>
            </a:extLst>
          </p:cNvPr>
          <p:cNvSpPr txBox="1"/>
          <p:nvPr/>
        </p:nvSpPr>
        <p:spPr>
          <a:xfrm>
            <a:off x="2447635" y="2037277"/>
            <a:ext cx="762923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Classificação:</a:t>
            </a:r>
            <a:r>
              <a:rPr lang="pt-BR" sz="1600" dirty="0"/>
              <a:t> diagnóstico, imagens, spam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600" i="1" dirty="0"/>
              <a:t>Soluções:</a:t>
            </a:r>
            <a:r>
              <a:rPr lang="pt-BR" sz="1600" dirty="0"/>
              <a:t> Redes neurais, árvores de decisão, SVM</a:t>
            </a:r>
          </a:p>
          <a:p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Regressão:</a:t>
            </a:r>
            <a:r>
              <a:rPr lang="pt-BR" sz="1600" dirty="0"/>
              <a:t> previsão de preços, demanda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600" i="1" dirty="0"/>
              <a:t>Soluções:</a:t>
            </a:r>
            <a:r>
              <a:rPr lang="pt-BR" sz="1600" dirty="0"/>
              <a:t> Regressão, redes neurais, métodos bayesianos</a:t>
            </a:r>
          </a:p>
          <a:p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Agrupamento:</a:t>
            </a:r>
            <a:r>
              <a:rPr lang="pt-BR" sz="1600" dirty="0"/>
              <a:t> segmentação, padrões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600" i="1" dirty="0"/>
              <a:t>Soluções:</a:t>
            </a:r>
            <a:r>
              <a:rPr lang="pt-BR" sz="1600" dirty="0"/>
              <a:t> K-</a:t>
            </a:r>
            <a:r>
              <a:rPr lang="pt-BR" sz="1600" dirty="0" err="1"/>
              <a:t>means</a:t>
            </a:r>
            <a:r>
              <a:rPr lang="pt-BR" sz="1600" dirty="0"/>
              <a:t>, DBSCAN, </a:t>
            </a:r>
            <a:r>
              <a:rPr lang="pt-BR" sz="1600" dirty="0" err="1"/>
              <a:t>clustering</a:t>
            </a:r>
            <a:r>
              <a:rPr lang="pt-BR" sz="1600" dirty="0"/>
              <a:t> hierárquico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Busca/Otimização:</a:t>
            </a:r>
            <a:r>
              <a:rPr lang="pt-BR" sz="1600" dirty="0"/>
              <a:t> roteamento, recursos</a:t>
            </a:r>
          </a:p>
          <a:p>
            <a:pPr lvl="1"/>
            <a:r>
              <a:rPr lang="pt-BR" sz="1600" i="1" dirty="0"/>
              <a:t>	Soluções:</a:t>
            </a:r>
            <a:r>
              <a:rPr lang="pt-BR" sz="1600" dirty="0"/>
              <a:t> </a:t>
            </a:r>
            <a:r>
              <a:rPr lang="pt-BR" sz="1600" b="1" dirty="0"/>
              <a:t>Algoritmos Genéticos (IA Genética)</a:t>
            </a:r>
            <a:endParaRPr lang="pt-BR" sz="1600" dirty="0"/>
          </a:p>
          <a:p>
            <a:pPr lvl="1"/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Planejamento/Controle:</a:t>
            </a:r>
            <a:r>
              <a:rPr lang="pt-BR" sz="1600" dirty="0"/>
              <a:t> robótica, jogos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600" i="1" dirty="0"/>
              <a:t>Soluções:</a:t>
            </a:r>
            <a:r>
              <a:rPr lang="pt-BR" sz="1600" dirty="0"/>
              <a:t> </a:t>
            </a:r>
            <a:r>
              <a:rPr lang="pt-BR" sz="1600" b="1" dirty="0"/>
              <a:t>Algoritmos Genéticos (IA Genética)</a:t>
            </a:r>
            <a:r>
              <a:rPr lang="pt-BR" sz="1600" dirty="0"/>
              <a:t>, reforço, especialistas</a:t>
            </a:r>
          </a:p>
          <a:p>
            <a:pPr>
              <a:buFont typeface="Arial" panose="020B0604020202020204" pitchFamily="34" charset="0"/>
              <a:buChar char="•"/>
            </a:pPr>
            <a:endParaRPr lang="pt-BR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pt-BR" sz="1600" b="1" dirty="0"/>
              <a:t>NLP:</a:t>
            </a:r>
            <a:r>
              <a:rPr lang="pt-BR" sz="1600" dirty="0"/>
              <a:t> tradução, sentimentos, </a:t>
            </a:r>
            <a:r>
              <a:rPr lang="pt-BR" sz="1600" dirty="0" err="1"/>
              <a:t>chatbots</a:t>
            </a:r>
            <a:br>
              <a:rPr lang="pt-BR" sz="1600" dirty="0"/>
            </a:br>
            <a:r>
              <a:rPr lang="pt-BR" sz="1600" dirty="0"/>
              <a:t>	</a:t>
            </a:r>
            <a:r>
              <a:rPr lang="pt-BR" sz="1600" i="1" dirty="0"/>
              <a:t>Soluções:</a:t>
            </a:r>
            <a:r>
              <a:rPr lang="pt-BR" sz="1600" dirty="0"/>
              <a:t> RNN, transformers, análise semântica</a:t>
            </a:r>
          </a:p>
        </p:txBody>
      </p:sp>
    </p:spTree>
    <p:extLst>
      <p:ext uri="{BB962C8B-B14F-4D97-AF65-F5344CB8AC3E}">
        <p14:creationId xmlns:p14="http://schemas.microsoft.com/office/powerpoint/2010/main" val="30998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grpSp>
        <p:nvGrpSpPr>
          <p:cNvPr id="51" name="Agrupar 50">
            <a:extLst>
              <a:ext uri="{FF2B5EF4-FFF2-40B4-BE49-F238E27FC236}">
                <a16:creationId xmlns:a16="http://schemas.microsoft.com/office/drawing/2014/main" id="{AF4D33B3-C8A4-4446-8711-25EC95D799B3}"/>
              </a:ext>
            </a:extLst>
          </p:cNvPr>
          <p:cNvGrpSpPr/>
          <p:nvPr/>
        </p:nvGrpSpPr>
        <p:grpSpPr>
          <a:xfrm>
            <a:off x="279402" y="1947335"/>
            <a:ext cx="6491426" cy="3793065"/>
            <a:chOff x="279402" y="1947335"/>
            <a:chExt cx="6491426" cy="3793065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8DA28190-46E1-410F-B844-46C7495C4205}"/>
                </a:ext>
              </a:extLst>
            </p:cNvPr>
            <p:cNvSpPr/>
            <p:nvPr/>
          </p:nvSpPr>
          <p:spPr>
            <a:xfrm>
              <a:off x="1167077" y="1947335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Iniciar indivíduos</a:t>
              </a:r>
            </a:p>
          </p:txBody>
        </p:sp>
        <p:sp>
          <p:nvSpPr>
            <p:cNvPr id="8" name="Retângulo 7">
              <a:extLst>
                <a:ext uri="{FF2B5EF4-FFF2-40B4-BE49-F238E27FC236}">
                  <a16:creationId xmlns:a16="http://schemas.microsoft.com/office/drawing/2014/main" id="{E5596BE5-85B8-465F-A7FA-6A9E8A3B74D6}"/>
                </a:ext>
              </a:extLst>
            </p:cNvPr>
            <p:cNvSpPr/>
            <p:nvPr/>
          </p:nvSpPr>
          <p:spPr>
            <a:xfrm>
              <a:off x="1167076" y="2419456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População</a:t>
              </a:r>
            </a:p>
          </p:txBody>
        </p:sp>
        <p:sp>
          <p:nvSpPr>
            <p:cNvPr id="9" name="Retângulo 8">
              <a:extLst>
                <a:ext uri="{FF2B5EF4-FFF2-40B4-BE49-F238E27FC236}">
                  <a16:creationId xmlns:a16="http://schemas.microsoft.com/office/drawing/2014/main" id="{0DA022CE-C3C7-46E4-A5AA-C4AC6CBE50F0}"/>
                </a:ext>
              </a:extLst>
            </p:cNvPr>
            <p:cNvSpPr/>
            <p:nvPr/>
          </p:nvSpPr>
          <p:spPr>
            <a:xfrm>
              <a:off x="1167077" y="2891577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Avaliar população (Fitness)</a:t>
              </a:r>
            </a:p>
          </p:txBody>
        </p:sp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48256002-1982-4E41-B8D4-B134307B90EA}"/>
                </a:ext>
              </a:extLst>
            </p:cNvPr>
            <p:cNvSpPr/>
            <p:nvPr/>
          </p:nvSpPr>
          <p:spPr>
            <a:xfrm>
              <a:off x="1167075" y="4107650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Selecionar pais</a:t>
              </a:r>
            </a:p>
          </p:txBody>
        </p:sp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5E359EBB-5ACC-486C-AC06-E18156870703}"/>
                </a:ext>
              </a:extLst>
            </p:cNvPr>
            <p:cNvSpPr/>
            <p:nvPr/>
          </p:nvSpPr>
          <p:spPr>
            <a:xfrm>
              <a:off x="1175216" y="4586033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Reprodução</a:t>
              </a:r>
            </a:p>
          </p:txBody>
        </p:sp>
        <p:sp>
          <p:nvSpPr>
            <p:cNvPr id="12" name="Retângulo 11">
              <a:extLst>
                <a:ext uri="{FF2B5EF4-FFF2-40B4-BE49-F238E27FC236}">
                  <a16:creationId xmlns:a16="http://schemas.microsoft.com/office/drawing/2014/main" id="{4D74E3AB-0992-4702-9421-F5520B90D6CA}"/>
                </a:ext>
              </a:extLst>
            </p:cNvPr>
            <p:cNvSpPr/>
            <p:nvPr/>
          </p:nvSpPr>
          <p:spPr>
            <a:xfrm>
              <a:off x="2567809" y="5059938"/>
              <a:ext cx="2687460" cy="25752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Mutação</a:t>
              </a:r>
            </a:p>
          </p:txBody>
        </p:sp>
        <p:sp>
          <p:nvSpPr>
            <p:cNvPr id="7" name="Losango 6">
              <a:extLst>
                <a:ext uri="{FF2B5EF4-FFF2-40B4-BE49-F238E27FC236}">
                  <a16:creationId xmlns:a16="http://schemas.microsoft.com/office/drawing/2014/main" id="{4BAA6AEE-797C-47A2-9511-5F31668A98A5}"/>
                </a:ext>
              </a:extLst>
            </p:cNvPr>
            <p:cNvSpPr/>
            <p:nvPr/>
          </p:nvSpPr>
          <p:spPr>
            <a:xfrm>
              <a:off x="654009" y="3367276"/>
              <a:ext cx="3762448" cy="522195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Critério de parada</a:t>
              </a:r>
            </a:p>
          </p:txBody>
        </p:sp>
        <p:cxnSp>
          <p:nvCxnSpPr>
            <p:cNvPr id="18" name="Conector de Seta Reta 17">
              <a:extLst>
                <a:ext uri="{FF2B5EF4-FFF2-40B4-BE49-F238E27FC236}">
                  <a16:creationId xmlns:a16="http://schemas.microsoft.com/office/drawing/2014/main" id="{061E11C4-27BA-47F1-93A0-4416F8F1EFCF}"/>
                </a:ext>
              </a:extLst>
            </p:cNvPr>
            <p:cNvCxnSpPr>
              <a:cxnSpLocks/>
            </p:cNvCxnSpPr>
            <p:nvPr/>
          </p:nvCxnSpPr>
          <p:spPr>
            <a:xfrm>
              <a:off x="2510805" y="2233468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ector de Seta Reta 18">
              <a:extLst>
                <a:ext uri="{FF2B5EF4-FFF2-40B4-BE49-F238E27FC236}">
                  <a16:creationId xmlns:a16="http://schemas.microsoft.com/office/drawing/2014/main" id="{C1111ED0-0A9D-4E23-A2B1-1FA54295D69A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2705596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>
              <a:extLst>
                <a:ext uri="{FF2B5EF4-FFF2-40B4-BE49-F238E27FC236}">
                  <a16:creationId xmlns:a16="http://schemas.microsoft.com/office/drawing/2014/main" id="{CAA37A8A-D979-48DD-BA04-1BF7C5343EAE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3" y="3177710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185B5BC9-9192-4CB4-8332-1107D61CD2A1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8" y="3921657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de Seta Reta 21">
              <a:extLst>
                <a:ext uri="{FF2B5EF4-FFF2-40B4-BE49-F238E27FC236}">
                  <a16:creationId xmlns:a16="http://schemas.microsoft.com/office/drawing/2014/main" id="{A0FCF484-91FA-4975-AC70-1037BD250B92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46" y="4393785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Conector de Seta Reta 22">
              <a:extLst>
                <a:ext uri="{FF2B5EF4-FFF2-40B4-BE49-F238E27FC236}">
                  <a16:creationId xmlns:a16="http://schemas.microsoft.com/office/drawing/2014/main" id="{A5FCC56C-8DC1-4071-9FE2-0F654B8A6FA5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3" y="4873063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onector de Seta Reta 24">
              <a:extLst>
                <a:ext uri="{FF2B5EF4-FFF2-40B4-BE49-F238E27FC236}">
                  <a16:creationId xmlns:a16="http://schemas.microsoft.com/office/drawing/2014/main" id="{52684F79-051A-4F6C-B70F-966171191C52}"/>
                </a:ext>
              </a:extLst>
            </p:cNvPr>
            <p:cNvCxnSpPr>
              <a:cxnSpLocks/>
            </p:cNvCxnSpPr>
            <p:nvPr/>
          </p:nvCxnSpPr>
          <p:spPr>
            <a:xfrm>
              <a:off x="2071042" y="4873063"/>
              <a:ext cx="0" cy="6509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onector de Seta Reta 26">
              <a:extLst>
                <a:ext uri="{FF2B5EF4-FFF2-40B4-BE49-F238E27FC236}">
                  <a16:creationId xmlns:a16="http://schemas.microsoft.com/office/drawing/2014/main" id="{E9D93AE3-0775-4406-A43D-0122953946AF}"/>
                </a:ext>
              </a:extLst>
            </p:cNvPr>
            <p:cNvCxnSpPr>
              <a:cxnSpLocks/>
            </p:cNvCxnSpPr>
            <p:nvPr/>
          </p:nvCxnSpPr>
          <p:spPr>
            <a:xfrm>
              <a:off x="3113441" y="5366642"/>
              <a:ext cx="2" cy="1573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tângulo: Cantos Arredondados 28">
              <a:extLst>
                <a:ext uri="{FF2B5EF4-FFF2-40B4-BE49-F238E27FC236}">
                  <a16:creationId xmlns:a16="http://schemas.microsoft.com/office/drawing/2014/main" id="{2DE15849-DA3D-4779-A01D-E27F8F7FB654}"/>
                </a:ext>
              </a:extLst>
            </p:cNvPr>
            <p:cNvSpPr/>
            <p:nvPr/>
          </p:nvSpPr>
          <p:spPr>
            <a:xfrm>
              <a:off x="1786007" y="5524015"/>
              <a:ext cx="1588042" cy="2163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Conector: Angulado 30">
              <a:extLst>
                <a:ext uri="{FF2B5EF4-FFF2-40B4-BE49-F238E27FC236}">
                  <a16:creationId xmlns:a16="http://schemas.microsoft.com/office/drawing/2014/main" id="{03E1068B-C871-4483-8955-1FC6C2C06D80}"/>
                </a:ext>
              </a:extLst>
            </p:cNvPr>
            <p:cNvCxnSpPr>
              <a:cxnSpLocks/>
              <a:stCxn id="29" idx="1"/>
            </p:cNvCxnSpPr>
            <p:nvPr/>
          </p:nvCxnSpPr>
          <p:spPr>
            <a:xfrm rot="10800000">
              <a:off x="279403" y="2548216"/>
              <a:ext cx="1506605" cy="308399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ector de Seta Reta 32">
              <a:extLst>
                <a:ext uri="{FF2B5EF4-FFF2-40B4-BE49-F238E27FC236}">
                  <a16:creationId xmlns:a16="http://schemas.microsoft.com/office/drawing/2014/main" id="{DF81E1DA-66CA-47AE-86DC-6C1272B7A182}"/>
                </a:ext>
              </a:extLst>
            </p:cNvPr>
            <p:cNvCxnSpPr>
              <a:cxnSpLocks/>
            </p:cNvCxnSpPr>
            <p:nvPr/>
          </p:nvCxnSpPr>
          <p:spPr>
            <a:xfrm>
              <a:off x="279402" y="2548216"/>
              <a:ext cx="8958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ector de Seta Reta 36">
              <a:extLst>
                <a:ext uri="{FF2B5EF4-FFF2-40B4-BE49-F238E27FC236}">
                  <a16:creationId xmlns:a16="http://schemas.microsoft.com/office/drawing/2014/main" id="{6B594154-E196-4A03-9F82-1E7B263EBDF3}"/>
                </a:ext>
              </a:extLst>
            </p:cNvPr>
            <p:cNvCxnSpPr>
              <a:cxnSpLocks/>
              <a:stCxn id="7" idx="3"/>
            </p:cNvCxnSpPr>
            <p:nvPr/>
          </p:nvCxnSpPr>
          <p:spPr>
            <a:xfrm flipV="1">
              <a:off x="4416457" y="3628373"/>
              <a:ext cx="57041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7D5222C-0774-455F-BEE4-C17608DA8A43}"/>
                </a:ext>
              </a:extLst>
            </p:cNvPr>
            <p:cNvSpPr/>
            <p:nvPr/>
          </p:nvSpPr>
          <p:spPr>
            <a:xfrm>
              <a:off x="5116369" y="3272767"/>
              <a:ext cx="1654459" cy="71591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/>
                <a:t>Resultado</a:t>
              </a:r>
            </a:p>
          </p:txBody>
        </p:sp>
      </p:grp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43B059D6-ABB5-4A51-8FD8-5B8E6B2F9B9E}"/>
              </a:ext>
            </a:extLst>
          </p:cNvPr>
          <p:cNvSpPr txBox="1"/>
          <p:nvPr/>
        </p:nvSpPr>
        <p:spPr>
          <a:xfrm>
            <a:off x="6681951" y="5010374"/>
            <a:ext cx="4272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4⁷⁰⁰ = (um número com mais de 400 zeros!)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DB8DB7EA-AA49-453B-9290-8DFF927A28DE}"/>
              </a:ext>
            </a:extLst>
          </p:cNvPr>
          <p:cNvSpPr txBox="1"/>
          <p:nvPr/>
        </p:nvSpPr>
        <p:spPr>
          <a:xfrm>
            <a:off x="6639617" y="5504013"/>
            <a:ext cx="449584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/>
              <a:t>Se cada átomo do universo pudesse tentar um caminho diferente por segundo, o universo teria acabado antes de explorar todas as possibilidades desse jogo</a:t>
            </a:r>
          </a:p>
        </p:txBody>
      </p:sp>
      <p:graphicFrame>
        <p:nvGraphicFramePr>
          <p:cNvPr id="45" name="Tabela 45">
            <a:extLst>
              <a:ext uri="{FF2B5EF4-FFF2-40B4-BE49-F238E27FC236}">
                <a16:creationId xmlns:a16="http://schemas.microsoft.com/office/drawing/2014/main" id="{669D415F-EC80-488C-93C1-DD89533CD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3446720"/>
              </p:ext>
            </p:extLst>
          </p:nvPr>
        </p:nvGraphicFramePr>
        <p:xfrm>
          <a:off x="7417661" y="1947799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7" name="Tabela 45">
            <a:extLst>
              <a:ext uri="{FF2B5EF4-FFF2-40B4-BE49-F238E27FC236}">
                <a16:creationId xmlns:a16="http://schemas.microsoft.com/office/drawing/2014/main" id="{25ACCAC9-FB41-4C9A-AF78-A2C3BF38BC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9707175"/>
              </p:ext>
            </p:extLst>
          </p:nvPr>
        </p:nvGraphicFramePr>
        <p:xfrm>
          <a:off x="9281102" y="195503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8" name="Tabela 45">
            <a:extLst>
              <a:ext uri="{FF2B5EF4-FFF2-40B4-BE49-F238E27FC236}">
                <a16:creationId xmlns:a16="http://schemas.microsoft.com/office/drawing/2014/main" id="{984E9D21-5162-4F87-9827-323432961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999149"/>
              </p:ext>
            </p:extLst>
          </p:nvPr>
        </p:nvGraphicFramePr>
        <p:xfrm>
          <a:off x="7426126" y="2455802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49" name="Tabela 45">
            <a:extLst>
              <a:ext uri="{FF2B5EF4-FFF2-40B4-BE49-F238E27FC236}">
                <a16:creationId xmlns:a16="http://schemas.microsoft.com/office/drawing/2014/main" id="{1CABB589-AC72-47B1-AC0D-DFD58CE63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576648"/>
              </p:ext>
            </p:extLst>
          </p:nvPr>
        </p:nvGraphicFramePr>
        <p:xfrm>
          <a:off x="9280337" y="243812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2" name="Tabela 45">
            <a:extLst>
              <a:ext uri="{FF2B5EF4-FFF2-40B4-BE49-F238E27FC236}">
                <a16:creationId xmlns:a16="http://schemas.microsoft.com/office/drawing/2014/main" id="{7EF5339F-756C-468B-AA56-4FBD70372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121109"/>
              </p:ext>
            </p:extLst>
          </p:nvPr>
        </p:nvGraphicFramePr>
        <p:xfrm>
          <a:off x="7426126" y="3248578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3" name="Tabela 45">
            <a:extLst>
              <a:ext uri="{FF2B5EF4-FFF2-40B4-BE49-F238E27FC236}">
                <a16:creationId xmlns:a16="http://schemas.microsoft.com/office/drawing/2014/main" id="{2BF53ABE-5ED3-4D37-B0D3-45D756E43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481586"/>
              </p:ext>
            </p:extLst>
          </p:nvPr>
        </p:nvGraphicFramePr>
        <p:xfrm>
          <a:off x="9280337" y="3251464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40078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4" name="Tabela 45">
            <a:extLst>
              <a:ext uri="{FF2B5EF4-FFF2-40B4-BE49-F238E27FC236}">
                <a16:creationId xmlns:a16="http://schemas.microsoft.com/office/drawing/2014/main" id="{94D17E56-A1FE-42E8-AC83-F5AA0C0F22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264329"/>
              </p:ext>
            </p:extLst>
          </p:nvPr>
        </p:nvGraphicFramePr>
        <p:xfrm>
          <a:off x="7441828" y="3738645"/>
          <a:ext cx="1775790" cy="365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265989"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■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graphicFrame>
        <p:nvGraphicFramePr>
          <p:cNvPr id="55" name="Tabela 45">
            <a:extLst>
              <a:ext uri="{FF2B5EF4-FFF2-40B4-BE49-F238E27FC236}">
                <a16:creationId xmlns:a16="http://schemas.microsoft.com/office/drawing/2014/main" id="{AD6012FC-C891-4D2D-8D03-F7A9B7F6E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0903516"/>
              </p:ext>
            </p:extLst>
          </p:nvPr>
        </p:nvGraphicFramePr>
        <p:xfrm>
          <a:off x="9280337" y="3743172"/>
          <a:ext cx="1775790" cy="368531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5158">
                  <a:extLst>
                    <a:ext uri="{9D8B030D-6E8A-4147-A177-3AD203B41FA5}">
                      <a16:colId xmlns:a16="http://schemas.microsoft.com/office/drawing/2014/main" val="3161155790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382013146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640605832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3893896809"/>
                    </a:ext>
                  </a:extLst>
                </a:gridCol>
                <a:gridCol w="355158">
                  <a:extLst>
                    <a:ext uri="{9D8B030D-6E8A-4147-A177-3AD203B41FA5}">
                      <a16:colId xmlns:a16="http://schemas.microsoft.com/office/drawing/2014/main" val="2405545493"/>
                    </a:ext>
                  </a:extLst>
                </a:gridCol>
              </a:tblGrid>
              <a:tr h="368531">
                <a:tc>
                  <a:txBody>
                    <a:bodyPr/>
                    <a:lstStyle/>
                    <a:p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dirty="0"/>
                        <a:t>→</a:t>
                      </a:r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↑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1800" dirty="0"/>
                        <a:t>■</a:t>
                      </a:r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3883"/>
                  </a:ext>
                </a:extLst>
              </a:tr>
            </a:tbl>
          </a:graphicData>
        </a:graphic>
      </p:graphicFrame>
      <p:sp>
        <p:nvSpPr>
          <p:cNvPr id="56" name="CaixaDeTexto 55">
            <a:extLst>
              <a:ext uri="{FF2B5EF4-FFF2-40B4-BE49-F238E27FC236}">
                <a16:creationId xmlns:a16="http://schemas.microsoft.com/office/drawing/2014/main" id="{BD5BFFC9-7B84-485D-BF26-1842C36036E7}"/>
              </a:ext>
            </a:extLst>
          </p:cNvPr>
          <p:cNvSpPr txBox="1"/>
          <p:nvPr/>
        </p:nvSpPr>
        <p:spPr>
          <a:xfrm>
            <a:off x="11118846" y="3341398"/>
            <a:ext cx="67037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Filho 1</a:t>
            </a:r>
          </a:p>
          <a:p>
            <a:endParaRPr lang="pt-BR" sz="1400" dirty="0"/>
          </a:p>
          <a:p>
            <a:r>
              <a:rPr lang="pt-BR" sz="1400" dirty="0"/>
              <a:t>Filho 2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7E01D22F-48F1-4F62-944F-3338C8C51A4C}"/>
              </a:ext>
            </a:extLst>
          </p:cNvPr>
          <p:cNvSpPr txBox="1"/>
          <p:nvPr/>
        </p:nvSpPr>
        <p:spPr>
          <a:xfrm>
            <a:off x="11208527" y="2184114"/>
            <a:ext cx="53347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400" dirty="0"/>
              <a:t>Pai 1</a:t>
            </a:r>
          </a:p>
          <a:p>
            <a:endParaRPr lang="pt-BR" sz="1400" dirty="0"/>
          </a:p>
          <a:p>
            <a:r>
              <a:rPr lang="pt-BR" sz="1400" dirty="0"/>
              <a:t>Pai 2</a:t>
            </a:r>
          </a:p>
        </p:txBody>
      </p:sp>
    </p:spTree>
    <p:extLst>
      <p:ext uri="{BB962C8B-B14F-4D97-AF65-F5344CB8AC3E}">
        <p14:creationId xmlns:p14="http://schemas.microsoft.com/office/powerpoint/2010/main" val="10249640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51775-3374-41BE-BFA9-7B34D25C1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63333" y="477838"/>
            <a:ext cx="5960533" cy="1011237"/>
          </a:xfrm>
        </p:spPr>
        <p:txBody>
          <a:bodyPr/>
          <a:lstStyle/>
          <a:p>
            <a:r>
              <a:rPr lang="pt-BR" dirty="0"/>
              <a:t>IA Genética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36C558-0704-407A-A390-3D9DF24254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884285"/>
            <a:ext cx="9144000" cy="4072466"/>
          </a:xfrm>
        </p:spPr>
        <p:txBody>
          <a:bodyPr>
            <a:normAutofit/>
          </a:bodyPr>
          <a:lstStyle/>
          <a:p>
            <a:r>
              <a:rPr lang="pt-BR" sz="3500" dirty="0"/>
              <a:t>Desenvolver um jogo baseado no Space </a:t>
            </a:r>
            <a:r>
              <a:rPr lang="pt-BR" sz="3500" dirty="0" err="1"/>
              <a:t>Invaders</a:t>
            </a:r>
            <a:r>
              <a:rPr lang="pt-BR" sz="3500" dirty="0"/>
              <a:t>.</a:t>
            </a:r>
            <a:br>
              <a:rPr lang="pt-BR" sz="3500" dirty="0"/>
            </a:br>
            <a:br>
              <a:rPr lang="pt-BR" sz="3500" dirty="0"/>
            </a:br>
            <a:r>
              <a:rPr lang="pt-BR" sz="3500" dirty="0"/>
              <a:t>Comparação entre cenários: </a:t>
            </a:r>
            <a:endParaRPr lang="pt-BR" dirty="0"/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879DE0A8-A845-4471-A54D-65D245C62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0560946"/>
              </p:ext>
            </p:extLst>
          </p:nvPr>
        </p:nvGraphicFramePr>
        <p:xfrm>
          <a:off x="2253674" y="3920518"/>
          <a:ext cx="7472217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739">
                  <a:extLst>
                    <a:ext uri="{9D8B030D-6E8A-4147-A177-3AD203B41FA5}">
                      <a16:colId xmlns:a16="http://schemas.microsoft.com/office/drawing/2014/main" val="4108441670"/>
                    </a:ext>
                  </a:extLst>
                </a:gridCol>
                <a:gridCol w="2490739">
                  <a:extLst>
                    <a:ext uri="{9D8B030D-6E8A-4147-A177-3AD203B41FA5}">
                      <a16:colId xmlns:a16="http://schemas.microsoft.com/office/drawing/2014/main" val="2806447584"/>
                    </a:ext>
                  </a:extLst>
                </a:gridCol>
                <a:gridCol w="2490739">
                  <a:extLst>
                    <a:ext uri="{9D8B030D-6E8A-4147-A177-3AD203B41FA5}">
                      <a16:colId xmlns:a16="http://schemas.microsoft.com/office/drawing/2014/main" val="853400757"/>
                    </a:ext>
                  </a:extLst>
                </a:gridCol>
              </a:tblGrid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Invasores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Jogador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85905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Lineares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Linear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998668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Aleatórios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Aleatório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51558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Com Logica de Desvio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Manual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0388240"/>
                  </a:ext>
                </a:extLst>
              </a:tr>
              <a:tr h="309598">
                <a:tc>
                  <a:txBody>
                    <a:bodyPr/>
                    <a:lstStyle/>
                    <a:p>
                      <a:r>
                        <a:rPr lang="pt-BR" dirty="0"/>
                        <a:t>Genéticos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Genético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973474"/>
                  </a:ext>
                </a:extLst>
              </a:tr>
            </a:tbl>
          </a:graphicData>
        </a:graphic>
      </p:graphicFrame>
      <p:sp>
        <p:nvSpPr>
          <p:cNvPr id="13" name="Retângulo 12">
            <a:extLst>
              <a:ext uri="{FF2B5EF4-FFF2-40B4-BE49-F238E27FC236}">
                <a16:creationId xmlns:a16="http://schemas.microsoft.com/office/drawing/2014/main" id="{9D6DE1CB-751E-4740-8BFE-97C532383912}"/>
              </a:ext>
            </a:extLst>
          </p:cNvPr>
          <p:cNvSpPr/>
          <p:nvPr/>
        </p:nvSpPr>
        <p:spPr>
          <a:xfrm>
            <a:off x="5420245" y="4050088"/>
            <a:ext cx="1351509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pt-BR" sz="9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2599106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 Jogo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CEDF04A-74F4-4CA6-9BD8-1D7638F139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56" y="1788935"/>
            <a:ext cx="5915556" cy="4094628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0003B7E-5F5B-432A-A74D-8D2D24307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3167" y="744167"/>
            <a:ext cx="952633" cy="752580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DE71DA4-24E1-4E6A-BF3A-DA3C3C393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1245" y="3493950"/>
            <a:ext cx="1076475" cy="943107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8285018" y="889624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8354292" y="3734670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1406019F-B32F-47E1-BAF5-8DAAEEE26D24}"/>
              </a:ext>
            </a:extLst>
          </p:cNvPr>
          <p:cNvSpPr txBox="1"/>
          <p:nvPr/>
        </p:nvSpPr>
        <p:spPr>
          <a:xfrm>
            <a:off x="8285018" y="1465866"/>
            <a:ext cx="3223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Descer até o nível do jogador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1BF7F6-EBBA-4AB5-A1C1-A8E0FEE0A842}"/>
              </a:ext>
            </a:extLst>
          </p:cNvPr>
          <p:cNvSpPr txBox="1"/>
          <p:nvPr/>
        </p:nvSpPr>
        <p:spPr>
          <a:xfrm>
            <a:off x="8354292" y="4351773"/>
            <a:ext cx="3646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Objetivo: </a:t>
            </a:r>
          </a:p>
          <a:p>
            <a:r>
              <a:rPr lang="pt-BR" dirty="0"/>
              <a:t>Matar o maior número de inimigos</a:t>
            </a:r>
          </a:p>
        </p:txBody>
      </p:sp>
    </p:spTree>
    <p:extLst>
      <p:ext uri="{BB962C8B-B14F-4D97-AF65-F5344CB8AC3E}">
        <p14:creationId xmlns:p14="http://schemas.microsoft.com/office/powerpoint/2010/main" val="3907219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7941265" y="452789"/>
            <a:ext cx="1113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Inimigo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2DA30A4-9385-456C-B974-4534681B1783}"/>
              </a:ext>
            </a:extLst>
          </p:cNvPr>
          <p:cNvSpPr txBox="1"/>
          <p:nvPr/>
        </p:nvSpPr>
        <p:spPr>
          <a:xfrm>
            <a:off x="5488892" y="3772922"/>
            <a:ext cx="1161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Jogador</a:t>
            </a:r>
            <a:endParaRPr lang="pt-BR" dirty="0"/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6C517516-FA90-485F-93D6-BF1DAD3CA854}"/>
              </a:ext>
            </a:extLst>
          </p:cNvPr>
          <p:cNvSpPr txBox="1"/>
          <p:nvPr/>
        </p:nvSpPr>
        <p:spPr>
          <a:xfrm>
            <a:off x="5488892" y="4409209"/>
            <a:ext cx="45048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Movimentos Laterais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1 Tiro por vez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Controle do Tiro com movimentos laterais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F861585B-8493-4B0C-8689-05E929684D98}"/>
              </a:ext>
            </a:extLst>
          </p:cNvPr>
          <p:cNvSpPr txBox="1"/>
          <p:nvPr/>
        </p:nvSpPr>
        <p:spPr>
          <a:xfrm>
            <a:off x="7941265" y="1215603"/>
            <a:ext cx="45048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5 opções de movimento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Esquerda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 + Descida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Direita</a:t>
            </a:r>
          </a:p>
        </p:txBody>
      </p: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BC02F46-02B7-4CE5-BA70-6DA8D4C572EE}"/>
              </a:ext>
            </a:extLst>
          </p:cNvPr>
          <p:cNvGrpSpPr/>
          <p:nvPr/>
        </p:nvGrpSpPr>
        <p:grpSpPr>
          <a:xfrm>
            <a:off x="599486" y="3505077"/>
            <a:ext cx="4305901" cy="2953162"/>
            <a:chOff x="599486" y="3505077"/>
            <a:chExt cx="4305901" cy="2953162"/>
          </a:xfrm>
        </p:grpSpPr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B18B85E8-75CB-4972-854C-8661D757A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988EBD86-7F5F-4A31-A256-F807D58A5FC1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73482D80-6A2D-49D4-830D-B90737C55034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D4ED41B4-869E-4E9B-BF17-5862F34F29FB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Seta: para a Direita 19">
              <a:extLst>
                <a:ext uri="{FF2B5EF4-FFF2-40B4-BE49-F238E27FC236}">
                  <a16:creationId xmlns:a16="http://schemas.microsoft.com/office/drawing/2014/main" id="{E336AD46-147F-4385-96D1-0E74C0347F5F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4107246" y="481463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342166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Inimigo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497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Lineares</a:t>
            </a:r>
          </a:p>
          <a:p>
            <a:r>
              <a:rPr lang="pt-BR" dirty="0"/>
              <a:t>Direita + descida até a extremidade</a:t>
            </a:r>
          </a:p>
          <a:p>
            <a:r>
              <a:rPr lang="pt-BR" dirty="0"/>
              <a:t>Inverte o lado à cada extremidade </a:t>
            </a:r>
          </a:p>
        </p:txBody>
      </p:sp>
      <p:grpSp>
        <p:nvGrpSpPr>
          <p:cNvPr id="27" name="Agrupar 26">
            <a:extLst>
              <a:ext uri="{FF2B5EF4-FFF2-40B4-BE49-F238E27FC236}">
                <a16:creationId xmlns:a16="http://schemas.microsoft.com/office/drawing/2014/main" id="{519C986D-2ABA-44B1-A97B-9E724E28C836}"/>
              </a:ext>
            </a:extLst>
          </p:cNvPr>
          <p:cNvGrpSpPr/>
          <p:nvPr/>
        </p:nvGrpSpPr>
        <p:grpSpPr>
          <a:xfrm>
            <a:off x="717501" y="3187718"/>
            <a:ext cx="3181794" cy="1743318"/>
            <a:chOff x="3574728" y="906340"/>
            <a:chExt cx="3181794" cy="1743318"/>
          </a:xfrm>
        </p:grpSpPr>
        <p:pic>
          <p:nvPicPr>
            <p:cNvPr id="21" name="Imagem 20">
              <a:extLst>
                <a:ext uri="{FF2B5EF4-FFF2-40B4-BE49-F238E27FC236}">
                  <a16:creationId xmlns:a16="http://schemas.microsoft.com/office/drawing/2014/main" id="{DDC0507C-AC88-49F5-BF27-9B6771E0F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74728" y="906340"/>
              <a:ext cx="3181794" cy="1743318"/>
            </a:xfrm>
            <a:prstGeom prst="rect">
              <a:avLst/>
            </a:prstGeom>
          </p:spPr>
        </p:pic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4B478C96-1075-4E15-A7CB-D2B456F2A2D5}"/>
                </a:ext>
              </a:extLst>
            </p:cNvPr>
            <p:cNvSpPr/>
            <p:nvPr/>
          </p:nvSpPr>
          <p:spPr>
            <a:xfrm>
              <a:off x="5708388" y="133746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Seta: para a Direita 22">
              <a:extLst>
                <a:ext uri="{FF2B5EF4-FFF2-40B4-BE49-F238E27FC236}">
                  <a16:creationId xmlns:a16="http://schemas.microsoft.com/office/drawing/2014/main" id="{A39360C9-84BC-4BF8-89CC-438FC2497095}"/>
                </a:ext>
              </a:extLst>
            </p:cNvPr>
            <p:cNvSpPr/>
            <p:nvPr/>
          </p:nvSpPr>
          <p:spPr>
            <a:xfrm rot="10800000">
              <a:off x="3984511" y="1369683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Seta: para a Direita 23">
              <a:extLst>
                <a:ext uri="{FF2B5EF4-FFF2-40B4-BE49-F238E27FC236}">
                  <a16:creationId xmlns:a16="http://schemas.microsoft.com/office/drawing/2014/main" id="{A2879C1E-B8EC-4296-8347-BABED9DE3CB9}"/>
                </a:ext>
              </a:extLst>
            </p:cNvPr>
            <p:cNvSpPr/>
            <p:nvPr/>
          </p:nvSpPr>
          <p:spPr>
            <a:xfrm rot="5400000">
              <a:off x="4837734" y="186531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10A56F58-8EA6-4083-B31D-C844B3D613DD}"/>
                </a:ext>
              </a:extLst>
            </p:cNvPr>
            <p:cNvSpPr/>
            <p:nvPr/>
          </p:nvSpPr>
          <p:spPr>
            <a:xfrm rot="2721028">
              <a:off x="5350355" y="1832990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Seta: para a Direita 25">
              <a:extLst>
                <a:ext uri="{FF2B5EF4-FFF2-40B4-BE49-F238E27FC236}">
                  <a16:creationId xmlns:a16="http://schemas.microsoft.com/office/drawing/2014/main" id="{0787904D-CB80-4B9E-A44D-1ADA8E8E80AE}"/>
                </a:ext>
              </a:extLst>
            </p:cNvPr>
            <p:cNvSpPr/>
            <p:nvPr/>
          </p:nvSpPr>
          <p:spPr>
            <a:xfrm rot="7915562">
              <a:off x="4323864" y="185667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194211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Genéticos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Com Logica de Desvio</a:t>
            </a:r>
          </a:p>
          <a:p>
            <a:r>
              <a:rPr lang="pt-BR" dirty="0"/>
              <a:t>Vai descendo</a:t>
            </a:r>
          </a:p>
          <a:p>
            <a:r>
              <a:rPr lang="pt-BR" dirty="0"/>
              <a:t>Tenta desviar quando tiro aproxima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Aleatórios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</p:spTree>
    <p:extLst>
      <p:ext uri="{BB962C8B-B14F-4D97-AF65-F5344CB8AC3E}">
        <p14:creationId xmlns:p14="http://schemas.microsoft.com/office/powerpoint/2010/main" val="405584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Jogador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10CDAC1E-F6C4-45CC-B91B-FD54F5294CCA}"/>
              </a:ext>
            </a:extLst>
          </p:cNvPr>
          <p:cNvSpPr txBox="1"/>
          <p:nvPr/>
        </p:nvSpPr>
        <p:spPr>
          <a:xfrm>
            <a:off x="3684552" y="427741"/>
            <a:ext cx="337919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Linear</a:t>
            </a:r>
          </a:p>
          <a:p>
            <a:r>
              <a:rPr lang="pt-BR" dirty="0"/>
              <a:t>Inverte o lado à cada extremidade</a:t>
            </a:r>
          </a:p>
          <a:p>
            <a:r>
              <a:rPr lang="pt-BR" dirty="0"/>
              <a:t>Atira sempre que disponível 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C793452-DB08-4F2A-9216-D532697C3B74}"/>
              </a:ext>
            </a:extLst>
          </p:cNvPr>
          <p:cNvSpPr txBox="1"/>
          <p:nvPr/>
        </p:nvSpPr>
        <p:spPr>
          <a:xfrm>
            <a:off x="5637556" y="5115143"/>
            <a:ext cx="301345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/>
              <a:t>Genético</a:t>
            </a:r>
          </a:p>
          <a:p>
            <a:r>
              <a:rPr lang="pt-BR" dirty="0"/>
              <a:t>Transmitem os melhores Gens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D929D14-5258-4CFB-B092-E084B26CC5AF}"/>
              </a:ext>
            </a:extLst>
          </p:cNvPr>
          <p:cNvSpPr txBox="1"/>
          <p:nvPr/>
        </p:nvSpPr>
        <p:spPr>
          <a:xfrm>
            <a:off x="6114254" y="3735525"/>
            <a:ext cx="383005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Manual</a:t>
            </a:r>
          </a:p>
          <a:p>
            <a:r>
              <a:rPr lang="pt-BR" dirty="0"/>
              <a:t>Controlado por Humano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69EA15F-551E-4B10-86B2-3B8C4FC9BD02}"/>
              </a:ext>
            </a:extLst>
          </p:cNvPr>
          <p:cNvSpPr txBox="1"/>
          <p:nvPr/>
        </p:nvSpPr>
        <p:spPr>
          <a:xfrm>
            <a:off x="5072293" y="1792872"/>
            <a:ext cx="604829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Aleatório</a:t>
            </a:r>
          </a:p>
          <a:p>
            <a:r>
              <a:rPr lang="pt-BR" dirty="0"/>
              <a:t>Sorteia a quantidade de movimentos</a:t>
            </a:r>
          </a:p>
          <a:p>
            <a:r>
              <a:rPr lang="pt-BR" dirty="0"/>
              <a:t>Sorteia os lados</a:t>
            </a:r>
          </a:p>
          <a:p>
            <a:r>
              <a:rPr lang="pt-BR" dirty="0"/>
              <a:t>Novo sorteio ao término dos movimentos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A91037F-49CE-4005-8558-13D2BF53372A}"/>
              </a:ext>
            </a:extLst>
          </p:cNvPr>
          <p:cNvGrpSpPr/>
          <p:nvPr/>
        </p:nvGrpSpPr>
        <p:grpSpPr>
          <a:xfrm>
            <a:off x="525595" y="2900645"/>
            <a:ext cx="4305901" cy="2953162"/>
            <a:chOff x="599486" y="3505077"/>
            <a:chExt cx="4305901" cy="2953162"/>
          </a:xfrm>
        </p:grpSpPr>
        <p:pic>
          <p:nvPicPr>
            <p:cNvPr id="15" name="Imagem 14">
              <a:extLst>
                <a:ext uri="{FF2B5EF4-FFF2-40B4-BE49-F238E27FC236}">
                  <a16:creationId xmlns:a16="http://schemas.microsoft.com/office/drawing/2014/main" id="{AA169D88-FACB-40AA-9129-7BE654A498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99486" y="3505077"/>
              <a:ext cx="4305901" cy="2953162"/>
            </a:xfrm>
            <a:prstGeom prst="rect">
              <a:avLst/>
            </a:prstGeom>
          </p:spPr>
        </p:pic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8717D373-13CA-44D0-BA7D-2835FF929F4D}"/>
                </a:ext>
              </a:extLst>
            </p:cNvPr>
            <p:cNvSpPr/>
            <p:nvPr/>
          </p:nvSpPr>
          <p:spPr>
            <a:xfrm>
              <a:off x="3509818" y="6085427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Seta: para a Direita 16">
              <a:extLst>
                <a:ext uri="{FF2B5EF4-FFF2-40B4-BE49-F238E27FC236}">
                  <a16:creationId xmlns:a16="http://schemas.microsoft.com/office/drawing/2014/main" id="{3E6C4EE9-3D28-4A64-BD11-A4565B39A452}"/>
                </a:ext>
              </a:extLst>
            </p:cNvPr>
            <p:cNvSpPr/>
            <p:nvPr/>
          </p:nvSpPr>
          <p:spPr>
            <a:xfrm>
              <a:off x="3431311" y="4141179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Seta: para a Direita 17">
              <a:extLst>
                <a:ext uri="{FF2B5EF4-FFF2-40B4-BE49-F238E27FC236}">
                  <a16:creationId xmlns:a16="http://schemas.microsoft.com/office/drawing/2014/main" id="{50905A4F-E05F-47D2-9144-A64D8DFAA68D}"/>
                </a:ext>
              </a:extLst>
            </p:cNvPr>
            <p:cNvSpPr/>
            <p:nvPr/>
          </p:nvSpPr>
          <p:spPr>
            <a:xfrm rot="10800000">
              <a:off x="1593256" y="6099286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6ADB5983-E948-49B1-BC10-5C2E6952B307}"/>
                </a:ext>
              </a:extLst>
            </p:cNvPr>
            <p:cNvSpPr/>
            <p:nvPr/>
          </p:nvSpPr>
          <p:spPr>
            <a:xfrm rot="10800000">
              <a:off x="1671768" y="4145805"/>
              <a:ext cx="618837" cy="844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531453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59F4F8-4F57-4E45-95E7-7C5AE43D5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Escopo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106ECAA-3C08-474F-8ED7-D020A7693FA5}"/>
              </a:ext>
            </a:extLst>
          </p:cNvPr>
          <p:cNvSpPr txBox="1"/>
          <p:nvPr/>
        </p:nvSpPr>
        <p:spPr>
          <a:xfrm>
            <a:off x="838200" y="2048932"/>
            <a:ext cx="1040553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O objetivo deste trabalho é desenvolver uma primeira versão de um agente jogador utilizando </a:t>
            </a:r>
            <a:r>
              <a:rPr lang="pt-BR" b="1" dirty="0"/>
              <a:t>Inteligência Artificial Genética</a:t>
            </a:r>
            <a:r>
              <a:rPr lang="pt-BR" dirty="0"/>
              <a:t> em um ambiente de Space </a:t>
            </a:r>
            <a:r>
              <a:rPr lang="pt-BR" dirty="0" err="1"/>
              <a:t>Invaders</a:t>
            </a:r>
            <a:r>
              <a:rPr lang="pt-BR" dirty="0"/>
              <a:t> simplificado.</a:t>
            </a:r>
          </a:p>
          <a:p>
            <a:endParaRPr lang="pt-BR" dirty="0"/>
          </a:p>
          <a:p>
            <a:r>
              <a:rPr lang="pt-BR" dirty="0"/>
              <a:t>Neste contexto, os inimigos serão configurados para apresentar movimentação linear e repetitiva ou permanecerão estáticos ao longo da partida.</a:t>
            </a:r>
          </a:p>
          <a:p>
            <a:endParaRPr lang="pt-BR" dirty="0"/>
          </a:p>
          <a:p>
            <a:r>
              <a:rPr lang="pt-BR" dirty="0"/>
              <a:t>O agente jogador, controlado por IA Genética, terá como principal objetivo eliminar todos os inimigos no menor tempo possível, buscando assim percorrer o caminho mais eficiente e otimizado para maximizar o desempenho no jogo.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3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810</Words>
  <Application>Microsoft Office PowerPoint</Application>
  <PresentationFormat>Widescreen</PresentationFormat>
  <Paragraphs>169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Tema do Office</vt:lpstr>
      <vt:lpstr>Tech Challange II</vt:lpstr>
      <vt:lpstr>Tipos de Problemas em IA e Soluções</vt:lpstr>
      <vt:lpstr>IA Genética</vt:lpstr>
      <vt:lpstr>IA Genética</vt:lpstr>
      <vt:lpstr>O Jogo</vt:lpstr>
      <vt:lpstr>Regras</vt:lpstr>
      <vt:lpstr>Inimigo</vt:lpstr>
      <vt:lpstr>Jogador</vt:lpstr>
      <vt:lpstr>Escopo</vt:lpstr>
      <vt:lpstr>Evoluções Futuras do Projeto</vt:lpstr>
      <vt:lpstr>IA Genética é uma Solução Viável?</vt:lpstr>
      <vt:lpstr>Problemas e soluções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IA Genética</dc:title>
  <dc:creator>User</dc:creator>
  <cp:lastModifiedBy>User</cp:lastModifiedBy>
  <cp:revision>29</cp:revision>
  <dcterms:created xsi:type="dcterms:W3CDTF">2025-06-06T17:13:05Z</dcterms:created>
  <dcterms:modified xsi:type="dcterms:W3CDTF">2025-07-14T23:14:36Z</dcterms:modified>
</cp:coreProperties>
</file>