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8" r:id="rId2"/>
    <p:sldId id="265" r:id="rId3"/>
    <p:sldId id="256" r:id="rId4"/>
    <p:sldId id="257" r:id="rId5"/>
    <p:sldId id="258" r:id="rId6"/>
    <p:sldId id="259" r:id="rId7"/>
    <p:sldId id="260" r:id="rId8"/>
    <p:sldId id="264" r:id="rId9"/>
    <p:sldId id="263" r:id="rId10"/>
    <p:sldId id="261" r:id="rId11"/>
    <p:sldId id="262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66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8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1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45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7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07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6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6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67C6-1D97-4125-BDF0-B33C18AFF0C3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11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IA Genética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2396835" y="2833143"/>
            <a:ext cx="76292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Tech </a:t>
            </a:r>
            <a:r>
              <a:rPr lang="pt-BR" sz="2800" dirty="0" err="1"/>
              <a:t>Challenge</a:t>
            </a:r>
            <a:r>
              <a:rPr lang="pt-BR" sz="2800" dirty="0"/>
              <a:t> II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Pós-graduação em IA para </a:t>
            </a:r>
            <a:r>
              <a:rPr lang="pt-BR" sz="2800" dirty="0" err="1"/>
              <a:t>Devs</a:t>
            </a:r>
            <a:r>
              <a:rPr lang="pt-BR" sz="2800" dirty="0"/>
              <a:t>, 2025 – FIAP</a:t>
            </a:r>
          </a:p>
          <a:p>
            <a:pPr algn="ctr"/>
            <a:endParaRPr lang="pt-BR" sz="2800" dirty="0"/>
          </a:p>
          <a:p>
            <a:pPr algn="ctr"/>
            <a:r>
              <a:rPr lang="pt-BR" sz="2800" dirty="0"/>
              <a:t>Gustavo Malta Guimarães</a:t>
            </a:r>
          </a:p>
        </p:txBody>
      </p:sp>
    </p:spTree>
    <p:extLst>
      <p:ext uri="{BB962C8B-B14F-4D97-AF65-F5344CB8AC3E}">
        <p14:creationId xmlns:p14="http://schemas.microsoft.com/office/powerpoint/2010/main" val="127533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objetivo deste trabalho é desenvolver uma primeira versão de um agente jogador utilizando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Inteligência Artificial Genética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um ambiente de Space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simplificado.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contexto, os inimigos serão configurados para apresentar movimentação linear e repetitiva ou permanecerão parados ao longo da partida, gerando um comportamento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estático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agente jogador, controlado por IA Genética, terá como principal objetivo eliminar todos os inimigos no menor tempo possível, buscando assim percorrer o caminho mais eficiente e otimizado para maximizar o desempenho no jogo.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Evoluções Futuras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1" y="2048932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Possibilidade de expandir o projeto com treinamento simultâneo de duas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usando NEAT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NeuroEvolution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Augmenting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Topologies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Tanto os inimigos quanto o jogador passam a perceber e reagir ao comportamento do oponente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Permite tomada de decisões mais complexas e adaptativas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Estratégias evoluem em tempo real conforme os movimentos do adversário</a:t>
            </a:r>
          </a:p>
        </p:txBody>
      </p:sp>
    </p:spTree>
    <p:extLst>
      <p:ext uri="{BB962C8B-B14F-4D97-AF65-F5344CB8AC3E}">
        <p14:creationId xmlns:p14="http://schemas.microsoft.com/office/powerpoint/2010/main" val="79319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Elitismo e da Diversidade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Manter o melhor indivíduo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(elitismo) em cada geração foi fundamental.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Isso permitiu aumentar a taxa de mutação, acelerando a descoberta de caminhos mais eficientes.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combinação de elitismo, inicialização aprimorada e mutação em blocos estruturados favoreceu o surgimento de soluções cada vez melhores.</a:t>
            </a:r>
          </a:p>
        </p:txBody>
      </p:sp>
    </p:spTree>
    <p:extLst>
      <p:ext uri="{BB962C8B-B14F-4D97-AF65-F5344CB8AC3E}">
        <p14:creationId xmlns:p14="http://schemas.microsoft.com/office/powerpoint/2010/main" val="22162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soluções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em movimento: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solução ficou fácil, pois todos cruzavam o centro da tela.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Inimigos parados: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agente ficava preso em máximos locais, parando em um dos lados.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Inicializar o jogador em posição aleatória: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resolveria o problema de forma trivial, mas não promoveria um aprendizado mais aprofundado sobre a dinâmica do agente e as estratégias evolutivas.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Utilização de blocos de movimentos laterais repetitivos na população inicial, simulando comportamento mais realista.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Adoção da mesma lógica na mutação, o que aprimorou ainda mais a performance do agente.</a:t>
            </a:r>
          </a:p>
        </p:txBody>
      </p:sp>
    </p:spTree>
    <p:extLst>
      <p:ext uri="{BB962C8B-B14F-4D97-AF65-F5344CB8AC3E}">
        <p14:creationId xmlns:p14="http://schemas.microsoft.com/office/powerpoint/2010/main" val="155467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Genética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mostrou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-se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eficaz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treinar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agente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máximos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locais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requerem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mutações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estruturadas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latin typeface="Calibri"/>
              </a:defRPr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Estratégias de inicialização e mutação melhoraram desempenho</a:t>
            </a:r>
          </a:p>
          <a:p>
            <a:pPr marL="0" indent="0" algn="l">
              <a:buNone/>
              <a:defRPr sz="1800">
                <a:latin typeface="Calibri"/>
              </a:defRPr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  <a:defRPr sz="1800">
                <a:latin typeface="Calibri"/>
              </a:defRPr>
            </a:pP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Próximos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incluem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conclusão do jogo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Problemas em IA e Soluções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1838035" y="2020344"/>
            <a:ext cx="762923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diagnóstico, imagens, spam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Redes neurais, árvores de decisão, SVM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Regressão: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previsão de preços, demanda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Regressão, redes neurais, métodos bayesianos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Agrupamento: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segmentação, padrões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DBSCAN,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hierárquico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Busca/Otimização: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roteamento, recursos</a:t>
            </a:r>
          </a:p>
          <a:p>
            <a:pPr lvl="1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	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Planejamento/Controle: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robótica, jogos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Algoritmos Genéticos (IA Genética)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reforço, especialistas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NLP: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tradução, sentimentos,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b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Soluções: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RNN, transformers, 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30998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6C558-0704-407A-A390-3D9DF242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4285"/>
            <a:ext cx="9144000" cy="407246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Desenvolver um jogo baseado no Space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Invaders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Cenários: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9DE0A8-A845-4471-A54D-65D245C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94308"/>
              </p:ext>
            </p:extLst>
          </p:nvPr>
        </p:nvGraphicFramePr>
        <p:xfrm>
          <a:off x="6554742" y="4195988"/>
          <a:ext cx="2490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853400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905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9866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1558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824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7347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DD3C5FB-A365-4BAD-8339-9D372364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92650"/>
              </p:ext>
            </p:extLst>
          </p:nvPr>
        </p:nvGraphicFramePr>
        <p:xfrm>
          <a:off x="2701636" y="4195988"/>
          <a:ext cx="24907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1051954406"/>
                    </a:ext>
                  </a:extLst>
                </a:gridCol>
              </a:tblGrid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Invasores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3417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35663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10621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Com Logica de Desvio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09627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57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10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DF04A-74F4-4CA6-9BD8-1D7638F1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" y="1788935"/>
            <a:ext cx="5915556" cy="40946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003B7E-5F5B-432A-A74D-8D2D2430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67" y="744167"/>
            <a:ext cx="952633" cy="7525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71DA4-24E1-4E6A-BF3A-DA3C3C39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45" y="3493950"/>
            <a:ext cx="1076475" cy="943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8285018" y="889624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8354292" y="3734670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06019F-B32F-47E1-BAF5-8DAAEEE26D24}"/>
              </a:ext>
            </a:extLst>
          </p:cNvPr>
          <p:cNvSpPr txBox="1"/>
          <p:nvPr/>
        </p:nvSpPr>
        <p:spPr>
          <a:xfrm>
            <a:off x="8285018" y="1465866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Descer até o nível do jogador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BF7F6-EBBA-4AB5-A1C1-A8E0FEE0A842}"/>
              </a:ext>
            </a:extLst>
          </p:cNvPr>
          <p:cNvSpPr txBox="1"/>
          <p:nvPr/>
        </p:nvSpPr>
        <p:spPr>
          <a:xfrm>
            <a:off x="8354292" y="4351773"/>
            <a:ext cx="3646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Matar o maior número de inimigos, mais rápido</a:t>
            </a:r>
          </a:p>
        </p:txBody>
      </p:sp>
    </p:spTree>
    <p:extLst>
      <p:ext uri="{BB962C8B-B14F-4D97-AF65-F5344CB8AC3E}">
        <p14:creationId xmlns:p14="http://schemas.microsoft.com/office/powerpoint/2010/main" val="39072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7941265" y="452789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5488892" y="3772922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517516-FA90-485F-93D6-BF1DAD3CA854}"/>
              </a:ext>
            </a:extLst>
          </p:cNvPr>
          <p:cNvSpPr txBox="1"/>
          <p:nvPr/>
        </p:nvSpPr>
        <p:spPr>
          <a:xfrm>
            <a:off x="5488892" y="4409209"/>
            <a:ext cx="450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Movimentos Laterais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Tiro por vez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do Tiro com movimentos laterais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61585B-8493-4B0C-8689-05E929684D98}"/>
              </a:ext>
            </a:extLst>
          </p:cNvPr>
          <p:cNvSpPr txBox="1"/>
          <p:nvPr/>
        </p:nvSpPr>
        <p:spPr>
          <a:xfrm>
            <a:off x="7941265" y="1215603"/>
            <a:ext cx="4504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opções de movimento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02F46-02B7-4CE5-BA70-6DA8D4C572EE}"/>
              </a:ext>
            </a:extLst>
          </p:cNvPr>
          <p:cNvGrpSpPr/>
          <p:nvPr/>
        </p:nvGrpSpPr>
        <p:grpSpPr>
          <a:xfrm>
            <a:off x="599486" y="3505077"/>
            <a:ext cx="4305901" cy="2953162"/>
            <a:chOff x="599486" y="3505077"/>
            <a:chExt cx="4305901" cy="29531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18B85E8-75CB-4972-854C-8661D75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88EBD86-7F5F-4A31-A256-F807D58A5FC1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73482D80-6A2D-49D4-830D-B90737C55034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D4ED41B4-869E-4E9B-BF17-5862F34F29FB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E336AD46-147F-4385-96D1-0E74C0347F5F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4107246" y="481463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21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49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Lineares</a:t>
            </a:r>
          </a:p>
          <a:p>
            <a:r>
              <a:rPr lang="pt-BR" dirty="0"/>
              <a:t>Direita + descida até a extremidade</a:t>
            </a:r>
          </a:p>
          <a:p>
            <a:r>
              <a:rPr lang="pt-BR" dirty="0"/>
              <a:t>Inverte o lado à cada extremidade 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717501" y="3187718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194211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Genéticos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 Logica de Desvio</a:t>
            </a:r>
          </a:p>
          <a:p>
            <a:r>
              <a:rPr lang="pt-BR" dirty="0"/>
              <a:t>Vai descendo</a:t>
            </a:r>
          </a:p>
          <a:p>
            <a:r>
              <a:rPr lang="pt-BR" dirty="0"/>
              <a:t>Tenta desviar quando tiro aproxima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Aleatórios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</p:spTree>
    <p:extLst>
      <p:ext uri="{BB962C8B-B14F-4D97-AF65-F5344CB8AC3E}">
        <p14:creationId xmlns:p14="http://schemas.microsoft.com/office/powerpoint/2010/main" val="405584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379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</a:t>
            </a:r>
          </a:p>
          <a:p>
            <a:r>
              <a:rPr lang="pt-BR" dirty="0"/>
              <a:t>Inverte o lado à cada extremidade</a:t>
            </a:r>
          </a:p>
          <a:p>
            <a:r>
              <a:rPr lang="pt-BR" dirty="0"/>
              <a:t>Atira sempre que disponível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637556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Manual</a:t>
            </a:r>
          </a:p>
          <a:p>
            <a:r>
              <a:rPr lang="pt-BR" dirty="0"/>
              <a:t>Controlado por Humano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A91037F-49CE-4005-8558-13D2BF53372A}"/>
              </a:ext>
            </a:extLst>
          </p:cNvPr>
          <p:cNvGrpSpPr/>
          <p:nvPr/>
        </p:nvGrpSpPr>
        <p:grpSpPr>
          <a:xfrm>
            <a:off x="525595" y="2900645"/>
            <a:ext cx="4305901" cy="2953162"/>
            <a:chOff x="599486" y="3505077"/>
            <a:chExt cx="4305901" cy="295316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A169D88-FACB-40AA-9129-7BE654A4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717D373-13CA-44D0-BA7D-2835FF929F4D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3E6C4EE9-3D28-4A64-BD11-A4565B39A452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50905A4F-E05F-47D2-9144-A64D8DFAA68D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ADB5983-E948-49B1-BC10-5C2E6952B307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145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F4D33B3-C8A4-4446-8711-25EC95D799B3}"/>
              </a:ext>
            </a:extLst>
          </p:cNvPr>
          <p:cNvGrpSpPr/>
          <p:nvPr/>
        </p:nvGrpSpPr>
        <p:grpSpPr>
          <a:xfrm>
            <a:off x="279402" y="1947335"/>
            <a:ext cx="6491426" cy="3793065"/>
            <a:chOff x="279402" y="1947335"/>
            <a:chExt cx="6491426" cy="37930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A28190-46E1-410F-B844-46C7495C4205}"/>
                </a:ext>
              </a:extLst>
            </p:cNvPr>
            <p:cNvSpPr/>
            <p:nvPr/>
          </p:nvSpPr>
          <p:spPr>
            <a:xfrm>
              <a:off x="1167077" y="1947335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Iniciar indivíduos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596BE5-85B8-465F-A7FA-6A9E8A3B74D6}"/>
                </a:ext>
              </a:extLst>
            </p:cNvPr>
            <p:cNvSpPr/>
            <p:nvPr/>
          </p:nvSpPr>
          <p:spPr>
            <a:xfrm>
              <a:off x="1167076" y="2419456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DA022CE-C3C7-46E4-A5AA-C4AC6CBE50F0}"/>
                </a:ext>
              </a:extLst>
            </p:cNvPr>
            <p:cNvSpPr/>
            <p:nvPr/>
          </p:nvSpPr>
          <p:spPr>
            <a:xfrm>
              <a:off x="1167077" y="2891577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Avaliar população (Fitness)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8256002-1982-4E41-B8D4-B134307B90EA}"/>
                </a:ext>
              </a:extLst>
            </p:cNvPr>
            <p:cNvSpPr/>
            <p:nvPr/>
          </p:nvSpPr>
          <p:spPr>
            <a:xfrm>
              <a:off x="1167075" y="4107650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Selecionar pais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359EBB-5ACC-486C-AC06-E18156870703}"/>
                </a:ext>
              </a:extLst>
            </p:cNvPr>
            <p:cNvSpPr/>
            <p:nvPr/>
          </p:nvSpPr>
          <p:spPr>
            <a:xfrm>
              <a:off x="1175216" y="4586033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Reprodução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D74E3AB-0992-4702-9421-F5520B90D6CA}"/>
                </a:ext>
              </a:extLst>
            </p:cNvPr>
            <p:cNvSpPr/>
            <p:nvPr/>
          </p:nvSpPr>
          <p:spPr>
            <a:xfrm>
              <a:off x="2567809" y="5059938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Mutação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4BAA6AEE-797C-47A2-9511-5F31668A98A5}"/>
                </a:ext>
              </a:extLst>
            </p:cNvPr>
            <p:cNvSpPr/>
            <p:nvPr/>
          </p:nvSpPr>
          <p:spPr>
            <a:xfrm>
              <a:off x="654009" y="3367276"/>
              <a:ext cx="3762448" cy="522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Critério de parada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61E11C4-27BA-47F1-93A0-4416F8F1EF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0805" y="2233468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1111ED0-0A9D-4E23-A2B1-1FA54295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2705596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AA37A8A-D979-48DD-BA04-1BF7C5343EAE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3" y="3177710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5B5BC9-9192-4CB4-8332-1107D61CD2A1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8" y="3921657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0FCF484-91FA-4975-AC70-1037BD250B92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4393785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5FCC56C-8DC1-4071-9FE2-0F654B8A6FA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3" y="4873063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2684F79-051A-4F6C-B70F-966171191C5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042" y="4873063"/>
              <a:ext cx="0" cy="65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9D93AE3-0775-4406-A43D-0122953946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1" y="5366642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DE15849-DA3D-4779-A01D-E27F8F7FB654}"/>
                </a:ext>
              </a:extLst>
            </p:cNvPr>
            <p:cNvSpPr/>
            <p:nvPr/>
          </p:nvSpPr>
          <p:spPr>
            <a:xfrm>
              <a:off x="1786007" y="5524015"/>
              <a:ext cx="1588042" cy="2163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03E1068B-C871-4483-8955-1FC6C2C06D80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>
              <a:off x="279403" y="2548216"/>
              <a:ext cx="1506605" cy="3083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F81E1DA-66CA-47AE-86DC-6C1272B7A1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402" y="2548216"/>
              <a:ext cx="89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B594154-E196-4A03-9F82-1E7B263EBD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416457" y="3628373"/>
              <a:ext cx="570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7D5222C-0774-455F-BEE4-C17608DA8A43}"/>
                </a:ext>
              </a:extLst>
            </p:cNvPr>
            <p:cNvSpPr/>
            <p:nvPr/>
          </p:nvSpPr>
          <p:spPr>
            <a:xfrm>
              <a:off x="5116369" y="3272767"/>
              <a:ext cx="1654459" cy="7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Resultado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3B059D6-ABB5-4A51-8FD8-5B8E6B2F9B9E}"/>
              </a:ext>
            </a:extLst>
          </p:cNvPr>
          <p:cNvSpPr txBox="1"/>
          <p:nvPr/>
        </p:nvSpPr>
        <p:spPr>
          <a:xfrm>
            <a:off x="6681951" y="5010374"/>
            <a:ext cx="4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4⁷⁰⁰ = (um número com mais de 400 zeros!)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B8DB7EA-AA49-453B-9290-8DFF927A28DE}"/>
              </a:ext>
            </a:extLst>
          </p:cNvPr>
          <p:cNvSpPr txBox="1"/>
          <p:nvPr/>
        </p:nvSpPr>
        <p:spPr>
          <a:xfrm>
            <a:off x="6639617" y="5504013"/>
            <a:ext cx="44958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Se cada átomo do universo pudesse tentar um caminho diferente por segundo, o universo teria acabado antes de explorar todas as possibilidades desse jogo</a:t>
            </a:r>
          </a:p>
        </p:txBody>
      </p: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669D415F-EC80-488C-93C1-DD89533C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6720"/>
              </p:ext>
            </p:extLst>
          </p:nvPr>
        </p:nvGraphicFramePr>
        <p:xfrm>
          <a:off x="7417661" y="1947799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7" name="Tabela 45">
            <a:extLst>
              <a:ext uri="{FF2B5EF4-FFF2-40B4-BE49-F238E27FC236}">
                <a16:creationId xmlns:a16="http://schemas.microsoft.com/office/drawing/2014/main" id="{25ACCAC9-FB41-4C9A-AF78-A2C3BF38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07175"/>
              </p:ext>
            </p:extLst>
          </p:nvPr>
        </p:nvGraphicFramePr>
        <p:xfrm>
          <a:off x="9281102" y="195503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8" name="Tabela 45">
            <a:extLst>
              <a:ext uri="{FF2B5EF4-FFF2-40B4-BE49-F238E27FC236}">
                <a16:creationId xmlns:a16="http://schemas.microsoft.com/office/drawing/2014/main" id="{984E9D21-5162-4F87-9827-32343296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149"/>
              </p:ext>
            </p:extLst>
          </p:nvPr>
        </p:nvGraphicFramePr>
        <p:xfrm>
          <a:off x="7426126" y="2455802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9" name="Tabela 45">
            <a:extLst>
              <a:ext uri="{FF2B5EF4-FFF2-40B4-BE49-F238E27FC236}">
                <a16:creationId xmlns:a16="http://schemas.microsoft.com/office/drawing/2014/main" id="{1CABB589-AC72-47B1-AC0D-DFD58CE63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76648"/>
              </p:ext>
            </p:extLst>
          </p:nvPr>
        </p:nvGraphicFramePr>
        <p:xfrm>
          <a:off x="9280337" y="243812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2" name="Tabela 45">
            <a:extLst>
              <a:ext uri="{FF2B5EF4-FFF2-40B4-BE49-F238E27FC236}">
                <a16:creationId xmlns:a16="http://schemas.microsoft.com/office/drawing/2014/main" id="{7EF5339F-756C-468B-AA56-4FBD7037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21109"/>
              </p:ext>
            </p:extLst>
          </p:nvPr>
        </p:nvGraphicFramePr>
        <p:xfrm>
          <a:off x="7426126" y="324857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3" name="Tabela 45">
            <a:extLst>
              <a:ext uri="{FF2B5EF4-FFF2-40B4-BE49-F238E27FC236}">
                <a16:creationId xmlns:a16="http://schemas.microsoft.com/office/drawing/2014/main" id="{2BF53ABE-5ED3-4D37-B0D3-45D756E4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1586"/>
              </p:ext>
            </p:extLst>
          </p:nvPr>
        </p:nvGraphicFramePr>
        <p:xfrm>
          <a:off x="9280337" y="325146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4" name="Tabela 45">
            <a:extLst>
              <a:ext uri="{FF2B5EF4-FFF2-40B4-BE49-F238E27FC236}">
                <a16:creationId xmlns:a16="http://schemas.microsoft.com/office/drawing/2014/main" id="{94D17E56-A1FE-42E8-AC83-F5AA0C0F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4329"/>
              </p:ext>
            </p:extLst>
          </p:nvPr>
        </p:nvGraphicFramePr>
        <p:xfrm>
          <a:off x="7441828" y="3738645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5" name="Tabela 45">
            <a:extLst>
              <a:ext uri="{FF2B5EF4-FFF2-40B4-BE49-F238E27FC236}">
                <a16:creationId xmlns:a16="http://schemas.microsoft.com/office/drawing/2014/main" id="{AD6012FC-C891-4D2D-8D03-F7A9B7F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3516"/>
              </p:ext>
            </p:extLst>
          </p:nvPr>
        </p:nvGraphicFramePr>
        <p:xfrm>
          <a:off x="9280337" y="3743172"/>
          <a:ext cx="1775790" cy="36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BD5BFFC9-7B84-485D-BF26-1842C36036E7}"/>
              </a:ext>
            </a:extLst>
          </p:cNvPr>
          <p:cNvSpPr txBox="1"/>
          <p:nvPr/>
        </p:nvSpPr>
        <p:spPr>
          <a:xfrm>
            <a:off x="11118846" y="3341398"/>
            <a:ext cx="670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Filho 1</a:t>
            </a:r>
          </a:p>
          <a:p>
            <a:endParaRPr lang="pt-BR" sz="1400" dirty="0"/>
          </a:p>
          <a:p>
            <a:r>
              <a:rPr lang="pt-BR" sz="1400" dirty="0"/>
              <a:t>Filho 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E01D22F-48F1-4F62-944F-3338C8C51A4C}"/>
              </a:ext>
            </a:extLst>
          </p:cNvPr>
          <p:cNvSpPr txBox="1"/>
          <p:nvPr/>
        </p:nvSpPr>
        <p:spPr>
          <a:xfrm>
            <a:off x="11208527" y="2184114"/>
            <a:ext cx="533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Pai 1</a:t>
            </a:r>
          </a:p>
          <a:p>
            <a:endParaRPr lang="pt-BR" sz="1400" dirty="0"/>
          </a:p>
          <a:p>
            <a:r>
              <a:rPr lang="pt-BR" sz="1400" dirty="0"/>
              <a:t>Pai 2</a:t>
            </a:r>
          </a:p>
        </p:txBody>
      </p:sp>
    </p:spTree>
    <p:extLst>
      <p:ext uri="{BB962C8B-B14F-4D97-AF65-F5344CB8AC3E}">
        <p14:creationId xmlns:p14="http://schemas.microsoft.com/office/powerpoint/2010/main" val="102496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Genética é uma Solução Viável?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1773488"/>
            <a:ext cx="104055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 que otimizar?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Maximizar inimigos abatidos e rapidez (mínimo de jogadas).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Representação (genoma):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Sequência de 700 genes (0=parar, 1=esq., 2=dir., 3=atirar).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Função de fitness: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Soma ponderada: abates, rapidez dos acertos e bônus por eficiência.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Seleção: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Torneio.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Crossover: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Ponto fixo, 350 genes de cada pai.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Inicialização: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Blocos de movimentos repetidos lateralmente, porém aleatórios + totalmente aleatórios.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Critério de parada:</a:t>
            </a:r>
            <a:b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Eliminar todos os inimigos.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3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842</Words>
  <Application>Microsoft Office PowerPoint</Application>
  <PresentationFormat>Widescreen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IA Genética</vt:lpstr>
      <vt:lpstr>Tipos de Problemas em IA e Soluções</vt:lpstr>
      <vt:lpstr>IA Genética</vt:lpstr>
      <vt:lpstr>O Jogo</vt:lpstr>
      <vt:lpstr>Regras</vt:lpstr>
      <vt:lpstr>Inimigo</vt:lpstr>
      <vt:lpstr>Jogador</vt:lpstr>
      <vt:lpstr>IA Genética</vt:lpstr>
      <vt:lpstr>IA Genética é uma Solução Viável?</vt:lpstr>
      <vt:lpstr>Escopo</vt:lpstr>
      <vt:lpstr>Evoluções Futuras do Projeto</vt:lpstr>
      <vt:lpstr>Importância do Elitismo e da Diversidade</vt:lpstr>
      <vt:lpstr>Problemas e soluções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Genética</dc:title>
  <dc:creator>User</dc:creator>
  <cp:lastModifiedBy>User</cp:lastModifiedBy>
  <cp:revision>37</cp:revision>
  <dcterms:created xsi:type="dcterms:W3CDTF">2025-06-06T17:13:05Z</dcterms:created>
  <dcterms:modified xsi:type="dcterms:W3CDTF">2025-07-18T13:24:50Z</dcterms:modified>
</cp:coreProperties>
</file>