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873" r:id="rId2"/>
    <p:sldId id="1524" r:id="rId3"/>
    <p:sldId id="1766" r:id="rId4"/>
    <p:sldId id="1773" r:id="rId5"/>
    <p:sldId id="1777" r:id="rId6"/>
    <p:sldId id="1778" r:id="rId7"/>
    <p:sldId id="1781" r:id="rId8"/>
    <p:sldId id="1779" r:id="rId9"/>
    <p:sldId id="1782" r:id="rId10"/>
    <p:sldId id="1784" r:id="rId11"/>
    <p:sldId id="1785" r:id="rId12"/>
    <p:sldId id="1786" r:id="rId13"/>
    <p:sldId id="1783" r:id="rId14"/>
    <p:sldId id="1787" r:id="rId15"/>
    <p:sldId id="1788" r:id="rId16"/>
    <p:sldId id="1780" r:id="rId17"/>
    <p:sldId id="1798" r:id="rId18"/>
    <p:sldId id="1799" r:id="rId19"/>
    <p:sldId id="1655" r:id="rId20"/>
    <p:sldId id="1800" r:id="rId21"/>
    <p:sldId id="1802" r:id="rId22"/>
    <p:sldId id="1801" r:id="rId23"/>
    <p:sldId id="1804" r:id="rId24"/>
    <p:sldId id="1821" r:id="rId25"/>
    <p:sldId id="1836" r:id="rId26"/>
    <p:sldId id="1805" r:id="rId27"/>
    <p:sldId id="1806" r:id="rId28"/>
    <p:sldId id="1807" r:id="rId29"/>
    <p:sldId id="1811" r:id="rId30"/>
    <p:sldId id="1814" r:id="rId31"/>
    <p:sldId id="1810" r:id="rId32"/>
    <p:sldId id="1817" r:id="rId33"/>
    <p:sldId id="1818" r:id="rId34"/>
    <p:sldId id="1815" r:id="rId35"/>
    <p:sldId id="1820" r:id="rId36"/>
    <p:sldId id="1824" r:id="rId37"/>
    <p:sldId id="1822" r:id="rId38"/>
    <p:sldId id="1823" r:id="rId39"/>
    <p:sldId id="1825" r:id="rId40"/>
    <p:sldId id="1826" r:id="rId41"/>
    <p:sldId id="1816" r:id="rId42"/>
    <p:sldId id="1828" r:id="rId43"/>
    <p:sldId id="1829" r:id="rId44"/>
    <p:sldId id="1837" r:id="rId45"/>
    <p:sldId id="1830" r:id="rId46"/>
    <p:sldId id="1831" r:id="rId47"/>
    <p:sldId id="1832" r:id="rId48"/>
    <p:sldId id="1833" r:id="rId49"/>
    <p:sldId id="1834" r:id="rId50"/>
    <p:sldId id="1835" r:id="rId51"/>
    <p:sldId id="151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1" userDrawn="1">
          <p15:clr>
            <a:srgbClr val="A4A3A4"/>
          </p15:clr>
        </p15:guide>
        <p15:guide id="2" pos="19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son Costa" initials="GC" lastIdx="1" clrIdx="0">
    <p:extLst>
      <p:ext uri="{19B8F6BF-5375-455C-9EA6-DF929625EA0E}">
        <p15:presenceInfo xmlns:p15="http://schemas.microsoft.com/office/powerpoint/2012/main" userId="44742644b50a3a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95E78"/>
    <a:srgbClr val="990033"/>
    <a:srgbClr val="6C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2" autoAdjust="0"/>
    <p:restoredTop sz="86364" autoAdjust="0"/>
  </p:normalViewPr>
  <p:slideViewPr>
    <p:cSldViewPr snapToGrid="0">
      <p:cViewPr varScale="1">
        <p:scale>
          <a:sx n="72" d="100"/>
          <a:sy n="72" d="100"/>
        </p:scale>
        <p:origin x="1181" y="67"/>
      </p:cViewPr>
      <p:guideLst>
        <p:guide orient="horz" pos="1321"/>
        <p:guide pos="19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36872-3E6C-4934-B199-543617007466}" type="datetimeFigureOut">
              <a:rPr lang="en-US" smtClean="0"/>
              <a:pPr/>
              <a:t>11/20/2020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CF38-CA7D-4D93-A20A-CEBE2E20B3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25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DE3D-82CB-4109-A459-CA0AFC46B20C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CAD2-6D94-4BF9-A2A0-4156D64AF721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781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EAC48-7EED-4904-8166-1E699526B6F2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13792"/>
            <a:ext cx="10972800" cy="1143000"/>
          </a:xfrm>
        </p:spPr>
        <p:txBody>
          <a:bodyPr>
            <a:normAutofit/>
          </a:bodyPr>
          <a:lstStyle>
            <a:lvl1pPr algn="l">
              <a:defRPr sz="4000" b="1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B21E-872F-4C3E-8838-F996F8B76952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15568" y="6533891"/>
            <a:ext cx="2844800" cy="365125"/>
          </a:xfrm>
        </p:spPr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7FD31-0080-4A94-98CC-2819B04097AE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17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4445F-3C15-45BC-857A-EA4EA8E8A006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1154-48AD-4896-8F4C-567746C3FCCE}" type="datetime1">
              <a:rPr lang="en-US" smtClean="0"/>
              <a:t>11/20/2020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89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8E0AD-C968-4C37-B6D1-9B2B8ED0E24E}" type="datetime1">
              <a:rPr lang="en-US" smtClean="0"/>
              <a:t>11/20/2020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52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ABA3-8E63-45D8-9DE8-6D2D75B19FCA}" type="datetime1">
              <a:rPr lang="en-US" smtClean="0"/>
              <a:t>11/20/2020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9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6F0B9-797D-4F8D-B2DE-5438D7B26E8F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5198E-E1C2-4FE8-8E2B-BC924F2CF056}" type="datetime1">
              <a:rPr lang="en-US" smtClean="0"/>
              <a:t>11/20/2020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6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7F46E-4A03-404A-9D64-6391CFC2AB36}" type="datetime1">
              <a:rPr lang="en-US" smtClean="0"/>
              <a:t>11/20/2020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366F-D860-49F7-80F9-520AB5FB3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9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tx2"/>
                </a:solidFill>
              </a:rPr>
              <a:t>Introdução a Matrizes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5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42296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</a:t>
            </a:r>
            <a:r>
              <a:rPr lang="pt-BR" sz="2400" dirty="0" smtClean="0"/>
              <a:t>])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1985666" cy="369332"/>
            <a:chOff x="6453710" y="3214534"/>
            <a:chExt cx="1985666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418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4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42296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</a:t>
            </a:r>
            <a:r>
              <a:rPr lang="pt-BR" sz="2400" dirty="0" smtClean="0"/>
              <a:t>])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2330313" cy="369332"/>
            <a:chOff x="6453710" y="3214534"/>
            <a:chExt cx="2330313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7633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10, 20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83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42296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</a:t>
            </a:r>
            <a:r>
              <a:rPr lang="pt-BR" sz="2400" dirty="0" smtClean="0"/>
              <a:t>])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2674958" cy="369332"/>
            <a:chOff x="6453710" y="3214534"/>
            <a:chExt cx="2674958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9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650530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[i])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print</a:t>
            </a:r>
            <a:r>
              <a:rPr lang="pt-BR" sz="2400" dirty="0"/>
              <a:t>('</a:t>
            </a:r>
            <a:r>
              <a:rPr lang="pt-BR" sz="2400" dirty="0" err="1"/>
              <a:t>vetor_a</a:t>
            </a:r>
            <a:r>
              <a:rPr lang="pt-BR" sz="2400" dirty="0"/>
              <a:t> =', </a:t>
            </a:r>
            <a:r>
              <a:rPr lang="pt-BR" sz="2400" dirty="0" err="1"/>
              <a:t>vetor_a</a:t>
            </a:r>
            <a:r>
              <a:rPr lang="pt-BR" sz="2400" dirty="0"/>
              <a:t>, '; </a:t>
            </a:r>
            <a:r>
              <a:rPr lang="pt-BR" sz="2400" dirty="0" err="1"/>
              <a:t>vetor_b</a:t>
            </a:r>
            <a:r>
              <a:rPr lang="pt-BR" sz="2400" dirty="0"/>
              <a:t> =', </a:t>
            </a:r>
            <a:r>
              <a:rPr lang="pt-BR" sz="2400" dirty="0" err="1"/>
              <a:t>vetor_b</a:t>
            </a:r>
            <a:r>
              <a:rPr lang="pt-BR" sz="2400" dirty="0" smtClean="0"/>
              <a:t>)</a:t>
            </a:r>
          </a:p>
          <a:p>
            <a:pPr marL="361950">
              <a:buClr>
                <a:schemeClr val="tx2"/>
              </a:buClr>
            </a:pPr>
            <a:r>
              <a:rPr lang="pt-BR" sz="2400" dirty="0" err="1"/>
              <a:t>vetor_b</a:t>
            </a:r>
            <a:r>
              <a:rPr lang="pt-BR" sz="2400" dirty="0"/>
              <a:t>[1] = </a:t>
            </a:r>
            <a:r>
              <a:rPr lang="pt-BR" sz="2400" dirty="0" smtClean="0"/>
              <a:t>0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2674958" cy="369332"/>
            <a:chOff x="6453710" y="3214534"/>
            <a:chExt cx="2674958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/>
          <p:cNvSpPr/>
          <p:nvPr/>
        </p:nvSpPr>
        <p:spPr>
          <a:xfrm>
            <a:off x="477516" y="5742187"/>
            <a:ext cx="61132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vetor_a</a:t>
            </a:r>
            <a:r>
              <a:rPr lang="pt-BR" sz="2400" dirty="0" smtClean="0"/>
              <a:t> </a:t>
            </a:r>
            <a:r>
              <a:rPr lang="pt-BR" sz="2400" dirty="0"/>
              <a:t>= [10, 20, 30] ; </a:t>
            </a:r>
            <a:r>
              <a:rPr lang="pt-BR" sz="2400" dirty="0" err="1"/>
              <a:t>vetor_b</a:t>
            </a:r>
            <a:r>
              <a:rPr lang="pt-BR" sz="2400" dirty="0"/>
              <a:t> = [10, 20, 30</a:t>
            </a:r>
            <a:r>
              <a:rPr lang="pt-BR" sz="2400" dirty="0" smtClean="0"/>
              <a:t>]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627321" y="5798905"/>
            <a:ext cx="6179767" cy="77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5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650530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[i])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print</a:t>
            </a:r>
            <a:r>
              <a:rPr lang="pt-BR" sz="2400" dirty="0"/>
              <a:t>('</a:t>
            </a:r>
            <a:r>
              <a:rPr lang="pt-BR" sz="2400" dirty="0" err="1"/>
              <a:t>vetor_a</a:t>
            </a:r>
            <a:r>
              <a:rPr lang="pt-BR" sz="2400" dirty="0"/>
              <a:t> =', </a:t>
            </a:r>
            <a:r>
              <a:rPr lang="pt-BR" sz="2400" dirty="0" err="1"/>
              <a:t>vetor_a</a:t>
            </a:r>
            <a:r>
              <a:rPr lang="pt-BR" sz="2400" dirty="0"/>
              <a:t>, '; </a:t>
            </a:r>
            <a:r>
              <a:rPr lang="pt-BR" sz="2400" dirty="0" err="1"/>
              <a:t>vetor_b</a:t>
            </a:r>
            <a:r>
              <a:rPr lang="pt-BR" sz="2400" dirty="0"/>
              <a:t> =', </a:t>
            </a:r>
            <a:r>
              <a:rPr lang="pt-BR" sz="2400" dirty="0" err="1"/>
              <a:t>vetor_b</a:t>
            </a:r>
            <a:r>
              <a:rPr lang="pt-BR" sz="2400" dirty="0"/>
              <a:t>)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[1] = 0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print</a:t>
            </a:r>
            <a:r>
              <a:rPr lang="pt-BR" sz="2400" dirty="0"/>
              <a:t>('</a:t>
            </a:r>
            <a:r>
              <a:rPr lang="pt-BR" sz="2400" dirty="0" err="1"/>
              <a:t>vetor_a</a:t>
            </a:r>
            <a:r>
              <a:rPr lang="pt-BR" sz="2400" dirty="0"/>
              <a:t> =', </a:t>
            </a:r>
            <a:r>
              <a:rPr lang="pt-BR" sz="2400" dirty="0" err="1"/>
              <a:t>vetor_a</a:t>
            </a:r>
            <a:r>
              <a:rPr lang="pt-BR" sz="2400" dirty="0"/>
              <a:t>, '; </a:t>
            </a:r>
            <a:r>
              <a:rPr lang="pt-BR" sz="2400" dirty="0" err="1"/>
              <a:t>vetor_b</a:t>
            </a:r>
            <a:r>
              <a:rPr lang="pt-BR" sz="2400" dirty="0"/>
              <a:t> =', </a:t>
            </a:r>
            <a:r>
              <a:rPr lang="pt-BR" sz="2400" dirty="0" err="1"/>
              <a:t>vetor_b</a:t>
            </a:r>
            <a:r>
              <a:rPr lang="pt-BR" sz="2400" dirty="0"/>
              <a:t>)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2557939" cy="369332"/>
            <a:chOff x="6453710" y="3214534"/>
            <a:chExt cx="2557939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10, 0, 30</a:t>
              </a:r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tângulo 15"/>
          <p:cNvSpPr/>
          <p:nvPr/>
        </p:nvSpPr>
        <p:spPr>
          <a:xfrm>
            <a:off x="477516" y="5742187"/>
            <a:ext cx="6113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vetor_a</a:t>
            </a:r>
            <a:r>
              <a:rPr lang="pt-BR" sz="2400" dirty="0" smtClean="0"/>
              <a:t> </a:t>
            </a:r>
            <a:r>
              <a:rPr lang="pt-BR" sz="2400" dirty="0"/>
              <a:t>= [10, 20, 30] ; </a:t>
            </a:r>
            <a:r>
              <a:rPr lang="pt-BR" sz="2400" dirty="0" err="1"/>
              <a:t>vetor_b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 ; </a:t>
            </a:r>
            <a:r>
              <a:rPr lang="pt-BR" sz="2400" dirty="0" err="1"/>
              <a:t>vetor_b</a:t>
            </a:r>
            <a:r>
              <a:rPr lang="pt-BR" sz="2400" dirty="0"/>
              <a:t> = [10, 0, 30]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7321" y="5798905"/>
            <a:ext cx="6179767" cy="77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Uma outra maneira é usar a função </a:t>
            </a:r>
            <a:r>
              <a:rPr lang="pt-BR" sz="2800" b="1" dirty="0" err="1" smtClean="0"/>
              <a:t>copy</a:t>
            </a:r>
            <a:r>
              <a:rPr lang="pt-BR" sz="2800" dirty="0" smtClean="0"/>
              <a:t> do módulo </a:t>
            </a:r>
            <a:r>
              <a:rPr lang="pt-BR" sz="2800" b="1" dirty="0" err="1" smtClean="0"/>
              <a:t>copy</a:t>
            </a:r>
            <a:r>
              <a:rPr lang="pt-BR" sz="2800" dirty="0"/>
              <a:t> </a:t>
            </a:r>
            <a:r>
              <a:rPr lang="pt-BR" sz="2800" dirty="0" smtClean="0"/>
              <a:t>(que faz uma cópia </a:t>
            </a:r>
            <a:r>
              <a:rPr lang="pt-BR" sz="2800" i="1" dirty="0" smtClean="0"/>
              <a:t>rasa</a:t>
            </a:r>
            <a:r>
              <a:rPr lang="pt-BR" sz="2800" dirty="0" smtClean="0"/>
              <a:t> – </a:t>
            </a:r>
            <a:r>
              <a:rPr lang="pt-BR" sz="2800" b="1" i="1" dirty="0" err="1" smtClean="0"/>
              <a:t>shallow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copy</a:t>
            </a:r>
            <a:r>
              <a:rPr lang="pt-BR" sz="2800" dirty="0" smtClean="0"/>
              <a:t>).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650530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copy</a:t>
            </a:r>
            <a:endParaRPr lang="pt-BR" sz="2400" dirty="0" smtClean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vetor_a</a:t>
            </a:r>
            <a:r>
              <a:rPr lang="pt-BR" sz="2400" dirty="0" smtClean="0"/>
              <a:t> </a:t>
            </a:r>
            <a:r>
              <a:rPr lang="pt-BR" sz="2400" dirty="0"/>
              <a:t>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</a:t>
            </a:r>
            <a:r>
              <a:rPr lang="pt-BR" sz="2400" dirty="0" err="1" smtClean="0"/>
              <a:t>copy.copy</a:t>
            </a:r>
            <a:r>
              <a:rPr lang="pt-BR" sz="2400" dirty="0" smtClean="0"/>
              <a:t>(</a:t>
            </a:r>
            <a:r>
              <a:rPr lang="pt-BR" sz="2400" dirty="0" err="1" smtClean="0"/>
              <a:t>vetor_a</a:t>
            </a:r>
            <a:r>
              <a:rPr lang="pt-BR" sz="2400" dirty="0" smtClean="0"/>
              <a:t>)</a:t>
            </a:r>
            <a:endParaRPr lang="pt-BR" sz="2400" dirty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print</a:t>
            </a:r>
            <a:r>
              <a:rPr lang="pt-BR" sz="2400" dirty="0"/>
              <a:t>('</a:t>
            </a:r>
            <a:r>
              <a:rPr lang="pt-BR" sz="2400" dirty="0" err="1"/>
              <a:t>vetor_a</a:t>
            </a:r>
            <a:r>
              <a:rPr lang="pt-BR" sz="2400" dirty="0"/>
              <a:t> =', </a:t>
            </a:r>
            <a:r>
              <a:rPr lang="pt-BR" sz="2400" dirty="0" err="1"/>
              <a:t>vetor_a</a:t>
            </a:r>
            <a:r>
              <a:rPr lang="pt-BR" sz="2400" dirty="0"/>
              <a:t>, '; </a:t>
            </a:r>
            <a:r>
              <a:rPr lang="pt-BR" sz="2400" dirty="0" err="1"/>
              <a:t>vetor_b</a:t>
            </a:r>
            <a:r>
              <a:rPr lang="pt-BR" sz="2400" dirty="0"/>
              <a:t> =', </a:t>
            </a:r>
            <a:r>
              <a:rPr lang="pt-BR" sz="2400" dirty="0" err="1"/>
              <a:t>vetor_b</a:t>
            </a:r>
            <a:r>
              <a:rPr lang="pt-BR" sz="2400" dirty="0"/>
              <a:t>)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vetor_a</a:t>
            </a:r>
            <a:r>
              <a:rPr lang="pt-BR" sz="2400" dirty="0" smtClean="0"/>
              <a:t>[0] </a:t>
            </a:r>
            <a:r>
              <a:rPr lang="pt-BR" sz="2400" dirty="0"/>
              <a:t>= 0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print</a:t>
            </a:r>
            <a:r>
              <a:rPr lang="pt-BR" sz="2400" dirty="0"/>
              <a:t>('</a:t>
            </a:r>
            <a:r>
              <a:rPr lang="pt-BR" sz="2400" dirty="0" err="1"/>
              <a:t>vetor_a</a:t>
            </a:r>
            <a:r>
              <a:rPr lang="pt-BR" sz="2400" dirty="0"/>
              <a:t> =', </a:t>
            </a:r>
            <a:r>
              <a:rPr lang="pt-BR" sz="2400" dirty="0" err="1"/>
              <a:t>vetor_a</a:t>
            </a:r>
            <a:r>
              <a:rPr lang="pt-BR" sz="2400" dirty="0"/>
              <a:t>, '; </a:t>
            </a:r>
            <a:r>
              <a:rPr lang="pt-BR" sz="2400" dirty="0" err="1"/>
              <a:t>vetor_b</a:t>
            </a:r>
            <a:r>
              <a:rPr lang="pt-BR" sz="2400" dirty="0"/>
              <a:t> =', </a:t>
            </a:r>
            <a:r>
              <a:rPr lang="pt-BR" sz="2400" dirty="0" err="1"/>
              <a:t>vetor_b</a:t>
            </a:r>
            <a:r>
              <a:rPr lang="pt-BR" sz="2400" dirty="0"/>
              <a:t>)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77516" y="5168026"/>
            <a:ext cx="61132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vetor_a</a:t>
            </a:r>
            <a:r>
              <a:rPr lang="pt-BR" sz="2400" dirty="0" smtClean="0"/>
              <a:t> </a:t>
            </a:r>
            <a:r>
              <a:rPr lang="pt-BR" sz="2400" dirty="0"/>
              <a:t>= [10, 20, 30] ; </a:t>
            </a:r>
            <a:r>
              <a:rPr lang="pt-BR" sz="2400" dirty="0" err="1"/>
              <a:t>vetor_b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</a:t>
            </a:r>
            <a:r>
              <a:rPr lang="pt-BR" sz="2400" dirty="0" smtClean="0"/>
              <a:t>[</a:t>
            </a:r>
            <a:r>
              <a:rPr lang="pt-BR" sz="2400" dirty="0"/>
              <a:t>0</a:t>
            </a:r>
            <a:r>
              <a:rPr lang="pt-BR" sz="2400" dirty="0" smtClean="0"/>
              <a:t>, </a:t>
            </a:r>
            <a:r>
              <a:rPr lang="pt-BR" sz="2400" dirty="0"/>
              <a:t>20, 30] ; </a:t>
            </a:r>
            <a:r>
              <a:rPr lang="pt-BR" sz="2400" dirty="0" err="1"/>
              <a:t>vetor_b</a:t>
            </a:r>
            <a:r>
              <a:rPr lang="pt-BR" sz="2400" dirty="0"/>
              <a:t> = [10, </a:t>
            </a:r>
            <a:r>
              <a:rPr lang="pt-BR" sz="2400" dirty="0" smtClean="0"/>
              <a:t>20</a:t>
            </a:r>
            <a:r>
              <a:rPr lang="pt-BR" sz="2400" dirty="0"/>
              <a:t>, 30]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7321" y="5224744"/>
            <a:ext cx="6179767" cy="77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8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Funções úteis para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Vimos a função </a:t>
            </a:r>
            <a:r>
              <a:rPr lang="pt-BR" sz="2800" b="1" dirty="0" err="1" smtClean="0"/>
              <a:t>len</a:t>
            </a:r>
            <a:r>
              <a:rPr lang="pt-BR" sz="2800" b="1" dirty="0" smtClean="0"/>
              <a:t>(...)</a:t>
            </a:r>
            <a:r>
              <a:rPr lang="pt-BR" sz="2800" dirty="0" smtClean="0"/>
              <a:t>, que retorna a dimensão (número de elementos) de um vetor/lista.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Há diversas outras funções/operadores interessantes: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b="1" dirty="0" err="1" smtClean="0"/>
              <a:t>max</a:t>
            </a:r>
            <a:r>
              <a:rPr lang="pt-BR" sz="2800" b="1" dirty="0" smtClean="0"/>
              <a:t>(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b="1" dirty="0" smtClean="0"/>
              <a:t>)</a:t>
            </a:r>
            <a:r>
              <a:rPr lang="pt-BR" sz="2800" dirty="0" smtClean="0"/>
              <a:t>: retorna o valor máximo do vetor/lista 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dirty="0" smtClean="0"/>
              <a:t>.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b="1" dirty="0" smtClean="0"/>
              <a:t>min(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b="1" dirty="0" smtClean="0"/>
              <a:t>)</a:t>
            </a:r>
            <a:r>
              <a:rPr lang="pt-BR" sz="2800" dirty="0" smtClean="0"/>
              <a:t>: retorna o valor mínimo do vetor/lista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C00000"/>
                </a:solidFill>
              </a:rPr>
              <a:t>vetor</a:t>
            </a:r>
            <a:r>
              <a:rPr lang="pt-BR" sz="2800" dirty="0"/>
              <a:t>.</a:t>
            </a:r>
            <a:endParaRPr lang="pt-BR" sz="2800" dirty="0" smtClean="0"/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b="1" dirty="0" smtClean="0"/>
              <a:t>sum(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b="1" dirty="0" smtClean="0"/>
              <a:t>)</a:t>
            </a:r>
            <a:r>
              <a:rPr lang="pt-BR" sz="2800" dirty="0" smtClean="0"/>
              <a:t>: retorna a soma dos elementos do vetor/lista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C00000"/>
                </a:solidFill>
              </a:rPr>
              <a:t>vetor</a:t>
            </a:r>
            <a:r>
              <a:rPr lang="pt-BR" sz="2800" dirty="0"/>
              <a:t>.</a:t>
            </a:r>
            <a:endParaRPr lang="pt-BR" sz="2800" dirty="0" smtClean="0"/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b="1" dirty="0" smtClean="0">
                <a:solidFill>
                  <a:srgbClr val="C00000"/>
                </a:solidFill>
              </a:rPr>
              <a:t>valor</a:t>
            </a:r>
            <a:r>
              <a:rPr lang="pt-BR" sz="2800" b="1" dirty="0" smtClean="0"/>
              <a:t> in 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dirty="0" smtClean="0"/>
              <a:t>: retorna </a:t>
            </a:r>
            <a:r>
              <a:rPr lang="pt-BR" sz="2800" b="1" dirty="0" err="1" smtClean="0"/>
              <a:t>True</a:t>
            </a:r>
            <a:r>
              <a:rPr lang="pt-BR" sz="2800" dirty="0" smtClean="0"/>
              <a:t> se </a:t>
            </a:r>
            <a:r>
              <a:rPr lang="pt-BR" sz="2800" b="1" dirty="0" smtClean="0">
                <a:solidFill>
                  <a:srgbClr val="C00000"/>
                </a:solidFill>
              </a:rPr>
              <a:t>valor</a:t>
            </a:r>
            <a:r>
              <a:rPr lang="pt-BR" sz="2800" dirty="0" smtClean="0"/>
              <a:t> (variável ou constante) faz parte do vetor/lista </a:t>
            </a:r>
            <a:r>
              <a:rPr lang="pt-BR" sz="2800" b="1" dirty="0">
                <a:solidFill>
                  <a:srgbClr val="C00000"/>
                </a:solidFill>
              </a:rPr>
              <a:t>vetor</a:t>
            </a:r>
            <a:r>
              <a:rPr lang="pt-BR" sz="2800" dirty="0"/>
              <a:t>.</a:t>
            </a:r>
            <a:endParaRPr lang="pt-BR" sz="2800" dirty="0" smtClean="0"/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b="1" dirty="0" smtClean="0">
                <a:solidFill>
                  <a:srgbClr val="C00000"/>
                </a:solidFill>
              </a:rPr>
              <a:t>valor</a:t>
            </a:r>
            <a:r>
              <a:rPr lang="pt-BR" sz="2800" b="1" dirty="0" smtClean="0"/>
              <a:t> </a:t>
            </a:r>
            <a:r>
              <a:rPr lang="pt-BR" sz="2800" b="1" dirty="0" err="1" smtClean="0"/>
              <a:t>not</a:t>
            </a:r>
            <a:r>
              <a:rPr lang="pt-BR" sz="2800" b="1" dirty="0" smtClean="0"/>
              <a:t> in </a:t>
            </a:r>
            <a:r>
              <a:rPr lang="pt-BR" sz="2800" b="1" dirty="0" smtClean="0">
                <a:solidFill>
                  <a:srgbClr val="C00000"/>
                </a:solidFill>
              </a:rPr>
              <a:t>vetor</a:t>
            </a:r>
            <a:r>
              <a:rPr lang="pt-BR" sz="2800" dirty="0" smtClean="0"/>
              <a:t>: </a:t>
            </a:r>
            <a:r>
              <a:rPr lang="pt-BR" sz="2800" dirty="0"/>
              <a:t>retorna </a:t>
            </a:r>
            <a:r>
              <a:rPr lang="pt-BR" sz="2800" b="1" dirty="0" err="1"/>
              <a:t>True</a:t>
            </a:r>
            <a:r>
              <a:rPr lang="pt-BR" sz="2800" dirty="0"/>
              <a:t> se </a:t>
            </a:r>
            <a:r>
              <a:rPr lang="pt-BR" sz="2800" b="1" dirty="0">
                <a:solidFill>
                  <a:srgbClr val="C00000"/>
                </a:solidFill>
              </a:rPr>
              <a:t>valor</a:t>
            </a:r>
            <a:r>
              <a:rPr lang="pt-BR" sz="2800" dirty="0"/>
              <a:t> (variável ou constante) </a:t>
            </a:r>
            <a:r>
              <a:rPr lang="pt-BR" sz="2800" dirty="0" smtClean="0"/>
              <a:t>não faz </a:t>
            </a:r>
            <a:r>
              <a:rPr lang="pt-BR" sz="2800" dirty="0"/>
              <a:t>parte do </a:t>
            </a:r>
            <a:r>
              <a:rPr lang="pt-BR" sz="2800" dirty="0" smtClean="0"/>
              <a:t>vetor/lista </a:t>
            </a:r>
            <a:r>
              <a:rPr lang="pt-BR" sz="2800" b="1" dirty="0">
                <a:solidFill>
                  <a:srgbClr val="C00000"/>
                </a:solidFill>
              </a:rPr>
              <a:t>vetor</a:t>
            </a:r>
            <a:r>
              <a:rPr lang="pt-BR" sz="2800" dirty="0"/>
              <a:t>.</a:t>
            </a: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Funções úteis </a:t>
            </a:r>
            <a:r>
              <a:rPr lang="pt-BR" sz="3600" dirty="0" smtClean="0">
                <a:solidFill>
                  <a:schemeClr val="tx2"/>
                </a:solidFill>
              </a:rPr>
              <a:t>para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Pode-se replicar os elementos do vetor/lista usando o operador </a:t>
            </a:r>
            <a:r>
              <a:rPr lang="pt-BR" sz="2800" b="1" dirty="0" smtClean="0"/>
              <a:t>*</a:t>
            </a:r>
            <a:r>
              <a:rPr lang="pt-BR" sz="2800" dirty="0" smtClean="0"/>
              <a:t> :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 smtClean="0"/>
              <a:t>&gt;&gt;&gt; v = [1, 2, 3]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 smtClean="0"/>
              <a:t>&gt;&gt;&gt; z = v * 3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(v)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 smtClean="0"/>
              <a:t>[1, 2, 3, 1, 2, 3, 1, 2, 3]</a:t>
            </a:r>
          </a:p>
          <a:p>
            <a:pPr marL="800100" lvl="2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Funções úteis </a:t>
            </a:r>
            <a:r>
              <a:rPr lang="pt-BR" sz="3600" dirty="0" smtClean="0">
                <a:solidFill>
                  <a:schemeClr val="tx2"/>
                </a:solidFill>
              </a:rPr>
              <a:t>para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Pode-se concatenar vetores/listas </a:t>
            </a:r>
            <a:r>
              <a:rPr lang="pt-BR" sz="2800" dirty="0"/>
              <a:t>usando o operador </a:t>
            </a:r>
            <a:r>
              <a:rPr lang="pt-BR" sz="2800" b="1" dirty="0" smtClean="0"/>
              <a:t>+</a:t>
            </a:r>
            <a:r>
              <a:rPr lang="pt-BR" sz="2800" dirty="0" smtClean="0"/>
              <a:t> </a:t>
            </a:r>
            <a:r>
              <a:rPr lang="pt-BR" sz="2800" dirty="0"/>
              <a:t>: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/>
              <a:t>&gt;&gt;&gt; v = [1, 2, 3]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smtClean="0"/>
              <a:t>w = [4, 5, 6]</a:t>
            </a:r>
            <a:endParaRPr lang="pt-BR" sz="2800" dirty="0"/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smtClean="0"/>
              <a:t>y = v + w</a:t>
            </a:r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(y)</a:t>
            </a:r>
            <a:endParaRPr lang="pt-BR" sz="2800" dirty="0"/>
          </a:p>
          <a:p>
            <a:pPr marL="800100" lvl="2" indent="0">
              <a:buClr>
                <a:schemeClr val="tx2"/>
              </a:buClr>
              <a:buNone/>
            </a:pPr>
            <a:r>
              <a:rPr lang="pt-BR" sz="2800" dirty="0"/>
              <a:t>[1, 2, 3, </a:t>
            </a:r>
            <a:r>
              <a:rPr lang="pt-BR" sz="2800" dirty="0" smtClean="0"/>
              <a:t>4, 5, 6]</a:t>
            </a:r>
            <a:endParaRPr lang="pt-BR" sz="2800" dirty="0"/>
          </a:p>
          <a:p>
            <a:pPr marL="800100" lvl="2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Algumas vezes necessitamos de </a:t>
            </a:r>
            <a:r>
              <a:rPr lang="pt-BR" sz="2800" b="1" dirty="0"/>
              <a:t>vetores </a:t>
            </a:r>
            <a:r>
              <a:rPr lang="pt-BR" sz="2800" b="1" dirty="0" smtClean="0"/>
              <a:t>multidimensionais </a:t>
            </a:r>
            <a:r>
              <a:rPr lang="pt-BR" sz="2800" dirty="0"/>
              <a:t>para resolver um </a:t>
            </a:r>
            <a:r>
              <a:rPr lang="pt-BR" sz="2800" dirty="0" smtClean="0"/>
              <a:t>problema.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 </a:t>
            </a:r>
            <a:r>
              <a:rPr lang="pt-BR" sz="2800" dirty="0"/>
              <a:t>exemplo </a:t>
            </a:r>
            <a:r>
              <a:rPr lang="pt-BR" sz="2800" dirty="0" smtClean="0"/>
              <a:t>comum </a:t>
            </a:r>
            <a:r>
              <a:rPr lang="pt-BR" sz="2800" dirty="0"/>
              <a:t>são as matrizes </a:t>
            </a:r>
            <a:r>
              <a:rPr lang="pt-BR" sz="2800" b="1" dirty="0" smtClean="0"/>
              <a:t>bidimensionais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Nesse </a:t>
            </a:r>
            <a:r>
              <a:rPr lang="pt-BR" sz="2800" dirty="0"/>
              <a:t>caso, é necessário um índice para cada </a:t>
            </a:r>
            <a:r>
              <a:rPr lang="pt-BR" sz="2800" dirty="0" smtClean="0"/>
              <a:t>dimensão.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São </a:t>
            </a:r>
            <a:r>
              <a:rPr lang="pt-BR" sz="2800" dirty="0"/>
              <a:t>necessários </a:t>
            </a:r>
            <a:r>
              <a:rPr lang="pt-BR" sz="2800" b="1" dirty="0" smtClean="0"/>
              <a:t>dois índices </a:t>
            </a:r>
            <a:r>
              <a:rPr lang="pt-BR" sz="2800" dirty="0" smtClean="0"/>
              <a:t>para acessar um elemento de um matriz.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em Python matrizes são </a:t>
            </a:r>
            <a:r>
              <a:rPr lang="pt-BR" sz="2800" b="1" dirty="0" smtClean="0"/>
              <a:t>vetores de vetores</a:t>
            </a:r>
            <a:r>
              <a:rPr lang="pt-BR" sz="2800" dirty="0" smtClean="0"/>
              <a:t>. 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 valor de uma variável de um tipo simples, e.g., </a:t>
            </a:r>
            <a:r>
              <a:rPr lang="pt-BR" sz="2800" i="1" dirty="0" err="1" smtClean="0"/>
              <a:t>int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float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string</a:t>
            </a:r>
            <a:r>
              <a:rPr lang="pt-BR" sz="2800" dirty="0" smtClean="0"/>
              <a:t>, basta fazer uma atribuição: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&gt;&gt;&gt; a </a:t>
            </a:r>
            <a:r>
              <a:rPr lang="pt-BR" sz="2800" dirty="0"/>
              <a:t>= </a:t>
            </a:r>
            <a:r>
              <a:rPr lang="pt-BR" sz="2800" dirty="0" smtClean="0"/>
              <a:t>10</a:t>
            </a:r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&gt;&gt;&gt; b = a</a:t>
            </a:r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('a = ', a, '; b = ', b)</a:t>
            </a:r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a = 10 ; b = 10</a:t>
            </a:r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&gt;&gt;&gt; b = 5</a:t>
            </a:r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/>
              <a:t>print</a:t>
            </a:r>
            <a:r>
              <a:rPr lang="pt-BR" sz="2800" dirty="0"/>
              <a:t>('a = ', a, '; b = ', b) </a:t>
            </a:r>
            <a:endParaRPr lang="pt-BR" sz="2800" dirty="0" smtClean="0"/>
          </a:p>
          <a:p>
            <a:pPr marL="3317875" indent="0">
              <a:buClr>
                <a:schemeClr val="tx2"/>
              </a:buClr>
              <a:buNone/>
            </a:pPr>
            <a:r>
              <a:rPr lang="pt-BR" sz="2800" dirty="0" smtClean="0"/>
              <a:t>a </a:t>
            </a:r>
            <a:r>
              <a:rPr lang="pt-BR" sz="2800" dirty="0"/>
              <a:t>= </a:t>
            </a:r>
            <a:r>
              <a:rPr lang="pt-BR" sz="2800" dirty="0" smtClean="0"/>
              <a:t>10 ; </a:t>
            </a:r>
            <a:r>
              <a:rPr lang="pt-BR" sz="2800" dirty="0"/>
              <a:t>b = </a:t>
            </a:r>
            <a:r>
              <a:rPr lang="pt-BR" sz="2800" dirty="0" smtClean="0"/>
              <a:t>5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&gt;&gt;&gt; M = [[1, 5, 6, 7], [3, 2, 9, -1], [0, 4, -2, 5], [2, -3, 8, -7]]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(M[1])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[3, 2, 9, -1]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(M[1][2])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9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smtClean="0"/>
              <a:t>M[0][0] = 0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(M)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[[0, </a:t>
            </a:r>
            <a:r>
              <a:rPr lang="pt-BR" sz="2800" dirty="0"/>
              <a:t>5, 6, 7], [3, 2, 9, -1], [0, 4, -2, 5], [2, -3, 8, -7]]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20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766521"/>
              </p:ext>
            </p:extLst>
          </p:nvPr>
        </p:nvGraphicFramePr>
        <p:xfrm>
          <a:off x="7443972" y="2793013"/>
          <a:ext cx="2072168" cy="194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val="2158694167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29499641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22535097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1928527343"/>
                    </a:ext>
                  </a:extLst>
                </a:gridCol>
              </a:tblGrid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98838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321688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03136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11074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6629753" y="3505957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M = </a:t>
            </a:r>
          </a:p>
        </p:txBody>
      </p:sp>
    </p:spTree>
    <p:extLst>
      <p:ext uri="{BB962C8B-B14F-4D97-AF65-F5344CB8AC3E}">
        <p14:creationId xmlns:p14="http://schemas.microsoft.com/office/powerpoint/2010/main" val="223860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Indexação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M[</a:t>
            </a:r>
            <a:r>
              <a:rPr lang="pt-BR" sz="2800" b="1" dirty="0" err="1" smtClean="0">
                <a:solidFill>
                  <a:srgbClr val="C00000"/>
                </a:solidFill>
              </a:rPr>
              <a:t>primeiro_indice</a:t>
            </a:r>
            <a:r>
              <a:rPr lang="pt-BR" sz="2800" dirty="0" smtClean="0"/>
              <a:t>][</a:t>
            </a:r>
            <a:r>
              <a:rPr lang="pt-BR" sz="2800" b="1" dirty="0" err="1">
                <a:solidFill>
                  <a:srgbClr val="C00000"/>
                </a:solidFill>
              </a:rPr>
              <a:t>segundo_indice</a:t>
            </a:r>
            <a:r>
              <a:rPr lang="pt-BR" sz="2800" dirty="0" smtClean="0"/>
              <a:t>]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 </a:t>
            </a:r>
            <a:r>
              <a:rPr lang="pt-BR" sz="2800" b="1" dirty="0" err="1">
                <a:solidFill>
                  <a:srgbClr val="C00000"/>
                </a:solidFill>
              </a:rPr>
              <a:t>primeiro_indice</a:t>
            </a:r>
            <a:r>
              <a:rPr lang="pt-BR" sz="2800" dirty="0" smtClean="0"/>
              <a:t> refere-se às </a:t>
            </a:r>
            <a:r>
              <a:rPr lang="pt-BR" sz="2800" b="1" dirty="0" smtClean="0"/>
              <a:t>linhas</a:t>
            </a:r>
            <a:r>
              <a:rPr lang="pt-BR" sz="2800" dirty="0" smtClean="0"/>
              <a:t> da matriz.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O </a:t>
            </a:r>
            <a:r>
              <a:rPr lang="pt-BR" sz="2800" b="1" dirty="0" err="1">
                <a:solidFill>
                  <a:srgbClr val="C00000"/>
                </a:solidFill>
              </a:rPr>
              <a:t>segundo_indice</a:t>
            </a:r>
            <a:r>
              <a:rPr lang="pt-BR" sz="2800" dirty="0" smtClean="0"/>
              <a:t> refere-se às </a:t>
            </a:r>
            <a:r>
              <a:rPr lang="pt-BR" sz="2800" b="1" dirty="0" smtClean="0"/>
              <a:t>colunas</a:t>
            </a:r>
            <a:r>
              <a:rPr lang="pt-BR" sz="2800" dirty="0" smtClean="0"/>
              <a:t> da matriz.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Tal como para vetores, usar </a:t>
            </a:r>
            <a:r>
              <a:rPr lang="pt-BR" sz="2800" b="1" dirty="0" smtClean="0"/>
              <a:t>referências inválidas </a:t>
            </a:r>
            <a:r>
              <a:rPr lang="pt-BR" sz="2800" dirty="0" smtClean="0"/>
              <a:t>vai provocar um erro: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smtClean="0"/>
              <a:t>M[0][4] = 0 # vai dar erro! 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err="1" smtClean="0"/>
              <a:t>print</a:t>
            </a:r>
            <a:r>
              <a:rPr lang="pt-BR" sz="2800" dirty="0" smtClean="0"/>
              <a:t>(M[4][</a:t>
            </a:r>
            <a:r>
              <a:rPr lang="pt-BR" sz="2800" dirty="0"/>
              <a:t>4</a:t>
            </a:r>
            <a:r>
              <a:rPr lang="pt-BR" sz="2800" dirty="0" smtClean="0"/>
              <a:t>]) </a:t>
            </a:r>
            <a:r>
              <a:rPr lang="pt-BR" sz="2800" dirty="0"/>
              <a:t># </a:t>
            </a:r>
            <a:r>
              <a:rPr lang="pt-BR" sz="2800" dirty="0" smtClean="0"/>
              <a:t>também vai </a:t>
            </a:r>
            <a:r>
              <a:rPr lang="pt-BR" sz="2800" dirty="0"/>
              <a:t>dar erro! </a:t>
            </a:r>
          </a:p>
          <a:p>
            <a:pPr marL="0" indent="0" algn="ctr">
              <a:buClr>
                <a:schemeClr val="tx2"/>
              </a:buClr>
              <a:buNone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21</a:t>
            </a:fld>
            <a:endParaRPr lang="en-US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4688"/>
              </p:ext>
            </p:extLst>
          </p:nvPr>
        </p:nvGraphicFramePr>
        <p:xfrm>
          <a:off x="9113288" y="623973"/>
          <a:ext cx="2072168" cy="1949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42">
                  <a:extLst>
                    <a:ext uri="{9D8B030D-6E8A-4147-A177-3AD203B41FA5}">
                      <a16:colId xmlns:a16="http://schemas.microsoft.com/office/drawing/2014/main" val="2158694167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29499641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2253509765"/>
                    </a:ext>
                  </a:extLst>
                </a:gridCol>
                <a:gridCol w="518042">
                  <a:extLst>
                    <a:ext uri="{9D8B030D-6E8A-4147-A177-3AD203B41FA5}">
                      <a16:colId xmlns:a16="http://schemas.microsoft.com/office/drawing/2014/main" val="1928527343"/>
                    </a:ext>
                  </a:extLst>
                </a:gridCol>
              </a:tblGrid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98838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321688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03136"/>
                  </a:ext>
                </a:extLst>
              </a:tr>
              <a:tr h="487277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11074"/>
                  </a:ext>
                </a:extLst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8299069" y="1336917"/>
            <a:ext cx="835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/>
              <a:t>M = </a:t>
            </a:r>
          </a:p>
        </p:txBody>
      </p:sp>
    </p:spTree>
    <p:extLst>
      <p:ext uri="{BB962C8B-B14F-4D97-AF65-F5344CB8AC3E}">
        <p14:creationId xmlns:p14="http://schemas.microsoft.com/office/powerpoint/2010/main" val="46584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Indexação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um vetor de vetores (lista de listas) só é considerado um matriz, se os vetores internos tiverem a mesma dimensão.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 smtClean="0"/>
              <a:t>NM = [[1</a:t>
            </a:r>
            <a:r>
              <a:rPr lang="pt-BR" sz="2800" dirty="0"/>
              <a:t>, 5, 6, 7], [3, 2, </a:t>
            </a:r>
            <a:r>
              <a:rPr lang="pt-BR" sz="2800" dirty="0" smtClean="0"/>
              <a:t>9], </a:t>
            </a:r>
            <a:r>
              <a:rPr lang="pt-BR" sz="2800" dirty="0"/>
              <a:t>[0, 4, -2, </a:t>
            </a:r>
            <a:r>
              <a:rPr lang="pt-BR" sz="2800" dirty="0" smtClean="0"/>
              <a:t>5]] # não é considerado matriz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C</a:t>
            </a:r>
            <a:r>
              <a:rPr lang="pt-BR" sz="2800" dirty="0" smtClean="0"/>
              <a:t>M </a:t>
            </a:r>
            <a:r>
              <a:rPr lang="pt-BR" sz="2800" dirty="0"/>
              <a:t>= [[1, 5, 6, 7], [3, 2, </a:t>
            </a:r>
            <a:r>
              <a:rPr lang="pt-BR" sz="2800" dirty="0" smtClean="0"/>
              <a:t>9, -1], </a:t>
            </a:r>
            <a:r>
              <a:rPr lang="pt-BR" sz="2800" dirty="0"/>
              <a:t>[0, 4, -2, 5]] # </a:t>
            </a:r>
            <a:r>
              <a:rPr lang="pt-BR" sz="2800" dirty="0" smtClean="0"/>
              <a:t>é </a:t>
            </a:r>
            <a:r>
              <a:rPr lang="pt-BR" sz="2800" dirty="0"/>
              <a:t>considerado </a:t>
            </a:r>
            <a:r>
              <a:rPr lang="pt-BR" sz="2800" dirty="0" smtClean="0"/>
              <a:t>matriz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Como saber as dimensões de uma matriz (número de linhas e de colunas)?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Usando o comando </a:t>
            </a:r>
            <a:r>
              <a:rPr lang="pt-BR" sz="2800" b="1" dirty="0" err="1" smtClean="0"/>
              <a:t>len</a:t>
            </a:r>
            <a:r>
              <a:rPr lang="pt-BR" sz="2800" b="1" dirty="0" smtClean="0"/>
              <a:t>(...)</a:t>
            </a:r>
            <a:r>
              <a:rPr lang="pt-BR" sz="2800" dirty="0" smtClean="0"/>
              <a:t>:</a:t>
            </a:r>
          </a:p>
          <a:p>
            <a:pPr marL="1701800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len</a:t>
            </a:r>
            <a:r>
              <a:rPr lang="pt-BR" sz="2800" dirty="0" smtClean="0"/>
              <a:t>(CM)  # número de linhas</a:t>
            </a:r>
          </a:p>
          <a:p>
            <a:pPr marL="1701800" indent="0">
              <a:buClr>
                <a:schemeClr val="tx2"/>
              </a:buClr>
              <a:buNone/>
            </a:pPr>
            <a:r>
              <a:rPr lang="pt-BR" sz="2800" dirty="0" smtClean="0"/>
              <a:t>3</a:t>
            </a:r>
          </a:p>
          <a:p>
            <a:pPr marL="1701800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len</a:t>
            </a:r>
            <a:r>
              <a:rPr lang="pt-BR" sz="2800" dirty="0" smtClean="0"/>
              <a:t>(CM[0])  # número de colunas</a:t>
            </a:r>
          </a:p>
          <a:p>
            <a:pPr marL="1701800" indent="0">
              <a:buClr>
                <a:schemeClr val="tx2"/>
              </a:buClr>
              <a:buNone/>
            </a:pPr>
            <a:r>
              <a:rPr lang="pt-BR" sz="2800" dirty="0"/>
              <a:t>4</a:t>
            </a: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54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Inicializando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Pode-se inicializar através de uma atribuição simples: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pt-BR" sz="2800" dirty="0"/>
              <a:t>M = [[1, 5, 6, 7], [3, 2, 9, -1], [0, 4, -2, 5], [2, -3, 8, -7</a:t>
            </a:r>
            <a:r>
              <a:rPr lang="pt-BR" sz="2800" dirty="0" smtClean="0"/>
              <a:t>]]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Mas não se pode inicializar de forma análoga a vetores: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 smtClean="0"/>
              <a:t>&gt;&gt;&gt; M = [[0]*4]*3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&gt;&gt;&gt; </a:t>
            </a:r>
            <a:r>
              <a:rPr lang="fi-FI" sz="2800" dirty="0" smtClean="0"/>
              <a:t>print(M)</a:t>
            </a:r>
            <a:endParaRPr lang="fi-FI" sz="2800" dirty="0"/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[[0, 0, 0, 0], [0, 0, 0, 0], [0, 0, 0, 0</a:t>
            </a:r>
            <a:r>
              <a:rPr lang="fi-FI" sz="2800" dirty="0" smtClean="0"/>
              <a:t>]]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smtClean="0"/>
              <a:t>M[0][0] = 1</a:t>
            </a:r>
            <a:endParaRPr lang="pt-BR" sz="2800" dirty="0"/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&gt;&gt;&gt; </a:t>
            </a:r>
            <a:r>
              <a:rPr lang="fi-FI" sz="2800" dirty="0" smtClean="0"/>
              <a:t>print(M)</a:t>
            </a:r>
            <a:endParaRPr lang="fi-FI" sz="2800" dirty="0"/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 smtClean="0"/>
              <a:t>[[1, </a:t>
            </a:r>
            <a:r>
              <a:rPr lang="fi-FI" sz="2800" dirty="0"/>
              <a:t>0, 0, 0], </a:t>
            </a:r>
            <a:r>
              <a:rPr lang="fi-FI" sz="2800" dirty="0" smtClean="0"/>
              <a:t>[1, </a:t>
            </a:r>
            <a:r>
              <a:rPr lang="fi-FI" sz="2800" dirty="0"/>
              <a:t>0, 0, 0], </a:t>
            </a:r>
            <a:r>
              <a:rPr lang="fi-FI" sz="2800" dirty="0" smtClean="0"/>
              <a:t>[1, </a:t>
            </a:r>
            <a:r>
              <a:rPr lang="fi-FI" sz="2800" dirty="0"/>
              <a:t>0, 0, 0</a:t>
            </a:r>
            <a:r>
              <a:rPr lang="fi-FI" sz="2800" dirty="0" smtClean="0"/>
              <a:t>]]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i-FI" sz="2800" dirty="0"/>
              <a:t>Cada linha representa o mesmo vetor na memória!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0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Inicializando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Uma possibilidade é usar a seguinte instrução: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en-US" sz="2800" dirty="0" smtClean="0"/>
              <a:t>M </a:t>
            </a:r>
            <a:r>
              <a:rPr lang="en-US" sz="2800" dirty="0"/>
              <a:t>= </a:t>
            </a:r>
            <a:r>
              <a:rPr lang="en-US" sz="2800" dirty="0" smtClean="0"/>
              <a:t>[[0 </a:t>
            </a: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</a:t>
            </a:r>
            <a:r>
              <a:rPr lang="en-US" sz="2800" dirty="0" smtClean="0"/>
              <a:t>range(</a:t>
            </a:r>
            <a:r>
              <a:rPr lang="en-US" sz="2800" dirty="0" err="1" smtClean="0"/>
              <a:t>colunas</a:t>
            </a:r>
            <a:r>
              <a:rPr lang="en-US" sz="2800" dirty="0" smtClean="0"/>
              <a:t>)] </a:t>
            </a:r>
            <a:r>
              <a:rPr lang="en-US" sz="2800" dirty="0"/>
              <a:t>for j in </a:t>
            </a:r>
            <a:r>
              <a:rPr lang="en-US" sz="2800" dirty="0" smtClean="0"/>
              <a:t>range(</a:t>
            </a:r>
            <a:r>
              <a:rPr lang="en-US" sz="2800" dirty="0" err="1" smtClean="0"/>
              <a:t>linhas</a:t>
            </a:r>
            <a:r>
              <a:rPr lang="en-US" sz="2800" dirty="0" smtClean="0"/>
              <a:t>)]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Exemplo: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 smtClean="0"/>
              <a:t>&gt;&gt;&gt; colunas = 4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 smtClean="0"/>
              <a:t>&gt;&gt;&gt; linhas = 3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&gt;&gt;&gt; </a:t>
            </a:r>
            <a:r>
              <a:rPr lang="en-US" sz="2800" dirty="0"/>
              <a:t>M = [[0 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colunas</a:t>
            </a:r>
            <a:r>
              <a:rPr lang="en-US" sz="2800" dirty="0"/>
              <a:t>)] for j in range(</a:t>
            </a:r>
            <a:r>
              <a:rPr lang="en-US" sz="2800" dirty="0" err="1"/>
              <a:t>linhas</a:t>
            </a:r>
            <a:r>
              <a:rPr lang="en-US" sz="2800" dirty="0" smtClean="0"/>
              <a:t>)]</a:t>
            </a:r>
            <a:endParaRPr lang="pt-BR" sz="2800" dirty="0"/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 smtClean="0"/>
              <a:t>&gt;&gt;&gt; </a:t>
            </a:r>
            <a:r>
              <a:rPr lang="fi-FI" sz="2800" dirty="0"/>
              <a:t>print(M)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 smtClean="0"/>
              <a:t>[[0, </a:t>
            </a:r>
            <a:r>
              <a:rPr lang="fi-FI" sz="2800" dirty="0"/>
              <a:t>0, 0, 0], </a:t>
            </a:r>
            <a:r>
              <a:rPr lang="fi-FI" sz="2800" dirty="0" smtClean="0"/>
              <a:t>[0, </a:t>
            </a:r>
            <a:r>
              <a:rPr lang="fi-FI" sz="2800" dirty="0"/>
              <a:t>0, 0, 0], </a:t>
            </a:r>
            <a:r>
              <a:rPr lang="fi-FI" sz="2800" dirty="0" smtClean="0"/>
              <a:t>[0, </a:t>
            </a:r>
            <a:r>
              <a:rPr lang="fi-FI" sz="2800" dirty="0"/>
              <a:t>0, 0, 0]]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1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Inicializando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Uma possibilidade é usar a seguinte instrução:</a:t>
            </a:r>
          </a:p>
          <a:p>
            <a:pPr marL="0" indent="0" algn="ctr">
              <a:buClr>
                <a:schemeClr val="tx2"/>
              </a:buClr>
              <a:buNone/>
            </a:pPr>
            <a:r>
              <a:rPr lang="en-US" sz="2800" dirty="0" smtClean="0"/>
              <a:t>M </a:t>
            </a:r>
            <a:r>
              <a:rPr lang="en-US" sz="2800" dirty="0"/>
              <a:t>= </a:t>
            </a:r>
            <a:r>
              <a:rPr lang="en-US" sz="2800" dirty="0" smtClean="0"/>
              <a:t>[[0 </a:t>
            </a:r>
            <a:r>
              <a:rPr lang="en-US" sz="2800" dirty="0"/>
              <a:t>for </a:t>
            </a:r>
            <a:r>
              <a:rPr lang="en-US" sz="2800" dirty="0" err="1"/>
              <a:t>i</a:t>
            </a:r>
            <a:r>
              <a:rPr lang="en-US" sz="2800" dirty="0"/>
              <a:t> in </a:t>
            </a:r>
            <a:r>
              <a:rPr lang="en-US" sz="2800" dirty="0" smtClean="0"/>
              <a:t>range(</a:t>
            </a:r>
            <a:r>
              <a:rPr lang="en-US" sz="2800" dirty="0" err="1" smtClean="0"/>
              <a:t>colunas</a:t>
            </a:r>
            <a:r>
              <a:rPr lang="en-US" sz="2800" dirty="0" smtClean="0"/>
              <a:t>)] </a:t>
            </a:r>
            <a:r>
              <a:rPr lang="en-US" sz="2800" dirty="0"/>
              <a:t>for j in </a:t>
            </a:r>
            <a:r>
              <a:rPr lang="en-US" sz="2800" dirty="0" smtClean="0"/>
              <a:t>range(</a:t>
            </a:r>
            <a:r>
              <a:rPr lang="en-US" sz="2800" dirty="0" err="1" smtClean="0"/>
              <a:t>linhas</a:t>
            </a:r>
            <a:r>
              <a:rPr lang="en-US" sz="2800" dirty="0" smtClean="0"/>
              <a:t>)]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Exemplo: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 smtClean="0"/>
              <a:t>&gt;&gt;&gt; colunas = 4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 smtClean="0"/>
              <a:t>&gt;&gt;&gt; linhas = 3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&gt;&gt;&gt; </a:t>
            </a:r>
            <a:r>
              <a:rPr lang="en-US" sz="2800" dirty="0"/>
              <a:t>M = [[0 for </a:t>
            </a:r>
            <a:r>
              <a:rPr lang="en-US" sz="2800" dirty="0" err="1"/>
              <a:t>i</a:t>
            </a:r>
            <a:r>
              <a:rPr lang="en-US" sz="2800" dirty="0"/>
              <a:t> in range(</a:t>
            </a:r>
            <a:r>
              <a:rPr lang="en-US" sz="2800" dirty="0" err="1"/>
              <a:t>colunas</a:t>
            </a:r>
            <a:r>
              <a:rPr lang="en-US" sz="2800" dirty="0"/>
              <a:t>)] for j in range(</a:t>
            </a:r>
            <a:r>
              <a:rPr lang="en-US" sz="2800" dirty="0" err="1"/>
              <a:t>linhas</a:t>
            </a:r>
            <a:r>
              <a:rPr lang="en-US" sz="2800" dirty="0" smtClean="0"/>
              <a:t>)]</a:t>
            </a:r>
            <a:endParaRPr lang="pt-BR" sz="2800" dirty="0"/>
          </a:p>
          <a:p>
            <a:pPr marL="808038" indent="0">
              <a:buClr>
                <a:schemeClr val="tx2"/>
              </a:buClr>
              <a:buNone/>
            </a:pPr>
            <a:r>
              <a:rPr lang="pt-BR" sz="2800" dirty="0"/>
              <a:t>&gt;&gt;&gt; M[0][0] = 1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&gt;&gt;&gt; print(M)</a:t>
            </a:r>
          </a:p>
          <a:p>
            <a:pPr marL="808038" indent="0">
              <a:buClr>
                <a:schemeClr val="tx2"/>
              </a:buClr>
              <a:buNone/>
            </a:pPr>
            <a:r>
              <a:rPr lang="fi-FI" sz="2800" dirty="0"/>
              <a:t>[[1, 0, 0, 0], </a:t>
            </a:r>
            <a:r>
              <a:rPr lang="fi-FI" sz="2800" dirty="0" smtClean="0"/>
              <a:t>[0, </a:t>
            </a:r>
            <a:r>
              <a:rPr lang="fi-FI" sz="2800" dirty="0"/>
              <a:t>0, 0, 0], </a:t>
            </a:r>
            <a:r>
              <a:rPr lang="fi-FI" sz="2800" dirty="0" smtClean="0"/>
              <a:t>[0, </a:t>
            </a:r>
            <a:r>
              <a:rPr lang="fi-FI" sz="2800" dirty="0"/>
              <a:t>0, 0, 0]]</a:t>
            </a: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3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Lendo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Exemplo: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668771" y="1875269"/>
            <a:ext cx="7985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linhas = int(input('Número de linhas: '))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colunas = int(input('Número de colunas: '))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 = []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range(0, linhas):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mat.append([])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range(0, colunas):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mat[i].append(int(input('Elemento [{}][{}]: '.format(i</a:t>
            </a:r>
            <a:r>
              <a:rPr lang="nl-N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</a:t>
            </a:r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))))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print(mat)</a:t>
            </a:r>
          </a:p>
        </p:txBody>
      </p:sp>
    </p:spTree>
    <p:extLst>
      <p:ext uri="{BB962C8B-B14F-4D97-AF65-F5344CB8AC3E}">
        <p14:creationId xmlns:p14="http://schemas.microsoft.com/office/powerpoint/2010/main" val="16363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Escrevendo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Escrevendo na forma de matriz: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2668771" y="1875269"/>
            <a:ext cx="7985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linhas </a:t>
            </a:r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int(input('Número de linhas: '))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colunas = int(input('Número de colunas: '))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 = []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range(0, linhas):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mat.append([])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range(0, colunas):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mat[i].append(int(input('Elemento [{}][{}]: '.format(i, j))))</a:t>
            </a:r>
          </a:p>
          <a:p>
            <a:r>
              <a:rPr lang="nl-NL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in range(len(mat)):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range(len(mat[i])):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print('{: ^3}'.format(mat[i][j]), end =" ")</a:t>
            </a:r>
          </a:p>
          <a:p>
            <a:r>
              <a:rPr lang="nl-NL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1778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 Transposta</a:t>
            </a:r>
            <a:endParaRPr lang="pt-BR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 smtClean="0"/>
                  <a:t>A transposta de uma matriz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/>
                  <a:t> é uma matriz que apresenta os mesmos elementos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/>
                  <a:t>, só que colocados em uma posição diferente. </a:t>
                </a: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 smtClean="0"/>
                  <a:t>Ela </a:t>
                </a:r>
                <a:r>
                  <a:rPr lang="pt-BR" sz="2800" dirty="0"/>
                  <a:t>é obtida transportando-se ordenadamente os elementos das linhas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/>
                  <a:t> para as colunas da </a:t>
                </a:r>
                <a:r>
                  <a:rPr lang="pt-BR" sz="2800" dirty="0" smtClean="0"/>
                  <a:t>transposta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 smtClean="0"/>
                  <a:t>Observe que as dimensões de </a:t>
                </a:r>
                <a:r>
                  <a:rPr lang="pt-BR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pt-BR" sz="2800" i="1" baseline="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 </a:t>
                </a:r>
                <a:r>
                  <a:rPr lang="pt-BR" sz="2800" dirty="0" smtClean="0"/>
                  <a:t>são invertidas em relação às dimensões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sz="2800" dirty="0" smtClean="0"/>
                  <a:t>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800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  <a:blipFill>
                <a:blip r:embed="rId2"/>
                <a:stretch>
                  <a:fillRect l="-929" t="-4891" r="-546" b="-3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28</a:t>
            </a:fld>
            <a:endParaRPr lang="en-US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382" y="3271172"/>
            <a:ext cx="3704101" cy="162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4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 Transposta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29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52" y="1428510"/>
            <a:ext cx="4310726" cy="3658727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117977" y="2226833"/>
            <a:ext cx="301215" cy="3012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/>
          <p:cNvGrpSpPr/>
          <p:nvPr/>
        </p:nvGrpSpPr>
        <p:grpSpPr>
          <a:xfrm>
            <a:off x="7569800" y="2259110"/>
            <a:ext cx="2756506" cy="4067345"/>
            <a:chOff x="6045800" y="2259109"/>
            <a:chExt cx="2756506" cy="4067345"/>
          </a:xfrm>
        </p:grpSpPr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590" y="4361918"/>
              <a:ext cx="1992716" cy="1964536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6858000" y="4372675"/>
              <a:ext cx="1893276" cy="18991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Seta Dobrada 11"/>
            <p:cNvSpPr/>
            <p:nvPr/>
          </p:nvSpPr>
          <p:spPr>
            <a:xfrm rot="5400000">
              <a:off x="6055596" y="2249313"/>
              <a:ext cx="2000922" cy="2020514"/>
            </a:xfrm>
            <a:prstGeom prst="bentArrow">
              <a:avLst>
                <a:gd name="adj1" fmla="val 11421"/>
                <a:gd name="adj2" fmla="val 11943"/>
                <a:gd name="adj3" fmla="val 25000"/>
                <a:gd name="adj4" fmla="val 4375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932028" y="5278393"/>
                <a:ext cx="26377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>
                          <a:latin typeface="Cambria Math"/>
                        </a:rPr>
                        <m:t>𝑓</m:t>
                      </m:r>
                      <m:r>
                        <a:rPr lang="pt-BR" sz="2800" i="1">
                          <a:latin typeface="Cambria Math"/>
                        </a:rPr>
                        <m:t>:</m:t>
                      </m:r>
                      <m:r>
                        <a:rPr lang="pt-BR" sz="2800" i="1">
                          <a:latin typeface="Cambria Math"/>
                        </a:rPr>
                        <m:t>𝑈</m:t>
                      </m:r>
                      <m:r>
                        <a:rPr lang="pt-BR" sz="2800" i="1">
                          <a:latin typeface="Cambria Math"/>
                          <a:ea typeface="Cambria Math"/>
                        </a:rPr>
                        <m:t>⊂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ℝ</m:t>
                          </m:r>
                        </m:e>
                        <m:sup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/>
                          <a:ea typeface="Cambria Math"/>
                        </a:rPr>
                        <m:t>⟶</m:t>
                      </m:r>
                      <m:r>
                        <a:rPr lang="pt-BR" sz="2800" i="1"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28" y="5278393"/>
                <a:ext cx="263777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95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 valor de uma variável de um tipo simples, e.g., </a:t>
            </a:r>
            <a:r>
              <a:rPr lang="pt-BR" sz="2800" i="1" dirty="0" err="1" smtClean="0"/>
              <a:t>int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float</a:t>
            </a:r>
            <a:r>
              <a:rPr lang="pt-BR" sz="2800" dirty="0" smtClean="0"/>
              <a:t>, </a:t>
            </a:r>
            <a:r>
              <a:rPr lang="pt-BR" sz="2800" i="1" dirty="0" err="1" smtClean="0"/>
              <a:t>string</a:t>
            </a:r>
            <a:r>
              <a:rPr lang="pt-BR" sz="2800" dirty="0" smtClean="0"/>
              <a:t>, basta fazer uma atribuição.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A cópia de vetores/listas não funciona da mesma maneira (no </a:t>
            </a:r>
            <a:r>
              <a:rPr lang="pt-BR" sz="2800" dirty="0"/>
              <a:t>Python</a:t>
            </a:r>
            <a:r>
              <a:rPr lang="pt-BR" sz="2800" dirty="0" smtClean="0"/>
              <a:t>)!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vetor_a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[10, 20, 30]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 = </a:t>
            </a:r>
            <a:r>
              <a:rPr lang="pt-BR" sz="2800" dirty="0" err="1" smtClean="0"/>
              <a:t>vetor_a</a:t>
            </a:r>
            <a:endParaRPr lang="pt-BR" sz="2800" dirty="0" smtClean="0"/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('</a:t>
            </a:r>
            <a:r>
              <a:rPr lang="pt-BR" sz="2800" dirty="0" err="1" smtClean="0"/>
              <a:t>vetor_a</a:t>
            </a:r>
            <a:r>
              <a:rPr lang="pt-BR" sz="2800" dirty="0" smtClean="0"/>
              <a:t> = ', </a:t>
            </a:r>
            <a:r>
              <a:rPr lang="pt-BR" sz="2800" dirty="0" err="1"/>
              <a:t>vetor_</a:t>
            </a:r>
            <a:r>
              <a:rPr lang="pt-BR" sz="2800" dirty="0" err="1" smtClean="0"/>
              <a:t>a</a:t>
            </a:r>
            <a:r>
              <a:rPr lang="pt-BR" sz="2800" dirty="0" smtClean="0"/>
              <a:t>, '; </a:t>
            </a:r>
            <a:r>
              <a:rPr lang="pt-BR" sz="2800" dirty="0" err="1"/>
              <a:t>vetor_</a:t>
            </a:r>
            <a:r>
              <a:rPr lang="pt-BR" sz="2800" dirty="0" err="1" smtClean="0"/>
              <a:t>b</a:t>
            </a:r>
            <a:r>
              <a:rPr lang="pt-BR" sz="2800" dirty="0" smtClean="0"/>
              <a:t> = ', </a:t>
            </a:r>
            <a:r>
              <a:rPr lang="pt-BR" sz="2800" dirty="0" err="1"/>
              <a:t>vetor_</a:t>
            </a:r>
            <a:r>
              <a:rPr lang="pt-BR" sz="2800" dirty="0" err="1" smtClean="0"/>
              <a:t>b</a:t>
            </a:r>
            <a:r>
              <a:rPr lang="pt-BR" sz="2800" dirty="0" smtClean="0"/>
              <a:t>)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err="1" smtClean="0"/>
              <a:t>vetor_a</a:t>
            </a:r>
            <a:r>
              <a:rPr lang="pt-BR" sz="2800" dirty="0" smtClean="0"/>
              <a:t> = [10, 20, 30] 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 = [10, 20, 30]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[1] = 0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/>
              <a:t>print</a:t>
            </a:r>
            <a:r>
              <a:rPr lang="pt-BR" sz="2800" dirty="0"/>
              <a:t>('</a:t>
            </a:r>
            <a:r>
              <a:rPr lang="pt-BR" sz="2800" dirty="0" err="1"/>
              <a:t>vetor_a</a:t>
            </a:r>
            <a:r>
              <a:rPr lang="pt-BR" sz="2800" dirty="0"/>
              <a:t> = ', </a:t>
            </a:r>
            <a:r>
              <a:rPr lang="pt-BR" sz="2800" dirty="0" err="1"/>
              <a:t>vetor_a</a:t>
            </a:r>
            <a:r>
              <a:rPr lang="pt-BR" sz="2800" dirty="0"/>
              <a:t>, '; </a:t>
            </a:r>
            <a:r>
              <a:rPr lang="pt-BR" sz="2800" dirty="0" err="1"/>
              <a:t>vetor_b</a:t>
            </a:r>
            <a:r>
              <a:rPr lang="pt-BR" sz="2800" dirty="0"/>
              <a:t> = ', </a:t>
            </a:r>
            <a:r>
              <a:rPr lang="pt-BR" sz="2800" dirty="0" err="1"/>
              <a:t>vetor_b</a:t>
            </a:r>
            <a:r>
              <a:rPr lang="pt-BR" sz="2800" dirty="0"/>
              <a:t>)</a:t>
            </a:r>
          </a:p>
          <a:p>
            <a:pPr marL="2605088" indent="0">
              <a:buClr>
                <a:schemeClr val="tx2"/>
              </a:buClr>
              <a:buNone/>
            </a:pPr>
            <a:r>
              <a:rPr lang="pt-BR" sz="2800" dirty="0" err="1"/>
              <a:t>vetor_a</a:t>
            </a:r>
            <a:r>
              <a:rPr lang="pt-BR" sz="2800" dirty="0"/>
              <a:t> = [10, </a:t>
            </a:r>
            <a:r>
              <a:rPr lang="pt-BR" sz="2800" dirty="0" smtClean="0"/>
              <a:t>0</a:t>
            </a:r>
            <a:r>
              <a:rPr lang="pt-BR" sz="2800" dirty="0"/>
              <a:t>, 30] ; </a:t>
            </a:r>
            <a:r>
              <a:rPr lang="pt-BR" sz="2800" dirty="0" err="1"/>
              <a:t>vetor_b</a:t>
            </a:r>
            <a:r>
              <a:rPr lang="pt-BR" sz="2800" dirty="0"/>
              <a:t> = [10, </a:t>
            </a:r>
            <a:r>
              <a:rPr lang="pt-BR" sz="2800" dirty="0" smtClean="0"/>
              <a:t>0</a:t>
            </a:r>
            <a:r>
              <a:rPr lang="pt-BR" sz="2800" dirty="0"/>
              <a:t>, 30]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 Transposta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30</a:t>
            </a:fld>
            <a:endParaRPr lang="en-US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47652" y="1428510"/>
            <a:ext cx="4310726" cy="3658727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844911" y="5438937"/>
            <a:ext cx="2443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sz="2400" dirty="0"/>
              <a:t>Matriz transposta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9209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623" y="1364854"/>
            <a:ext cx="3167395" cy="13921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Matriz Transposta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Exercício: leia uma matriz A e calcule a sua transposta.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1531088" y="1812660"/>
            <a:ext cx="79850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linhas = 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colunas =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(A[0])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repare que a ordem está invertida na linha seguinte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[[0 for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linhas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j in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range(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colunas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)]</a:t>
            </a:r>
            <a:endParaRPr lang="pt-B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range(linhas):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j in range(colunas):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At[j][i]=A[i][j]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A:')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a matriz A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transposta de A:')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a matriz At</a:t>
            </a:r>
          </a:p>
          <a:p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Parecido com cópia de vetores: mesmo problema.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mat_a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[[10, 20], [30, 40]]</a:t>
            </a:r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mat_b</a:t>
            </a:r>
            <a:r>
              <a:rPr lang="pt-BR" sz="2800" dirty="0" smtClean="0"/>
              <a:t> = </a:t>
            </a:r>
            <a:r>
              <a:rPr lang="pt-BR" sz="2800" dirty="0" err="1" smtClean="0"/>
              <a:t>mat_a</a:t>
            </a:r>
            <a:endParaRPr lang="pt-BR" sz="2800" dirty="0" smtClean="0"/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print</a:t>
            </a:r>
            <a:r>
              <a:rPr lang="pt-BR" sz="2800" dirty="0" smtClean="0"/>
              <a:t>('</a:t>
            </a:r>
            <a:r>
              <a:rPr lang="pt-BR" sz="2800" dirty="0" err="1" smtClean="0"/>
              <a:t>mat_a</a:t>
            </a:r>
            <a:r>
              <a:rPr lang="pt-BR" sz="2800" dirty="0" smtClean="0"/>
              <a:t> = ', </a:t>
            </a:r>
            <a:r>
              <a:rPr lang="pt-BR" sz="2800" dirty="0" err="1"/>
              <a:t>mat</a:t>
            </a:r>
            <a:r>
              <a:rPr lang="pt-BR" sz="2800" dirty="0" err="1" smtClean="0"/>
              <a:t>_a</a:t>
            </a:r>
            <a:r>
              <a:rPr lang="pt-BR" sz="2800" dirty="0" smtClean="0"/>
              <a:t>, '; </a:t>
            </a:r>
            <a:r>
              <a:rPr lang="pt-BR" sz="2800" dirty="0" err="1"/>
              <a:t>mat</a:t>
            </a:r>
            <a:r>
              <a:rPr lang="pt-BR" sz="2800" dirty="0" err="1" smtClean="0"/>
              <a:t>_b</a:t>
            </a:r>
            <a:r>
              <a:rPr lang="pt-BR" sz="2800" dirty="0" smtClean="0"/>
              <a:t> = ', </a:t>
            </a:r>
            <a:r>
              <a:rPr lang="pt-BR" sz="2800" dirty="0" err="1"/>
              <a:t>mat</a:t>
            </a:r>
            <a:r>
              <a:rPr lang="pt-BR" sz="2800" dirty="0" err="1" smtClean="0"/>
              <a:t>_b</a:t>
            </a:r>
            <a:r>
              <a:rPr lang="pt-BR" sz="2800" dirty="0" smtClean="0"/>
              <a:t>)</a:t>
            </a:r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err="1"/>
              <a:t>mat_a</a:t>
            </a:r>
            <a:r>
              <a:rPr lang="pt-BR" sz="2800" dirty="0"/>
              <a:t> = [[10, 20], [30, 40</a:t>
            </a:r>
            <a:r>
              <a:rPr lang="pt-BR" sz="2800" dirty="0" smtClean="0"/>
              <a:t>]] ; </a:t>
            </a:r>
            <a:r>
              <a:rPr lang="pt-BR" sz="2800" dirty="0" err="1"/>
              <a:t>mat_b</a:t>
            </a:r>
            <a:r>
              <a:rPr lang="pt-BR" sz="2800" dirty="0"/>
              <a:t> = [[10, 20], [30, 40]]</a:t>
            </a:r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mat_a</a:t>
            </a:r>
            <a:r>
              <a:rPr lang="pt-BR" sz="2800" dirty="0" smtClean="0"/>
              <a:t>[1][1] = 44</a:t>
            </a:r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/>
              <a:t>print</a:t>
            </a:r>
            <a:r>
              <a:rPr lang="pt-BR" sz="2800" dirty="0"/>
              <a:t>('</a:t>
            </a:r>
            <a:r>
              <a:rPr lang="pt-BR" sz="2800" dirty="0" err="1"/>
              <a:t>mat_a</a:t>
            </a:r>
            <a:r>
              <a:rPr lang="pt-BR" sz="2800" dirty="0"/>
              <a:t> = ', </a:t>
            </a:r>
            <a:r>
              <a:rPr lang="pt-BR" sz="2800" dirty="0" err="1"/>
              <a:t>mat_a</a:t>
            </a:r>
            <a:r>
              <a:rPr lang="pt-BR" sz="2800" dirty="0"/>
              <a:t>, '; </a:t>
            </a:r>
            <a:r>
              <a:rPr lang="pt-BR" sz="2800" dirty="0" err="1"/>
              <a:t>mat_b</a:t>
            </a:r>
            <a:r>
              <a:rPr lang="pt-BR" sz="2800" dirty="0"/>
              <a:t> = ', </a:t>
            </a:r>
            <a:r>
              <a:rPr lang="pt-BR" sz="2800" dirty="0" err="1"/>
              <a:t>mat_b</a:t>
            </a:r>
            <a:r>
              <a:rPr lang="pt-BR" sz="2800" dirty="0"/>
              <a:t>)</a:t>
            </a:r>
          </a:p>
          <a:p>
            <a:pPr marL="1254125" indent="0">
              <a:buClr>
                <a:schemeClr val="tx2"/>
              </a:buClr>
              <a:buNone/>
            </a:pPr>
            <a:r>
              <a:rPr lang="pt-BR" sz="2800" dirty="0" err="1"/>
              <a:t>mat_a</a:t>
            </a:r>
            <a:r>
              <a:rPr lang="pt-BR" sz="2800" dirty="0"/>
              <a:t> = [[10, 20], [30, 44</a:t>
            </a:r>
            <a:r>
              <a:rPr lang="pt-BR" sz="2800" dirty="0" smtClean="0"/>
              <a:t>]] </a:t>
            </a:r>
            <a:r>
              <a:rPr lang="pt-BR" sz="2800" dirty="0"/>
              <a:t>; </a:t>
            </a:r>
            <a:r>
              <a:rPr lang="pt-BR" sz="2800" dirty="0" err="1"/>
              <a:t>mat_b</a:t>
            </a:r>
            <a:r>
              <a:rPr lang="pt-BR" sz="2800" dirty="0"/>
              <a:t> = [[10, 20], [30, 44</a:t>
            </a:r>
            <a:r>
              <a:rPr lang="pt-BR" sz="2800" dirty="0" smtClean="0"/>
              <a:t>]]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</a:t>
            </a:r>
            <a:r>
              <a:rPr lang="pt-BR" sz="3600" dirty="0">
                <a:solidFill>
                  <a:schemeClr val="tx2"/>
                </a:solidFill>
              </a:rPr>
              <a:t>de 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Pode-se criar uma matriz com as mesmas dimensões da matriz, e depois ir copiando elemento a elemento.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Uma outra maneira é usar a função </a:t>
            </a:r>
            <a:r>
              <a:rPr lang="pt-BR" sz="2800" b="1" dirty="0" err="1" smtClean="0"/>
              <a:t>deepcopy</a:t>
            </a:r>
            <a:r>
              <a:rPr lang="pt-BR" sz="2800" dirty="0" smtClean="0"/>
              <a:t> </a:t>
            </a:r>
            <a:r>
              <a:rPr lang="pt-BR" sz="2800" dirty="0"/>
              <a:t>do módulo </a:t>
            </a:r>
            <a:r>
              <a:rPr lang="pt-BR" sz="2800" b="1" dirty="0" err="1"/>
              <a:t>copy</a:t>
            </a:r>
            <a:r>
              <a:rPr lang="pt-BR" sz="2800" dirty="0"/>
              <a:t> (que faz uma cópia </a:t>
            </a:r>
            <a:r>
              <a:rPr lang="pt-BR" sz="2800" i="1" dirty="0" smtClean="0"/>
              <a:t>profunda</a:t>
            </a:r>
            <a:r>
              <a:rPr lang="pt-BR" sz="2800" dirty="0" smtClean="0"/>
              <a:t> </a:t>
            </a:r>
            <a:r>
              <a:rPr lang="pt-BR" sz="2800" dirty="0"/>
              <a:t>– </a:t>
            </a:r>
            <a:r>
              <a:rPr lang="pt-BR" sz="2800" b="1" i="1" dirty="0" err="1" smtClean="0"/>
              <a:t>deep</a:t>
            </a:r>
            <a:r>
              <a:rPr lang="pt-BR" sz="2800" b="1" i="1" dirty="0" smtClean="0"/>
              <a:t> </a:t>
            </a:r>
            <a:r>
              <a:rPr lang="pt-BR" sz="2800" b="1" i="1" dirty="0" err="1" smtClean="0"/>
              <a:t>copy</a:t>
            </a:r>
            <a:r>
              <a:rPr lang="pt-BR" sz="2800" dirty="0" smtClean="0"/>
              <a:t>).</a:t>
            </a: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6" name="Retângulo 15"/>
          <p:cNvSpPr/>
          <p:nvPr/>
        </p:nvSpPr>
        <p:spPr>
          <a:xfrm>
            <a:off x="2487073" y="5742187"/>
            <a:ext cx="745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mat_a</a:t>
            </a:r>
            <a:r>
              <a:rPr lang="pt-BR" sz="2400" dirty="0"/>
              <a:t> = [[10, 20], [30, 40]] ; </a:t>
            </a:r>
            <a:r>
              <a:rPr lang="pt-BR" sz="2400" dirty="0" err="1"/>
              <a:t>mat_b</a:t>
            </a:r>
            <a:r>
              <a:rPr lang="pt-BR" sz="2400" dirty="0"/>
              <a:t> = [[10, 20], [30, 40</a:t>
            </a:r>
            <a:r>
              <a:rPr lang="pt-BR" sz="2400" dirty="0" smtClean="0"/>
              <a:t>]]</a:t>
            </a:r>
            <a:endParaRPr lang="pt-BR" sz="2400" dirty="0"/>
          </a:p>
        </p:txBody>
      </p:sp>
      <p:sp>
        <p:nvSpPr>
          <p:cNvPr id="4" name="Retângulo 3"/>
          <p:cNvSpPr/>
          <p:nvPr/>
        </p:nvSpPr>
        <p:spPr>
          <a:xfrm>
            <a:off x="2636878" y="5798905"/>
            <a:ext cx="7432158" cy="774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492094" y="3176793"/>
            <a:ext cx="584487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import</a:t>
            </a:r>
            <a:r>
              <a:rPr lang="pt-BR" sz="2400" dirty="0" smtClean="0"/>
              <a:t> </a:t>
            </a:r>
            <a:r>
              <a:rPr lang="pt-BR" sz="2400" dirty="0" err="1" smtClean="0"/>
              <a:t>copy</a:t>
            </a:r>
            <a:endParaRPr lang="pt-BR" sz="2400" dirty="0" smtClean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mat_a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smtClean="0"/>
              <a:t>[[</a:t>
            </a:r>
            <a:r>
              <a:rPr lang="pt-BR" sz="2400" dirty="0"/>
              <a:t>10, </a:t>
            </a:r>
            <a:r>
              <a:rPr lang="pt-BR" sz="2400" dirty="0" smtClean="0"/>
              <a:t>20], [30, 40]]</a:t>
            </a:r>
            <a:endParaRPr lang="pt-BR" sz="2400" dirty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mat_b</a:t>
            </a:r>
            <a:r>
              <a:rPr lang="pt-BR" sz="2400" dirty="0" smtClean="0"/>
              <a:t> </a:t>
            </a:r>
            <a:r>
              <a:rPr lang="pt-BR" sz="2400" dirty="0"/>
              <a:t>= </a:t>
            </a:r>
            <a:r>
              <a:rPr lang="pt-BR" sz="2400" dirty="0" err="1" smtClean="0"/>
              <a:t>copy.deepcopy</a:t>
            </a:r>
            <a:r>
              <a:rPr lang="pt-BR" sz="2400" dirty="0" smtClean="0"/>
              <a:t>(</a:t>
            </a:r>
            <a:r>
              <a:rPr lang="pt-BR" sz="2400" dirty="0" err="1" smtClean="0"/>
              <a:t>mat_a</a:t>
            </a:r>
            <a:r>
              <a:rPr lang="pt-BR" sz="2400" dirty="0" smtClean="0"/>
              <a:t>)</a:t>
            </a:r>
            <a:endParaRPr lang="pt-BR" sz="2400" dirty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print</a:t>
            </a:r>
            <a:r>
              <a:rPr lang="pt-BR" sz="2400" dirty="0"/>
              <a:t>(</a:t>
            </a:r>
            <a:r>
              <a:rPr lang="pt-BR" sz="2400" dirty="0" smtClean="0"/>
              <a:t>'</a:t>
            </a:r>
            <a:r>
              <a:rPr lang="pt-BR" sz="2400" dirty="0" err="1"/>
              <a:t>mat</a:t>
            </a:r>
            <a:r>
              <a:rPr lang="pt-BR" sz="2400" dirty="0" err="1" smtClean="0"/>
              <a:t>_a</a:t>
            </a:r>
            <a:r>
              <a:rPr lang="pt-BR" sz="2400" dirty="0" smtClean="0"/>
              <a:t> </a:t>
            </a:r>
            <a:r>
              <a:rPr lang="pt-BR" sz="2400" dirty="0"/>
              <a:t>=', </a:t>
            </a:r>
            <a:r>
              <a:rPr lang="pt-BR" sz="2400" dirty="0" err="1"/>
              <a:t>mat</a:t>
            </a:r>
            <a:r>
              <a:rPr lang="pt-BR" sz="2400" dirty="0" err="1" smtClean="0"/>
              <a:t>_a</a:t>
            </a:r>
            <a:r>
              <a:rPr lang="pt-BR" sz="2400" dirty="0"/>
              <a:t>, '; </a:t>
            </a:r>
            <a:r>
              <a:rPr lang="pt-BR" sz="2400" dirty="0" err="1"/>
              <a:t>mat</a:t>
            </a:r>
            <a:r>
              <a:rPr lang="pt-BR" sz="2400" dirty="0" err="1" smtClean="0"/>
              <a:t>_b</a:t>
            </a:r>
            <a:r>
              <a:rPr lang="pt-BR" sz="2400" dirty="0" smtClean="0"/>
              <a:t> </a:t>
            </a:r>
            <a:r>
              <a:rPr lang="pt-BR" sz="2400" dirty="0"/>
              <a:t>=', </a:t>
            </a:r>
            <a:r>
              <a:rPr lang="pt-BR" sz="2400" dirty="0" err="1"/>
              <a:t>mat</a:t>
            </a:r>
            <a:r>
              <a:rPr lang="pt-BR" sz="2400" dirty="0" err="1" smtClean="0"/>
              <a:t>_b</a:t>
            </a:r>
            <a:r>
              <a:rPr lang="pt-BR" sz="2400" dirty="0"/>
              <a:t>)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mat_a</a:t>
            </a:r>
            <a:r>
              <a:rPr lang="pt-BR" sz="2400" dirty="0" smtClean="0"/>
              <a:t>[1][1] = 44</a:t>
            </a:r>
            <a:endParaRPr lang="pt-BR" sz="2400" dirty="0"/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print</a:t>
            </a:r>
            <a:r>
              <a:rPr lang="pt-BR" sz="2400" dirty="0"/>
              <a:t>(</a:t>
            </a:r>
            <a:r>
              <a:rPr lang="pt-BR" sz="2400" dirty="0" smtClean="0"/>
              <a:t>'</a:t>
            </a:r>
            <a:r>
              <a:rPr lang="pt-BR" sz="2400" dirty="0" err="1"/>
              <a:t>mat</a:t>
            </a:r>
            <a:r>
              <a:rPr lang="pt-BR" sz="2400" dirty="0" err="1" smtClean="0"/>
              <a:t>_a</a:t>
            </a:r>
            <a:r>
              <a:rPr lang="pt-BR" sz="2400" dirty="0" smtClean="0"/>
              <a:t> </a:t>
            </a:r>
            <a:r>
              <a:rPr lang="pt-BR" sz="2400" dirty="0"/>
              <a:t>=', </a:t>
            </a:r>
            <a:r>
              <a:rPr lang="pt-BR" sz="2400" dirty="0" err="1"/>
              <a:t>mat</a:t>
            </a:r>
            <a:r>
              <a:rPr lang="pt-BR" sz="2400" dirty="0" err="1" smtClean="0"/>
              <a:t>_a</a:t>
            </a:r>
            <a:r>
              <a:rPr lang="pt-BR" sz="2400" dirty="0"/>
              <a:t>, '; </a:t>
            </a:r>
            <a:r>
              <a:rPr lang="pt-BR" sz="2400" dirty="0" err="1"/>
              <a:t>mat</a:t>
            </a:r>
            <a:r>
              <a:rPr lang="pt-BR" sz="2400" dirty="0" err="1" smtClean="0"/>
              <a:t>_b</a:t>
            </a:r>
            <a:r>
              <a:rPr lang="pt-BR" sz="2400" dirty="0" smtClean="0"/>
              <a:t> </a:t>
            </a:r>
            <a:r>
              <a:rPr lang="pt-BR" sz="2400" dirty="0"/>
              <a:t>=', </a:t>
            </a:r>
            <a:r>
              <a:rPr lang="pt-BR" sz="2400" dirty="0" err="1"/>
              <a:t>mat</a:t>
            </a:r>
            <a:r>
              <a:rPr lang="pt-BR" sz="2400" dirty="0" err="1" smtClean="0"/>
              <a:t>_b</a:t>
            </a:r>
            <a:r>
              <a:rPr lang="pt-BR" sz="2400" dirty="0"/>
              <a:t>)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487073" y="6084375"/>
            <a:ext cx="7453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 smtClean="0"/>
              <a:t>mat_a</a:t>
            </a:r>
            <a:r>
              <a:rPr lang="pt-BR" sz="2400" dirty="0" smtClean="0"/>
              <a:t> </a:t>
            </a:r>
            <a:r>
              <a:rPr lang="pt-BR" sz="2400" dirty="0"/>
              <a:t>= [[10, 20], [30, 44]] ; </a:t>
            </a:r>
            <a:r>
              <a:rPr lang="pt-BR" sz="2400" dirty="0" err="1"/>
              <a:t>mat_b</a:t>
            </a:r>
            <a:r>
              <a:rPr lang="pt-BR" sz="2400" dirty="0"/>
              <a:t> = [[10, 20], [30, </a:t>
            </a:r>
            <a:r>
              <a:rPr lang="pt-BR" sz="2400" dirty="0" smtClean="0"/>
              <a:t>40]]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03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Propriedades de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Exercício: escreva um programa que some os elementos da diagonal principal de uma matriz quadrada. 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2163836" y="2503774"/>
            <a:ext cx="79850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quadrada A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=  </a:t>
            </a:r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(A)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 = 0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i in range(n):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soma += A[i][i]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('Matriz A:')</a:t>
            </a:r>
          </a:p>
          <a:p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a matriz A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('Soma da diagonal principal: ', soma)</a:t>
            </a:r>
          </a:p>
        </p:txBody>
      </p:sp>
    </p:spTree>
    <p:extLst>
      <p:ext uri="{BB962C8B-B14F-4D97-AF65-F5344CB8AC3E}">
        <p14:creationId xmlns:p14="http://schemas.microsoft.com/office/powerpoint/2010/main" val="18670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Multiplicação de matriz por vetor (matriz coluna):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674089" y="2148676"/>
                <a:ext cx="6567502" cy="1197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9" y="2148676"/>
                <a:ext cx="6567502" cy="119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/>
          <p:cNvSpPr/>
          <p:nvPr/>
        </p:nvSpPr>
        <p:spPr>
          <a:xfrm>
            <a:off x="5167423" y="1807535"/>
            <a:ext cx="2349796" cy="213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708604" y="1807535"/>
            <a:ext cx="2349796" cy="213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2541181" y="1807535"/>
            <a:ext cx="2626242" cy="2137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8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2674089" y="2148676"/>
                <a:ext cx="6567502" cy="1197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89" y="2148676"/>
                <a:ext cx="6567502" cy="1197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6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3"/>
          <p:cNvSpPr txBox="1"/>
          <p:nvPr/>
        </p:nvSpPr>
        <p:spPr>
          <a:xfrm>
            <a:off x="2302060" y="1980614"/>
            <a:ext cx="7985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 vetor B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(A[0]) !=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('Não é possível multiplicar! Dimensões não casam.')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C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[[0 for i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(B[0]))] for j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for i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inserir o código para escrever 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B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C = B * A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4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/>
              <a:t>Multiplicação de matriz por vetor (matriz coluna):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>
          <a:xfrm>
            <a:off x="2302060" y="1980614"/>
            <a:ext cx="79850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 vetor B</a:t>
            </a:r>
          </a:p>
          <a:p>
            <a:r>
              <a:rPr lang="pt-B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(A[0]) !=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('Não é possível multiplicar! Dimensões não casam.')</a:t>
            </a:r>
          </a:p>
          <a:p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 = [[0] for j in range(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))]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for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soma = 0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for j in range(</a:t>
            </a:r>
            <a:r>
              <a:rPr lang="pt-B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(B)):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soma += A[i][j]*B[j][0]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C[i][0] =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soma</a:t>
            </a:r>
          </a:p>
          <a:p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#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inserir o código para escrever a matriz A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B</a:t>
            </a: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escrever o vetor C = B * A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pt-B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72" y="336419"/>
                <a:ext cx="4696735" cy="8555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6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Multiplicação de matriz por matriz: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770323" y="2148676"/>
                <a:ext cx="8752203" cy="1203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   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323" y="2148676"/>
                <a:ext cx="8752203" cy="1203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7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um atribuição do tipo </a:t>
            </a:r>
            <a:r>
              <a:rPr lang="pt-BR" sz="2800" i="1" dirty="0" err="1"/>
              <a:t>vetor_b</a:t>
            </a:r>
            <a:r>
              <a:rPr lang="pt-BR" sz="2800" i="1" dirty="0"/>
              <a:t> = </a:t>
            </a:r>
            <a:r>
              <a:rPr lang="pt-BR" sz="2800" i="1" dirty="0" err="1" smtClean="0"/>
              <a:t>vetor_a</a:t>
            </a:r>
            <a:r>
              <a:rPr lang="pt-BR" sz="2800" i="1" dirty="0" smtClean="0"/>
              <a:t> </a:t>
            </a:r>
            <a:r>
              <a:rPr lang="pt-BR" sz="2800" dirty="0" smtClean="0"/>
              <a:t>vai criar apenas um novo nome (apontador) para o vetor identificado por </a:t>
            </a:r>
            <a:r>
              <a:rPr lang="pt-BR" sz="2800" i="1" dirty="0" err="1" smtClean="0"/>
              <a:t>vetor_a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8" y="2312269"/>
            <a:ext cx="20505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a = 10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b = a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/>
              <a:t>b = </a:t>
            </a:r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1" name="Agrupar 30"/>
          <p:cNvGrpSpPr/>
          <p:nvPr/>
        </p:nvGrpSpPr>
        <p:grpSpPr>
          <a:xfrm>
            <a:off x="10487919" y="2026185"/>
            <a:ext cx="418704" cy="1368272"/>
            <a:chOff x="10487919" y="2026185"/>
            <a:chExt cx="418704" cy="1368272"/>
          </a:xfrm>
        </p:grpSpPr>
        <p:sp>
          <p:nvSpPr>
            <p:cNvPr id="8" name="Retângulo 7"/>
            <p:cNvSpPr/>
            <p:nvPr/>
          </p:nvSpPr>
          <p:spPr>
            <a:xfrm>
              <a:off x="10487919" y="3025125"/>
              <a:ext cx="418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0607925" y="2026185"/>
              <a:ext cx="2952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a</a:t>
              </a:r>
              <a:endParaRPr lang="pt-BR" dirty="0"/>
            </a:p>
          </p:txBody>
        </p:sp>
        <p:cxnSp>
          <p:nvCxnSpPr>
            <p:cNvPr id="19" name="Conector de Seta Reta 18"/>
            <p:cNvCxnSpPr>
              <a:stCxn id="15" idx="2"/>
              <a:endCxn id="8" idx="0"/>
            </p:cNvCxnSpPr>
            <p:nvPr/>
          </p:nvCxnSpPr>
          <p:spPr>
            <a:xfrm flipH="1">
              <a:off x="10697271" y="2395517"/>
              <a:ext cx="58291" cy="62960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tângulo 1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10487919" y="3868638"/>
            <a:ext cx="1327308" cy="567898"/>
            <a:chOff x="10487919" y="3868638"/>
            <a:chExt cx="1327308" cy="567898"/>
          </a:xfrm>
        </p:grpSpPr>
        <p:sp>
          <p:nvSpPr>
            <p:cNvPr id="21" name="Retângulo 20"/>
            <p:cNvSpPr/>
            <p:nvPr/>
          </p:nvSpPr>
          <p:spPr>
            <a:xfrm>
              <a:off x="10487919" y="3868638"/>
              <a:ext cx="41870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r>
                <a:rPr lang="pt-BR" dirty="0" smtClean="0"/>
                <a:t>10</a:t>
              </a:r>
              <a:endParaRPr lang="pt-BR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1508733" y="4067204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smtClean="0"/>
                <a:t>b</a:t>
              </a:r>
              <a:endParaRPr lang="pt-BR" dirty="0"/>
            </a:p>
          </p:txBody>
        </p:sp>
        <p:cxnSp>
          <p:nvCxnSpPr>
            <p:cNvPr id="23" name="Conector de Seta Reta 22"/>
            <p:cNvCxnSpPr>
              <a:stCxn id="22" idx="1"/>
              <a:endCxn id="21" idx="3"/>
            </p:cNvCxnSpPr>
            <p:nvPr/>
          </p:nvCxnSpPr>
          <p:spPr>
            <a:xfrm flipH="1" flipV="1">
              <a:off x="10906623" y="4053304"/>
              <a:ext cx="602110" cy="198566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304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Multiplicação de Matrizes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Exercício: escrever um programa que lê duas matrizes e retorna o produto matricial.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Determinante de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Regra de </a:t>
            </a:r>
            <a:r>
              <a:rPr lang="pt-BR" sz="2800" b="1" dirty="0" err="1" smtClean="0"/>
              <a:t>Sarrus</a:t>
            </a:r>
            <a:r>
              <a:rPr lang="pt-BR" sz="2800" dirty="0" smtClean="0"/>
              <a:t> (para matrizes 2×2 e 3</a:t>
            </a:r>
            <a:r>
              <a:rPr lang="pt-BR" sz="2800" dirty="0"/>
              <a:t>×</a:t>
            </a:r>
            <a:r>
              <a:rPr lang="pt-BR" sz="2800" dirty="0" smtClean="0"/>
              <a:t>3):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41</a:t>
            </a:fld>
            <a:endParaRPr lang="en-US" dirty="0"/>
          </a:p>
        </p:txBody>
      </p:sp>
      <p:pic>
        <p:nvPicPr>
          <p:cNvPr id="3074" name="Picture 2" descr="https://upload.wikimedia.org/wikipedia/commons/2/2d/Schema_sarrus-reg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16" y="2192435"/>
            <a:ext cx="4735402" cy="315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3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Determinante de uma Matriz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Regra de </a:t>
            </a:r>
            <a:r>
              <a:rPr lang="pt-BR" sz="2800" dirty="0" err="1"/>
              <a:t>Sarrus</a:t>
            </a:r>
            <a:r>
              <a:rPr lang="pt-BR" sz="2800" dirty="0"/>
              <a:t> (para matrizes 3×3).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Uma forma simples de </a:t>
            </a:r>
            <a:r>
              <a:rPr lang="pt-BR" sz="2800" dirty="0" smtClean="0"/>
              <a:t>implementar: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Há formas mais elegantes de calcular o determinante!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/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42</a:t>
            </a:fld>
            <a:endParaRPr lang="en-US" dirty="0"/>
          </a:p>
        </p:txBody>
      </p:sp>
      <p:pic>
        <p:nvPicPr>
          <p:cNvPr id="3074" name="Picture 2" descr="https://upload.wikimedia.org/wikipedia/commons/2/2d/Schema_sarrus-reg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65" y="661346"/>
            <a:ext cx="3338623" cy="22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3"/>
          <p:cNvSpPr txBox="1"/>
          <p:nvPr/>
        </p:nvSpPr>
        <p:spPr>
          <a:xfrm>
            <a:off x="2062401" y="2522875"/>
            <a:ext cx="5731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 inserir o código para ler uma matriz A</a:t>
            </a:r>
          </a:p>
          <a:p>
            <a:r>
              <a:rPr lang="pt-B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(A[0][0] * A[1][1] * A[2][2]) 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(A[0][1] * A[1][2] * A[2][0]) 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(A[0][2] * A[1][0] * A[2][1]) 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(A[2][0] * A[1][1] * A[0][2]) 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(A[2][1] * A[1][2] * A[0][0]) 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(A[2][2] * A[1][0] * A[0][1])</a:t>
            </a:r>
          </a:p>
          <a:p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print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DetA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921256" y="3422502"/>
                <a:ext cx="355039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56" y="3422502"/>
                <a:ext cx="3550396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 smtClean="0"/>
                  <a:t>Exemplo: sistema com três equações e três incógnitas: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Incógnitas: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 smtClean="0"/>
                  <a:t>Coeficientes: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  <a:blipFill>
                <a:blip r:embed="rId2"/>
                <a:stretch>
                  <a:fillRect l="-929" t="-4891" b="-235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223684" y="2069359"/>
                <a:ext cx="33741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2069359"/>
                <a:ext cx="33741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223684" y="2543839"/>
                <a:ext cx="3407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2543839"/>
                <a:ext cx="340721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23684" y="3018319"/>
                <a:ext cx="3407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3018319"/>
                <a:ext cx="34072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5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/>
              <a:t>Exemplo: sistema com três equações e três incógnitas: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Podem ser representados de forma vetorial: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223684" y="2069359"/>
                <a:ext cx="33741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2069359"/>
                <a:ext cx="33741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4223684" y="2543839"/>
                <a:ext cx="3407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2543839"/>
                <a:ext cx="340721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223684" y="3018319"/>
                <a:ext cx="34072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84" y="3018319"/>
                <a:ext cx="340721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787570" y="4519735"/>
                <a:ext cx="4279441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570" y="4519735"/>
                <a:ext cx="4279441" cy="136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Sistema consistente e determinado: uma única solução.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45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2"/>
          <a:stretch/>
        </p:blipFill>
        <p:spPr>
          <a:xfrm>
            <a:off x="3223831" y="1999487"/>
            <a:ext cx="6400800" cy="44730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360183" y="2097088"/>
                <a:ext cx="268041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83" y="2097088"/>
                <a:ext cx="2680414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4"/>
          <a:stretch/>
        </p:blipFill>
        <p:spPr>
          <a:xfrm>
            <a:off x="3147135" y="1962912"/>
            <a:ext cx="6400800" cy="448406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Sistema consistente e indeterminado: infinitas soluções.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360183" y="2097088"/>
                <a:ext cx="250728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83" y="2097088"/>
                <a:ext cx="2507288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Sistema inconsistente: sem solução.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47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8"/>
          <a:stretch/>
        </p:blipFill>
        <p:spPr>
          <a:xfrm>
            <a:off x="3143250" y="1958822"/>
            <a:ext cx="6400800" cy="44852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360183" y="2097088"/>
                <a:ext cx="2507288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183" y="2097088"/>
                <a:ext cx="2507288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93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Solução pela regra de </a:t>
            </a:r>
            <a:r>
              <a:rPr lang="pt-BR" sz="2800" dirty="0" err="1" smtClean="0"/>
              <a:t>Cramer</a:t>
            </a:r>
            <a:r>
              <a:rPr lang="pt-BR" sz="2800" dirty="0" smtClean="0"/>
              <a:t>:</a:t>
            </a:r>
          </a:p>
          <a:p>
            <a:pPr marL="0" indent="0">
              <a:buClr>
                <a:schemeClr val="tx2"/>
              </a:buClr>
              <a:buNone/>
            </a:pPr>
            <a:endParaRPr lang="pt-BR" sz="2800" b="1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b="1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b="1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426783" y="2317898"/>
                <a:ext cx="3501151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83" y="2317898"/>
                <a:ext cx="3501151" cy="11890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4383023" y="2317898"/>
                <a:ext cx="3503202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23" y="2317898"/>
                <a:ext cx="3503202" cy="11890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4383021" y="3689279"/>
                <a:ext cx="3558859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21" y="3689279"/>
                <a:ext cx="3558859" cy="1189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4383021" y="5060660"/>
                <a:ext cx="3524939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pt-B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𝒅</m:t>
                                        </m:r>
                                      </m:e>
                                      <m:sub>
                                        <m: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021" y="5060660"/>
                <a:ext cx="3524939" cy="1189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9002149" y="2567902"/>
                <a:ext cx="105625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149" y="2567902"/>
                <a:ext cx="1056251" cy="6890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9002149" y="3939282"/>
                <a:ext cx="1069267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149" y="3939282"/>
                <a:ext cx="1069267" cy="6991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9002149" y="5310663"/>
                <a:ext cx="105625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149" y="5310663"/>
                <a:ext cx="1056251" cy="6890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488692" y="713411"/>
                <a:ext cx="3636508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692" y="713411"/>
                <a:ext cx="3636508" cy="11738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4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4" grpId="0"/>
      <p:bldP spid="5" grpId="0"/>
      <p:bldP spid="15" grpId="0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Sistemas de Equações Lineares</a:t>
            </a:r>
            <a:endParaRPr lang="pt-BR" sz="36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2"/>
                  </a:buClr>
                  <a:buNone/>
                </a:pPr>
                <a:r>
                  <a:rPr lang="pt-BR" sz="2800" dirty="0" smtClean="0"/>
                  <a:t>Solução pela regra de </a:t>
                </a:r>
                <a:r>
                  <a:rPr lang="pt-BR" sz="2800" dirty="0" err="1" smtClean="0"/>
                  <a:t>Cramer</a:t>
                </a:r>
                <a:r>
                  <a:rPr lang="pt-BR" sz="2800" dirty="0" smtClean="0"/>
                  <a:t>.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sz="2800" dirty="0"/>
                  <a:t> : sistema consistente e determinado.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BR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800" dirty="0"/>
                  <a:t>: sistema consistente e indeterminado.</a:t>
                </a: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r>
                  <a:rPr lang="pt-BR" sz="2800" dirty="0"/>
                  <a:t>Se </a:t>
                </a:r>
                <a14:m>
                  <m:oMath xmlns:m="http://schemas.openxmlformats.org/officeDocument/2006/math">
                    <m:r>
                      <a:rPr lang="pt-BR" sz="28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28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pt-BR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8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pt-BR" sz="280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pt-BR" sz="2800" dirty="0"/>
                  <a:t>: sistema inconsistente.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dirty="0"/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dirty="0"/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dirty="0" smtClean="0"/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pt-BR" sz="2800" b="1" dirty="0" smtClean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b="1" dirty="0"/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§"/>
                </a:pPr>
                <a:endParaRPr lang="pt-BR" sz="2800" b="1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37" y="1196753"/>
                <a:ext cx="11154181" cy="1121145"/>
              </a:xfrm>
              <a:blipFill>
                <a:blip r:embed="rId2"/>
                <a:stretch>
                  <a:fillRect l="-1093" t="-4891" b="-103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900179" y="4482657"/>
                <a:ext cx="105625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79" y="4482657"/>
                <a:ext cx="1056251" cy="689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7432111" y="4482657"/>
                <a:ext cx="1069267" cy="699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11" y="4482657"/>
                <a:ext cx="1069267" cy="6991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8977060" y="4482657"/>
                <a:ext cx="1056251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060" y="4482657"/>
                <a:ext cx="1056251" cy="689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534464" y="4240250"/>
                <a:ext cx="3636508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464" y="4240250"/>
                <a:ext cx="3636508" cy="11738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2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um atribuição do tipo </a:t>
            </a:r>
            <a:r>
              <a:rPr lang="pt-BR" sz="2800" i="1" dirty="0" err="1"/>
              <a:t>vetor_b</a:t>
            </a:r>
            <a:r>
              <a:rPr lang="pt-BR" sz="2800" i="1" dirty="0"/>
              <a:t> = </a:t>
            </a:r>
            <a:r>
              <a:rPr lang="pt-BR" sz="2800" i="1" dirty="0" err="1" smtClean="0"/>
              <a:t>vetor_a</a:t>
            </a:r>
            <a:r>
              <a:rPr lang="pt-BR" sz="2800" i="1" dirty="0" smtClean="0"/>
              <a:t> </a:t>
            </a:r>
            <a:r>
              <a:rPr lang="pt-BR" sz="2800" dirty="0" smtClean="0"/>
              <a:t>vai criar apenas um novo nome (apontador) para o vetor identificado por </a:t>
            </a:r>
            <a:r>
              <a:rPr lang="pt-BR" sz="2800" i="1" dirty="0" err="1" smtClean="0"/>
              <a:t>vetor_a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8" y="2312269"/>
            <a:ext cx="205056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a = 10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b = a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/>
              <a:t>b = </a:t>
            </a:r>
            <a:r>
              <a:rPr lang="pt-BR" sz="2800" dirty="0" smtClean="0"/>
              <a:t>5</a:t>
            </a:r>
            <a:endParaRPr lang="pt-BR" sz="2800" dirty="0"/>
          </a:p>
        </p:txBody>
      </p:sp>
      <p:sp>
        <p:nvSpPr>
          <p:cNvPr id="7" name="Retângulo 6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0487919" y="3025125"/>
            <a:ext cx="41870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607925" y="2026185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8" name="Conector de Seta Reta 17"/>
          <p:cNvCxnSpPr>
            <a:stCxn id="17" idx="2"/>
            <a:endCxn id="16" idx="0"/>
          </p:cNvCxnSpPr>
          <p:nvPr/>
        </p:nvCxnSpPr>
        <p:spPr>
          <a:xfrm flipH="1">
            <a:off x="10697271" y="2395517"/>
            <a:ext cx="58291" cy="6296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0487919" y="3868638"/>
            <a:ext cx="417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11508733" y="40672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26" name="Conector de Seta Reta 25"/>
          <p:cNvCxnSpPr>
            <a:stCxn id="25" idx="1"/>
            <a:endCxn id="24" idx="3"/>
          </p:cNvCxnSpPr>
          <p:nvPr/>
        </p:nvCxnSpPr>
        <p:spPr>
          <a:xfrm flipH="1" flipV="1">
            <a:off x="10905519" y="4053304"/>
            <a:ext cx="603214" cy="19856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1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Sistemas de Equações Lineares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154181" cy="1121145"/>
          </a:xfrm>
        </p:spPr>
        <p:txBody>
          <a:bodyPr>
            <a:noAutofit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pt-BR" sz="2800" dirty="0" smtClean="0"/>
              <a:t>Exercício: escrever um programa que leia os coeficientes de um sistema de equações lineares e calcule o valor das incógnitas usando a regra de </a:t>
            </a:r>
            <a:r>
              <a:rPr lang="pt-BR" sz="2800" dirty="0" err="1" smtClean="0"/>
              <a:t>Cramer</a:t>
            </a:r>
            <a:r>
              <a:rPr lang="pt-BR" sz="2800" dirty="0" smtClean="0"/>
              <a:t>.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 smtClean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6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12651" y="188641"/>
            <a:ext cx="11780875" cy="65105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09800" y="2461017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b="1" dirty="0" smtClean="0">
                <a:solidFill>
                  <a:schemeClr val="tx2"/>
                </a:solidFill>
              </a:rPr>
              <a:t>Introdução a Matrizes</a:t>
            </a:r>
            <a:endParaRPr lang="pt-BR" sz="4800" dirty="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1390" y="5202441"/>
            <a:ext cx="7208874" cy="1172591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+mj-lt"/>
              </a:rPr>
              <a:t>Gilson. A. O. P. Costa (IME/UERJ)</a:t>
            </a:r>
          </a:p>
        </p:txBody>
      </p:sp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223033"/>
            <a:ext cx="1297798" cy="136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ubtítulo 2"/>
          <p:cNvSpPr txBox="1">
            <a:spLocks/>
          </p:cNvSpPr>
          <p:nvPr/>
        </p:nvSpPr>
        <p:spPr>
          <a:xfrm>
            <a:off x="4566614" y="6146803"/>
            <a:ext cx="2729317" cy="2282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10000"/>
              </a:spcBef>
              <a:buClr>
                <a:srgbClr val="A96D2B"/>
              </a:buClr>
              <a:buSzPct val="130000"/>
            </a:pPr>
            <a:r>
              <a:rPr lang="pt-BR" sz="2400" baseline="30000" dirty="0"/>
              <a:t>gilson.costa@ime.uerj.br</a:t>
            </a:r>
            <a:endParaRPr lang="pt-BR" sz="3600" baseline="30000" dirty="0"/>
          </a:p>
        </p:txBody>
      </p:sp>
      <p:sp>
        <p:nvSpPr>
          <p:cNvPr id="4" name="Retângulo 3"/>
          <p:cNvSpPr/>
          <p:nvPr/>
        </p:nvSpPr>
        <p:spPr>
          <a:xfrm>
            <a:off x="3048627" y="568858"/>
            <a:ext cx="609474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chemeClr val="dk2"/>
                </a:solidFill>
              </a:rPr>
              <a:t>Introdução ao Processamento de Dados</a:t>
            </a:r>
          </a:p>
          <a:p>
            <a:pPr algn="ctr"/>
            <a:r>
              <a:rPr lang="pt-BR" sz="2800" b="1" dirty="0">
                <a:solidFill>
                  <a:schemeClr val="dk2"/>
                </a:solidFill>
              </a:rPr>
              <a:t>Turma 3 (2020.1)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037" y="289592"/>
            <a:ext cx="1233373" cy="123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um atribuição do tipo </a:t>
            </a:r>
            <a:r>
              <a:rPr lang="pt-BR" sz="2800" i="1" dirty="0" err="1"/>
              <a:t>vetor_b</a:t>
            </a:r>
            <a:r>
              <a:rPr lang="pt-BR" sz="2800" i="1" dirty="0"/>
              <a:t> = </a:t>
            </a:r>
            <a:r>
              <a:rPr lang="pt-BR" sz="2800" i="1" dirty="0" err="1" smtClean="0"/>
              <a:t>vetor_a</a:t>
            </a:r>
            <a:r>
              <a:rPr lang="pt-BR" sz="2800" i="1" dirty="0" smtClean="0"/>
              <a:t> </a:t>
            </a:r>
            <a:r>
              <a:rPr lang="pt-BR" sz="2800" dirty="0" smtClean="0"/>
              <a:t>vai criar apenas um novo nome (apontador) para o vetor identificado por </a:t>
            </a:r>
            <a:r>
              <a:rPr lang="pt-BR" sz="2800" i="1" dirty="0" err="1" smtClean="0"/>
              <a:t>vetor_a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8" y="2312269"/>
            <a:ext cx="42905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 smtClean="0"/>
              <a:t>vetor_a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[10, 20, 30]</a:t>
            </a:r>
            <a:endParaRPr lang="pt-BR" sz="2800" dirty="0"/>
          </a:p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 smtClean="0"/>
              <a:t>vetor_a</a:t>
            </a:r>
            <a:endParaRPr lang="pt-BR" sz="2800" dirty="0"/>
          </a:p>
          <a:p>
            <a:pPr marL="36195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[1] </a:t>
            </a:r>
            <a:r>
              <a:rPr lang="pt-BR" sz="2800" dirty="0"/>
              <a:t>= 0</a:t>
            </a:r>
          </a:p>
        </p:txBody>
      </p:sp>
      <p:sp>
        <p:nvSpPr>
          <p:cNvPr id="7" name="Retângulo 6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0487919" y="3025125"/>
            <a:ext cx="41870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607925" y="2026185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8" name="Conector de Seta Reta 17"/>
          <p:cNvCxnSpPr>
            <a:stCxn id="17" idx="2"/>
            <a:endCxn id="16" idx="0"/>
          </p:cNvCxnSpPr>
          <p:nvPr/>
        </p:nvCxnSpPr>
        <p:spPr>
          <a:xfrm flipH="1">
            <a:off x="10697271" y="2395517"/>
            <a:ext cx="58291" cy="6296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0487919" y="3868638"/>
            <a:ext cx="417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11508733" y="40672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26" name="Conector de Seta Reta 25"/>
          <p:cNvCxnSpPr>
            <a:stCxn id="25" idx="1"/>
            <a:endCxn id="24" idx="3"/>
          </p:cNvCxnSpPr>
          <p:nvPr/>
        </p:nvCxnSpPr>
        <p:spPr>
          <a:xfrm flipH="1" flipV="1">
            <a:off x="10905519" y="4053304"/>
            <a:ext cx="603214" cy="19856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14" name="Retângulo 13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19" name="Conector de Seta Reta 18"/>
            <p:cNvCxnSpPr>
              <a:stCxn id="15" idx="3"/>
              <a:endCxn id="14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6347647" y="3399200"/>
            <a:ext cx="1673025" cy="783640"/>
            <a:chOff x="6347647" y="3399200"/>
            <a:chExt cx="1673025" cy="783640"/>
          </a:xfrm>
        </p:grpSpPr>
        <p:sp>
          <p:nvSpPr>
            <p:cNvPr id="21" name="Retângulo 20"/>
            <p:cNvSpPr/>
            <p:nvPr/>
          </p:nvSpPr>
          <p:spPr>
            <a:xfrm>
              <a:off x="6347647" y="3813508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22" name="Conector de Seta Reta 21"/>
            <p:cNvCxnSpPr>
              <a:stCxn id="21" idx="3"/>
              <a:endCxn id="14" idx="1"/>
            </p:cNvCxnSpPr>
            <p:nvPr/>
          </p:nvCxnSpPr>
          <p:spPr>
            <a:xfrm flipV="1">
              <a:off x="7262385" y="3399200"/>
              <a:ext cx="758287" cy="59897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91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Na realidade, um atribuição do tipo </a:t>
            </a:r>
            <a:r>
              <a:rPr lang="pt-BR" sz="2800" i="1" dirty="0" err="1"/>
              <a:t>vetor_b</a:t>
            </a:r>
            <a:r>
              <a:rPr lang="pt-BR" sz="2800" i="1" dirty="0"/>
              <a:t> = </a:t>
            </a:r>
            <a:r>
              <a:rPr lang="pt-BR" sz="2800" i="1" dirty="0" err="1" smtClean="0"/>
              <a:t>vetor_a</a:t>
            </a:r>
            <a:r>
              <a:rPr lang="pt-BR" sz="2800" i="1" dirty="0" smtClean="0"/>
              <a:t> </a:t>
            </a:r>
            <a:r>
              <a:rPr lang="pt-BR" sz="2800" dirty="0" smtClean="0"/>
              <a:t>vai criar apenas um novo nome (apontador) para o vetor identificado por </a:t>
            </a:r>
            <a:r>
              <a:rPr lang="pt-BR" sz="2800" i="1" dirty="0" err="1" smtClean="0"/>
              <a:t>vetor_a</a:t>
            </a:r>
            <a:r>
              <a:rPr lang="pt-BR" sz="2800" dirty="0" smtClean="0"/>
              <a:t>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8" y="2312269"/>
            <a:ext cx="429059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 smtClean="0"/>
              <a:t>vetor_a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smtClean="0"/>
              <a:t>[10, 20, 30]</a:t>
            </a:r>
            <a:endParaRPr lang="pt-BR" sz="2800" dirty="0"/>
          </a:p>
          <a:p>
            <a:pPr marL="361950">
              <a:buClr>
                <a:schemeClr val="tx2"/>
              </a:buClr>
              <a:buNone/>
            </a:pPr>
            <a:r>
              <a:rPr lang="pt-BR" sz="2800" dirty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 smtClean="0"/>
              <a:t>vetor_a</a:t>
            </a:r>
            <a:endParaRPr lang="pt-BR" sz="2800" dirty="0"/>
          </a:p>
          <a:p>
            <a:pPr marL="361950">
              <a:buClr>
                <a:schemeClr val="tx2"/>
              </a:buClr>
              <a:buNone/>
            </a:pPr>
            <a:r>
              <a:rPr lang="pt-BR" sz="2800" dirty="0" smtClean="0"/>
              <a:t>&gt;&gt;&gt; </a:t>
            </a:r>
            <a:r>
              <a:rPr lang="pt-BR" sz="2800" dirty="0" err="1" smtClean="0"/>
              <a:t>vetor_b</a:t>
            </a:r>
            <a:r>
              <a:rPr lang="pt-BR" sz="2800" dirty="0" smtClean="0"/>
              <a:t>[1] </a:t>
            </a:r>
            <a:r>
              <a:rPr lang="pt-BR" sz="2800" dirty="0"/>
              <a:t>= 0</a:t>
            </a:r>
          </a:p>
        </p:txBody>
      </p:sp>
      <p:sp>
        <p:nvSpPr>
          <p:cNvPr id="7" name="Retângulo 6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10487919" y="3025125"/>
            <a:ext cx="418704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pt-BR" dirty="0" smtClean="0"/>
              <a:t>10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10607925" y="2026185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cxnSp>
        <p:nvCxnSpPr>
          <p:cNvPr id="18" name="Conector de Seta Reta 17"/>
          <p:cNvCxnSpPr>
            <a:stCxn id="17" idx="2"/>
            <a:endCxn id="16" idx="0"/>
          </p:cNvCxnSpPr>
          <p:nvPr/>
        </p:nvCxnSpPr>
        <p:spPr>
          <a:xfrm flipH="1">
            <a:off x="10697271" y="2395517"/>
            <a:ext cx="58291" cy="629608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0487919" y="3868638"/>
            <a:ext cx="41760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5" name="Retângulo 24"/>
          <p:cNvSpPr/>
          <p:nvPr/>
        </p:nvSpPr>
        <p:spPr>
          <a:xfrm>
            <a:off x="11508733" y="406720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b</a:t>
            </a:r>
            <a:endParaRPr lang="pt-BR" dirty="0"/>
          </a:p>
        </p:txBody>
      </p:sp>
      <p:cxnSp>
        <p:nvCxnSpPr>
          <p:cNvPr id="26" name="Conector de Seta Reta 25"/>
          <p:cNvCxnSpPr>
            <a:stCxn id="25" idx="1"/>
            <a:endCxn id="24" idx="3"/>
          </p:cNvCxnSpPr>
          <p:nvPr/>
        </p:nvCxnSpPr>
        <p:spPr>
          <a:xfrm flipH="1" flipV="1">
            <a:off x="10905519" y="4053304"/>
            <a:ext cx="603214" cy="198566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Agrupar 8"/>
          <p:cNvGrpSpPr/>
          <p:nvPr/>
        </p:nvGrpSpPr>
        <p:grpSpPr>
          <a:xfrm>
            <a:off x="6355330" y="2693536"/>
            <a:ext cx="2773869" cy="890330"/>
            <a:chOff x="6355330" y="2693536"/>
            <a:chExt cx="2773869" cy="890330"/>
          </a:xfrm>
        </p:grpSpPr>
        <p:sp>
          <p:nvSpPr>
            <p:cNvPr id="14" name="Retângulo 13"/>
            <p:cNvSpPr/>
            <p:nvPr/>
          </p:nvSpPr>
          <p:spPr>
            <a:xfrm>
              <a:off x="8021202" y="3214534"/>
              <a:ext cx="11079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</a:t>
              </a:r>
              <a:r>
                <a:rPr lang="pt-BR" dirty="0" smtClean="0">
                  <a:solidFill>
                    <a:schemeClr val="bg1"/>
                  </a:solidFill>
                </a:rPr>
                <a:t>0</a:t>
              </a:r>
              <a:r>
                <a:rPr lang="pt-BR" dirty="0" smtClean="0"/>
                <a:t>0, 30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19" name="Conector de Seta Reta 18"/>
            <p:cNvCxnSpPr>
              <a:stCxn id="15" idx="3"/>
              <a:endCxn id="14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/>
          <p:cNvGrpSpPr/>
          <p:nvPr/>
        </p:nvGrpSpPr>
        <p:grpSpPr>
          <a:xfrm>
            <a:off x="6347647" y="3399200"/>
            <a:ext cx="1673025" cy="783640"/>
            <a:chOff x="6347647" y="3399200"/>
            <a:chExt cx="1673025" cy="783640"/>
          </a:xfrm>
        </p:grpSpPr>
        <p:sp>
          <p:nvSpPr>
            <p:cNvPr id="21" name="Retângulo 20"/>
            <p:cNvSpPr/>
            <p:nvPr/>
          </p:nvSpPr>
          <p:spPr>
            <a:xfrm>
              <a:off x="6347647" y="3813508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22" name="Conector de Seta Reta 21"/>
            <p:cNvCxnSpPr>
              <a:stCxn id="21" idx="3"/>
              <a:endCxn id="14" idx="1"/>
            </p:cNvCxnSpPr>
            <p:nvPr/>
          </p:nvCxnSpPr>
          <p:spPr>
            <a:xfrm flipV="1">
              <a:off x="7262385" y="3399200"/>
              <a:ext cx="758287" cy="598974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8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fazê-lo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321466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</a:t>
            </a:r>
            <a:r>
              <a:rPr lang="pt-BR" sz="2400" dirty="0" smtClean="0"/>
              <a:t>[]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Agrupar 60"/>
          <p:cNvGrpSpPr/>
          <p:nvPr/>
        </p:nvGrpSpPr>
        <p:grpSpPr>
          <a:xfrm>
            <a:off x="6384193" y="5163755"/>
            <a:ext cx="1751693" cy="369332"/>
            <a:chOff x="6453710" y="3214534"/>
            <a:chExt cx="1751693" cy="369332"/>
          </a:xfrm>
        </p:grpSpPr>
        <p:sp>
          <p:nvSpPr>
            <p:cNvPr id="62" name="Retângulo 61"/>
            <p:cNvSpPr/>
            <p:nvPr/>
          </p:nvSpPr>
          <p:spPr>
            <a:xfrm>
              <a:off x="8020672" y="3214534"/>
              <a:ext cx="184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4" name="Conector de Seta Reta 63"/>
            <p:cNvCxnSpPr>
              <a:stCxn id="63" idx="3"/>
              <a:endCxn id="62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66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837" y="115888"/>
            <a:ext cx="9671051" cy="1143000"/>
          </a:xfrm>
        </p:spPr>
        <p:txBody>
          <a:bodyPr>
            <a:normAutofit/>
          </a:bodyPr>
          <a:lstStyle/>
          <a:p>
            <a:r>
              <a:rPr lang="pt-BR" sz="3600" dirty="0" smtClean="0">
                <a:solidFill>
                  <a:schemeClr val="tx2"/>
                </a:solidFill>
              </a:rPr>
              <a:t>Cópia de Vetores</a:t>
            </a:r>
            <a:endParaRPr lang="pt-BR" sz="3600" dirty="0">
              <a:solidFill>
                <a:schemeClr val="tx2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7837" y="1196753"/>
            <a:ext cx="11462526" cy="1121145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pt-BR" sz="2800" dirty="0" smtClean="0"/>
              <a:t>Para copiar os elementos do vetor/lista para uma nova estrutura de dados na memória, pode-se </a:t>
            </a:r>
            <a:r>
              <a:rPr lang="pt-BR" sz="2800" dirty="0"/>
              <a:t>fazê-lo</a:t>
            </a:r>
            <a:r>
              <a:rPr lang="pt-BR" sz="2800" dirty="0" smtClean="0"/>
              <a:t> elemento a elemento.</a:t>
            </a:r>
            <a:endParaRPr lang="pt-BR" sz="2800" dirty="0"/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  <p:sp>
        <p:nvSpPr>
          <p:cNvPr id="27" name="Espaço Reservado para Número de Slide 2"/>
          <p:cNvSpPr>
            <a:spLocks noGrp="1"/>
          </p:cNvSpPr>
          <p:nvPr/>
        </p:nvSpPr>
        <p:spPr>
          <a:xfrm>
            <a:off x="10058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4A366F-D860-49F7-80F9-520AB5FB3B0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477837" y="2339753"/>
            <a:ext cx="42296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vetor_a</a:t>
            </a:r>
            <a:r>
              <a:rPr lang="pt-BR" sz="2400" dirty="0"/>
              <a:t> = [10, 20, 30]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 err="1"/>
              <a:t>vetor_b</a:t>
            </a:r>
            <a:r>
              <a:rPr lang="pt-BR" sz="2400" dirty="0"/>
              <a:t> = []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for i in range(0, </a:t>
            </a:r>
            <a:r>
              <a:rPr lang="pt-BR" sz="2400" dirty="0" err="1"/>
              <a:t>len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)):</a:t>
            </a:r>
          </a:p>
          <a:p>
            <a:pPr marL="361950">
              <a:buClr>
                <a:schemeClr val="tx2"/>
              </a:buClr>
              <a:buNone/>
            </a:pPr>
            <a:r>
              <a:rPr lang="pt-BR" sz="2400" dirty="0"/>
              <a:t>    </a:t>
            </a:r>
            <a:r>
              <a:rPr lang="pt-BR" sz="2400" dirty="0" err="1"/>
              <a:t>vetor_b.append</a:t>
            </a:r>
            <a:r>
              <a:rPr lang="pt-BR" sz="2400" dirty="0"/>
              <a:t>(</a:t>
            </a:r>
            <a:r>
              <a:rPr lang="pt-BR" sz="2400" dirty="0" err="1"/>
              <a:t>vetor_a</a:t>
            </a:r>
            <a:r>
              <a:rPr lang="pt-BR" sz="2400" dirty="0"/>
              <a:t>[i</a:t>
            </a:r>
            <a:r>
              <a:rPr lang="pt-BR" sz="2400" dirty="0" smtClean="0"/>
              <a:t>])</a:t>
            </a:r>
            <a:endParaRPr lang="pt-BR" sz="2400" dirty="0"/>
          </a:p>
        </p:txBody>
      </p:sp>
      <p:sp>
        <p:nvSpPr>
          <p:cNvPr id="43" name="Retângulo 42"/>
          <p:cNvSpPr/>
          <p:nvPr/>
        </p:nvSpPr>
        <p:spPr>
          <a:xfrm>
            <a:off x="7720314" y="2605386"/>
            <a:ext cx="3576577" cy="35870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7624649" y="2257151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Memória</a:t>
            </a:r>
            <a:endParaRPr lang="pt-BR" dirty="0"/>
          </a:p>
        </p:txBody>
      </p:sp>
      <p:grpSp>
        <p:nvGrpSpPr>
          <p:cNvPr id="50" name="Agrupar 49"/>
          <p:cNvGrpSpPr/>
          <p:nvPr/>
        </p:nvGrpSpPr>
        <p:grpSpPr>
          <a:xfrm>
            <a:off x="6355330" y="2693536"/>
            <a:ext cx="2773338" cy="890330"/>
            <a:chOff x="6355330" y="2693536"/>
            <a:chExt cx="2773338" cy="890330"/>
          </a:xfrm>
        </p:grpSpPr>
        <p:sp>
          <p:nvSpPr>
            <p:cNvPr id="51" name="Retângulo 50"/>
            <p:cNvSpPr/>
            <p:nvPr/>
          </p:nvSpPr>
          <p:spPr>
            <a:xfrm>
              <a:off x="8020672" y="3214534"/>
              <a:ext cx="11079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pt-BR" dirty="0" smtClean="0"/>
                <a:t>10, 20, 30</a:t>
              </a:r>
              <a:endParaRPr lang="pt-BR" dirty="0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355330" y="2693536"/>
              <a:ext cx="9035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vetor_a</a:t>
              </a:r>
              <a:endParaRPr lang="pt-BR" dirty="0"/>
            </a:p>
          </p:txBody>
        </p:sp>
        <p:cxnSp>
          <p:nvCxnSpPr>
            <p:cNvPr id="53" name="Conector de Seta Reta 52"/>
            <p:cNvCxnSpPr>
              <a:stCxn id="52" idx="3"/>
              <a:endCxn id="51" idx="1"/>
            </p:cNvCxnSpPr>
            <p:nvPr/>
          </p:nvCxnSpPr>
          <p:spPr>
            <a:xfrm>
              <a:off x="7258847" y="2878202"/>
              <a:ext cx="761825" cy="520998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Agrupar 56"/>
          <p:cNvGrpSpPr/>
          <p:nvPr/>
        </p:nvGrpSpPr>
        <p:grpSpPr>
          <a:xfrm>
            <a:off x="6384193" y="5163755"/>
            <a:ext cx="1751693" cy="369332"/>
            <a:chOff x="6453710" y="3214534"/>
            <a:chExt cx="1751693" cy="369332"/>
          </a:xfrm>
        </p:grpSpPr>
        <p:sp>
          <p:nvSpPr>
            <p:cNvPr id="58" name="Retângulo 57"/>
            <p:cNvSpPr/>
            <p:nvPr/>
          </p:nvSpPr>
          <p:spPr>
            <a:xfrm>
              <a:off x="8020672" y="3214534"/>
              <a:ext cx="184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6453710" y="3214534"/>
              <a:ext cx="914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pt-BR" dirty="0" err="1" smtClean="0"/>
                <a:t>vetor_b</a:t>
              </a:r>
              <a:endParaRPr lang="pt-BR" dirty="0"/>
            </a:p>
          </p:txBody>
        </p:sp>
        <p:cxnSp>
          <p:nvCxnSpPr>
            <p:cNvPr id="60" name="Conector de Seta Reta 59"/>
            <p:cNvCxnSpPr>
              <a:stCxn id="59" idx="3"/>
              <a:endCxn id="58" idx="1"/>
            </p:cNvCxnSpPr>
            <p:nvPr/>
          </p:nvCxnSpPr>
          <p:spPr>
            <a:xfrm>
              <a:off x="7368448" y="3399200"/>
              <a:ext cx="652224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66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LVC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37791</TotalTime>
  <Words>3296</Words>
  <Application>Microsoft Office PowerPoint</Application>
  <PresentationFormat>Widescreen</PresentationFormat>
  <Paragraphs>583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Wingdings</vt:lpstr>
      <vt:lpstr>Modelo LVC</vt:lpstr>
      <vt:lpstr>Introdução a Matrizes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Cópia de Vetores</vt:lpstr>
      <vt:lpstr>Funções úteis para Vetores</vt:lpstr>
      <vt:lpstr>Funções úteis para Vetores</vt:lpstr>
      <vt:lpstr>Funções úteis para Vetores</vt:lpstr>
      <vt:lpstr>Matrizes</vt:lpstr>
      <vt:lpstr>Matrizes</vt:lpstr>
      <vt:lpstr>Indexação de Matrizes</vt:lpstr>
      <vt:lpstr>Indexação de Matrizes</vt:lpstr>
      <vt:lpstr>Inicializando uma Matriz</vt:lpstr>
      <vt:lpstr>Inicializando uma Matriz</vt:lpstr>
      <vt:lpstr>Inicializando uma Matriz</vt:lpstr>
      <vt:lpstr>Lendo uma Matriz</vt:lpstr>
      <vt:lpstr>Escrevendo uma Matriz</vt:lpstr>
      <vt:lpstr>Matriz Transposta</vt:lpstr>
      <vt:lpstr>Matriz Transposta</vt:lpstr>
      <vt:lpstr>Matriz Transposta</vt:lpstr>
      <vt:lpstr>Matriz Transposta</vt:lpstr>
      <vt:lpstr>Cópia de Matrizes</vt:lpstr>
      <vt:lpstr>Cópia de Matrizes</vt:lpstr>
      <vt:lpstr>Propriedades de uma Matriz</vt:lpstr>
      <vt:lpstr>Multiplicação de Matrizes</vt:lpstr>
      <vt:lpstr>Multiplicação de Matrizes</vt:lpstr>
      <vt:lpstr>Multiplicação de Matrizes</vt:lpstr>
      <vt:lpstr>Multiplicação de Matrizes</vt:lpstr>
      <vt:lpstr>Multiplicação de Matrizes</vt:lpstr>
      <vt:lpstr>Multiplicação de Matrizes</vt:lpstr>
      <vt:lpstr>Determinante de uma Matriz</vt:lpstr>
      <vt:lpstr>Determinante de uma Matriz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Sistemas de Equações Lineares</vt:lpstr>
      <vt:lpstr>Introdução a Matrizes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</dc:creator>
  <cp:lastModifiedBy>Gilson Costa</cp:lastModifiedBy>
  <cp:revision>1546</cp:revision>
  <dcterms:created xsi:type="dcterms:W3CDTF">2012-09-11T18:35:34Z</dcterms:created>
  <dcterms:modified xsi:type="dcterms:W3CDTF">2020-11-20T23:08:39Z</dcterms:modified>
</cp:coreProperties>
</file>