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19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j+j36sJMp6WRqyZu75kLb6Xlv4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19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9415568" y="653389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246101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pt-BR" sz="4800">
                <a:solidFill>
                  <a:schemeClr val="dk2"/>
                </a:solidFill>
              </a:rPr>
              <a:t>Dicionários e Arquivos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2541390" y="5202441"/>
            <a:ext cx="7208874" cy="1172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Gilson. A. O. P. Costa (IME/UERJ)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566614" y="6146803"/>
            <a:ext cx="2729317" cy="22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3120"/>
              <a:buFont typeface="Arial"/>
              <a:buNone/>
            </a:pPr>
            <a:r>
              <a:rPr b="0" baseline="30000" i="0" lang="pt-BR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gilson.costa@ime.uerj.br</a:t>
            </a:r>
            <a:endParaRPr b="0" baseline="30000" i="0" sz="3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 ao Processamento de Dados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Turma 3 (2020.1)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7037" y="289592"/>
            <a:ext cx="1233373" cy="12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lang="pt-BR" sz="2800"/>
              <a:t>Atribuição</a:t>
            </a:r>
            <a:r>
              <a:rPr lang="pt-BR" sz="2800"/>
              <a:t> de um novo conteúdo/valor para uma </a:t>
            </a:r>
            <a:r>
              <a:rPr b="1" lang="pt-BR" sz="2800"/>
              <a:t>chave existente</a:t>
            </a:r>
            <a:r>
              <a:rPr lang="pt-BR" sz="2800"/>
              <a:t>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 = {"Brasil":5,"Alemanha":3,"Itália":3,"Argentina":1}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copas["Alemanha"] = 4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print(copas)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{'Brasil': 5, 'Alemanha': 4, 'Itália': 3, 'Argentina': 1}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copas["Alemanha"]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4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57" name="Google Shape;157;p1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lang="pt-BR" sz="2800"/>
              <a:t>Atribuição </a:t>
            </a:r>
            <a:r>
              <a:rPr lang="pt-BR" sz="2800"/>
              <a:t>de um conteúdo/valor para uma </a:t>
            </a:r>
            <a:r>
              <a:rPr b="1" lang="pt-BR" sz="2800"/>
              <a:t>chave inexistente: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 = {"Brasil":5,"Alemanha":4,"Itália":3,"Argentina":1}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copas["França"] = 2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print(copas)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{'Brasil': 5, 'Alemanha': 4, 'Itália': 3, 'Argentina': 1 , 'França': 2}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Cria um novo par chave/conteúdo no dicionário!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64" name="Google Shape;164;p1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Perceba que você pode usar listas (ou tuplas) como </a:t>
            </a:r>
            <a:r>
              <a:rPr b="1" lang="pt-BR" sz="2800"/>
              <a:t>conteúdo</a:t>
            </a:r>
            <a:r>
              <a:rPr lang="pt-BR" sz="2800"/>
              <a:t>, de forma que uma chave pode estar associada a </a:t>
            </a:r>
            <a:r>
              <a:rPr b="1" lang="pt-BR" sz="2800"/>
              <a:t>diversos valores</a:t>
            </a:r>
            <a:r>
              <a:rPr lang="pt-BR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Pense num conjunto de endereços. A chave pode ser o nome da pessoa, e o conteúdo, uma lista com: endereço, número, complemento e CEP. 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 = {}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endereco['João'] = ['Rua A', 23, 'Apto.101', '222808-100']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endereco['Maria'] = ['Rua B', 4, 'Casa', '222500-050']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print(endereco)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['Rua A', 23, 'Apto.101', '222808-100'], 'Maria': ['Rua B', 4, 'Casa', '222500-050']}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71" name="Google Shape;171;p1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Perceba que você pode usar listas (ou tuplas) como </a:t>
            </a:r>
            <a:r>
              <a:rPr b="1" lang="pt-BR" sz="2800"/>
              <a:t>conteúdo</a:t>
            </a:r>
            <a:r>
              <a:rPr lang="pt-BR" sz="2800"/>
              <a:t>, de forma que uma chave pode estar associada a </a:t>
            </a:r>
            <a:r>
              <a:rPr b="1" lang="pt-BR" sz="2800"/>
              <a:t>diversos valores</a:t>
            </a:r>
            <a:r>
              <a:rPr lang="pt-BR" sz="2800"/>
              <a:t>.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print(endereco)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['Rua A', 23, 'Apto.101', '222808-100'], 'Maria': ['Rua B', 4, 'Casa', '222500-050']}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endereco['João'][0]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'Rua A'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endereco['Maria'][3]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'222500-050'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78" name="Google Shape;178;p1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programa para calcular o índice de massa corporal (IMC) de uma pessoa com idade entre 10 e 20 anos.</a:t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2369842" y="2380928"/>
            <a:ext cx="71174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IMC = peso (em quilos) ÷ altura² (em metros)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487" y="3398763"/>
            <a:ext cx="4514653" cy="286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3423" y="3388130"/>
            <a:ext cx="4529878" cy="28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/>
          <p:nvPr/>
        </p:nvSpPr>
        <p:spPr>
          <a:xfrm>
            <a:off x="1125496" y="3320427"/>
            <a:ext cx="8867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Homens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6636701" y="3320427"/>
            <a:ext cx="9934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Mulheres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Exemplo: programa para calcular o índice de massa corporal (IMC) de uma pessoa com idade entre 10 e 20 anos.</a:t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2369842" y="2380928"/>
            <a:ext cx="71174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mbria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IMC = peso (em quilos) ÷ altura² (em metros)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2000382" y="3460429"/>
            <a:ext cx="463433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categorias = {"m": {10: [14.42, 19.60],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11: [14.83, 20.35],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12: [15.24, 21.12],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13: [15.74, 21.93],     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14: [16.18, 22.77],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15: [16.59, 23.63],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16: [17.01, 24.45],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17: [17.31, 25.28],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18: [17.54, 25.95],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19: [17.80, 26.36]}, </a:t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5544567" y="3460429"/>
            <a:ext cx="333362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"f": {10: [14.23, 20.19],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11: [14.60, 21.18],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12: [14.98, 22.17],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13: [15.36, 23.08],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14: [15.67, 23.88],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15: [16.01, 24.29],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16: [16.37, 24.74],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17: [16.59, 25.23],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18: [16.71, 25.56],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19: [16.87, 25.85]}}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180753" y="1137563"/>
            <a:ext cx="11791507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categorias = {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"m": {10: [14.42, 19.60], 11: [14.83, 20.35], 12: [15.24, 21.12], 13: [15.74, 21.93], 14: [16.18, 22.77], 15: [16.59, 23.63], 16: [17.01, 24.45], 17: [17.31, 25.28], 18: [17.54, 25.95], 19: [17.80, 26.36]}, 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"f": {10: [14.23, 20.19], 11: [14.60, 21.18], 12: [14.98, 22.17], 13: [15.36, 23.08], 14: [15.67, 23.88], 15: [16.01, 24.29], 16: [16.37, 24.74], 17: [16.59, 25.23], 18: [16.71, 25.56], 19: [16.87, 25.85]}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 = float(input("Digite o seu peso em Kg: "))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altura = float(input("Digite sua altura em m: "))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 = int(input("Digite sua idade: "))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sexo = input("Digite o seu sexo (m ou f): ")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 = round(peso / (altura ** 2), 2)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print("Seu IMC é: ", imc)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(10 &lt;= idade &lt; 20):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imc &lt; categorias[sexo][idade][0]: 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print("Baixo Peso")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elif imc &lt; categorias[sexo][idade][1]: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print("Adequado")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indent="0" lvl="0" marL="542925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print("Sobrepeso") 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8677557" y="887453"/>
            <a:ext cx="3158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Mariana Lima (IPD - Turma 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Função </a:t>
            </a:r>
            <a:r>
              <a:rPr i="1" lang="pt-BR" sz="3600">
                <a:solidFill>
                  <a:schemeClr val="dk2"/>
                </a:solidFill>
              </a:rPr>
              <a:t>dict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função </a:t>
            </a:r>
            <a:r>
              <a:rPr b="1" i="1" lang="pt-BR" sz="2800"/>
              <a:t>dict(...) </a:t>
            </a:r>
            <a:r>
              <a:rPr lang="pt-BR" sz="2800"/>
              <a:t>pode ser usada para criar dicionários de duas formas.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Usando como </a:t>
            </a:r>
            <a:r>
              <a:rPr b="1" lang="pt-BR" sz="2800"/>
              <a:t>parâmetros</a:t>
            </a:r>
            <a:r>
              <a:rPr lang="pt-BR" sz="2800"/>
              <a:t> uma </a:t>
            </a:r>
            <a:r>
              <a:rPr b="1" lang="pt-BR" sz="2800"/>
              <a:t>lista de tuplas</a:t>
            </a:r>
            <a:r>
              <a:rPr lang="pt-BR" sz="2800"/>
              <a:t>, cada uma com um par chave/conteúdo: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dict([('João',23), ('Maria',18), ('Leopoldina',77)])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idade['Leopoldina'] + idade['João'] 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100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23, 'Maria': 18, 'Leopoldina': 77}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15" name="Google Shape;215;p1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Função </a:t>
            </a:r>
            <a:r>
              <a:rPr i="1" lang="pt-BR" sz="3600">
                <a:solidFill>
                  <a:schemeClr val="dk2"/>
                </a:solidFill>
              </a:rPr>
              <a:t>dict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função </a:t>
            </a:r>
            <a:r>
              <a:rPr b="1" i="1" lang="pt-BR" sz="2800"/>
              <a:t>dict(...) </a:t>
            </a:r>
            <a:r>
              <a:rPr lang="pt-BR" sz="2800"/>
              <a:t>pode ser usada para criar dicionários de duas formas.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Uma sequência de itens no formato </a:t>
            </a:r>
            <a:r>
              <a:rPr i="1" lang="pt-BR" sz="2800"/>
              <a:t>chave=valor</a:t>
            </a:r>
            <a:r>
              <a:rPr lang="pt-BR" sz="2800"/>
              <a:t>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Nesse caso, as chaves têm que ser </a:t>
            </a:r>
            <a:r>
              <a:rPr i="1" lang="pt-BR" sz="2800"/>
              <a:t>strings</a:t>
            </a:r>
            <a:r>
              <a:rPr lang="pt-BR" sz="2800"/>
              <a:t>, mas são escritas sem aspas: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dict(João=23, Maria=18, Leopoldina=77)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23, 'Maria': 18, 'Leopoldina': 77}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 = dict(João=['Rua A', 23, 'Apto.101', '222808-100'], Maria = ['Rua B', 4, 'Casa', '222500-050'])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endereco['João'][3]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'222808-100'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22" name="Google Shape;222;p1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Perceba que como para listas/vetores e matrizes, quando você faz uma atribuição para todo o dicionário, você está apenas criando uma nova referência para ele.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dict(João=23, Maria=18, Leopoldina=77)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age = idade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print(age)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23, 'Maria': 18, 'Leopoldina': 77}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age['Maria'] = 19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23, 'Maria': 19, 'Leopoldina': 77}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29" name="Google Shape;229;p1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Tuplas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São estruturas de dados parecidas com listas.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Um valor do tipo tupla é definida como uma série de </a:t>
            </a:r>
            <a:r>
              <a:rPr b="1" lang="pt-BR" sz="2800"/>
              <a:t>valores separados por vírgulas e entre parênteses.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Na verdade, se não houver ambiguidade os parênteses são opcionais.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 = [0, 1, 2, 3] # isto é uma lista</a:t>
            </a:r>
            <a:endParaRPr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b = (0, 1, 2, 3) # isto é uma tupla</a:t>
            </a:r>
            <a:endParaRPr sz="2800"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 = 4, 5, 6, 7  # isto é uma tupla</a:t>
            </a:r>
            <a:endParaRPr sz="2800"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 = 1,  # isto é uma tupla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01" name="Google Shape;101;p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Método </a:t>
            </a:r>
            <a:r>
              <a:rPr i="1" lang="pt-BR" sz="3600">
                <a:solidFill>
                  <a:schemeClr val="dk2"/>
                </a:solidFill>
              </a:rPr>
              <a:t>copy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Retorna um outro dicionário com os mesmos pares chave/conteúdo.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dict(João=23, Maria=18, Leopoldina=77)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age = idade.copy()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print(age)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23, 'Maria': 18, 'Leopoldina': 77}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age['Maria'] = 19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print(age)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23, 'Maria': 19, 'Leopoldina': 77} # idade de Maria mudou!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23, 'Maria': 18, 'Leopoldina': 77} # idade de Maria não mudou!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36" name="Google Shape;236;p2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Método </a:t>
            </a:r>
            <a:r>
              <a:rPr i="1" lang="pt-BR" sz="3600">
                <a:solidFill>
                  <a:schemeClr val="dk2"/>
                </a:solidFill>
              </a:rPr>
              <a:t>copy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Retorna um outro dicionário com os mesmos pares chave/conteúdo.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 o conteúdo é uma lista, o problema persiste: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 = dict(João=['Rua A', 23, 'Apto.101', '222808-100'], Maria = ['Rua B', 4, 'Casa', '222500-050'])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address = endereco.copy()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address['João'][1] = 32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print(endereco['João'])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['Rua A', 32, 'Apto.101', '222808-100']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43" name="Google Shape;243;p2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Cópia de Dicionários (</a:t>
            </a:r>
            <a:r>
              <a:rPr i="1" lang="pt-BR" sz="3600">
                <a:solidFill>
                  <a:schemeClr val="dk2"/>
                </a:solidFill>
              </a:rPr>
              <a:t>deepcopy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 o que se quer é uma cópia completa (e não referências para os mesmos dados), deve-se usar a função </a:t>
            </a:r>
            <a:r>
              <a:rPr i="1" lang="pt-BR" sz="2800"/>
              <a:t>deepcopy</a:t>
            </a:r>
            <a:r>
              <a:rPr lang="pt-BR" sz="2800"/>
              <a:t> do módulo </a:t>
            </a:r>
            <a:r>
              <a:rPr i="1" lang="pt-BR" sz="2800"/>
              <a:t>copy</a:t>
            </a:r>
            <a:r>
              <a:rPr lang="pt-BR" sz="2800"/>
              <a:t>.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import copy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endereco = dict(João=['Rua A', 23, 'Apto.101', '222808-100'], Maria = ['Rua B', 4, 'Casa', '222500-050'])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address = copy.deepcopy(endereco)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address['João'][1] = 32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print(address['João']) 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['Rua A', 32, 'Apto.101', '222808-100']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print(endereco['João'])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['Rua A', 23, 'Apto.101', '222808-100']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50" name="Google Shape;250;p2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Método </a:t>
            </a:r>
            <a:r>
              <a:rPr i="1" lang="pt-BR" sz="3600">
                <a:solidFill>
                  <a:schemeClr val="dk2"/>
                </a:solidFill>
              </a:rPr>
              <a:t>get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Obtém o conteúdo associado a uma chave.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Não causa erro caso a chave não exista (retorna </a:t>
            </a:r>
            <a:r>
              <a:rPr i="1" lang="pt-BR" sz="2800"/>
              <a:t>None</a:t>
            </a:r>
            <a:r>
              <a:rPr lang="pt-BR" sz="2800"/>
              <a:t>).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dict(João=23, Maria=18, Leopoldina=77)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print(idade['Ana']) # esta linha vai dar erro! 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idade.get('Ana') # esta linha não dá erro (não acontece nada)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print(idade.get('Ana'))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None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print(idade.get('Maria'))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18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57" name="Google Shape;257;p2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Para saber se uma chave existe no dicionário, pode-se usar o comando </a:t>
            </a:r>
            <a:r>
              <a:rPr i="1" lang="pt-BR" sz="2800"/>
              <a:t>in</a:t>
            </a:r>
            <a:r>
              <a:rPr lang="pt-BR" sz="2800"/>
              <a:t>.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dict(João=23, Maria=18, Leopoldina=77)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'Teresa' in idade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False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'Leopoldina' in idade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True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64" name="Google Shape;264;p2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Métodos </a:t>
            </a:r>
            <a:r>
              <a:rPr i="1" lang="pt-BR" sz="3600">
                <a:solidFill>
                  <a:schemeClr val="dk2"/>
                </a:solidFill>
              </a:rPr>
              <a:t>items</a:t>
            </a:r>
            <a:r>
              <a:rPr lang="pt-BR" sz="3600">
                <a:solidFill>
                  <a:schemeClr val="dk2"/>
                </a:solidFill>
              </a:rPr>
              <a:t>, </a:t>
            </a:r>
            <a:r>
              <a:rPr i="1" lang="pt-BR" sz="3600">
                <a:solidFill>
                  <a:schemeClr val="dk2"/>
                </a:solidFill>
              </a:rPr>
              <a:t>keys</a:t>
            </a:r>
            <a:r>
              <a:rPr lang="pt-BR" sz="3600">
                <a:solidFill>
                  <a:schemeClr val="dk2"/>
                </a:solidFill>
              </a:rPr>
              <a:t>, </a:t>
            </a:r>
            <a:r>
              <a:rPr i="1" lang="pt-BR" sz="3600">
                <a:solidFill>
                  <a:schemeClr val="dk2"/>
                </a:solidFill>
              </a:rPr>
              <a:t>values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items() </a:t>
            </a:r>
            <a:r>
              <a:rPr lang="pt-BR" sz="2800"/>
              <a:t>retorna uma lista com todos os pares chave/conteúdo.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keys() </a:t>
            </a:r>
            <a:r>
              <a:rPr lang="pt-BR" sz="2800"/>
              <a:t>retorna uma lista com todas as chaves.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values() </a:t>
            </a:r>
            <a:r>
              <a:rPr lang="pt-BR" sz="2800"/>
              <a:t>retorna uma lista com todos os conteúdos.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dict(João=23, Maria=18, Leopoldina=77)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idade.items()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dict_items([('João', 23), ('Maria', 18), ('Leopoldina', 77)])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idade.keys()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dict_keys(['João', 'Maria', 'Leopoldina'])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idade.values()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dict_values([23, 18, 77])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Métodos </a:t>
            </a:r>
            <a:r>
              <a:rPr i="1" lang="pt-BR" sz="3600">
                <a:solidFill>
                  <a:schemeClr val="dk2"/>
                </a:solidFill>
              </a:rPr>
              <a:t>pop</a:t>
            </a:r>
            <a:r>
              <a:rPr lang="pt-BR" sz="3600">
                <a:solidFill>
                  <a:schemeClr val="dk2"/>
                </a:solidFill>
              </a:rPr>
              <a:t> e </a:t>
            </a:r>
            <a:r>
              <a:rPr i="1" lang="pt-BR" sz="3600">
                <a:solidFill>
                  <a:schemeClr val="dk2"/>
                </a:solidFill>
              </a:rPr>
              <a:t>popitem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pop(</a:t>
            </a:r>
            <a:r>
              <a:rPr b="1" i="1" lang="pt-BR" sz="2800">
                <a:solidFill>
                  <a:srgbClr val="C00000"/>
                </a:solidFill>
              </a:rPr>
              <a:t>chave</a:t>
            </a:r>
            <a:r>
              <a:rPr b="1" i="1" lang="pt-BR" sz="2800"/>
              <a:t>)</a:t>
            </a:r>
            <a:r>
              <a:rPr lang="pt-BR" sz="2800"/>
              <a:t>: remove o par chave/conteúdo associado à </a:t>
            </a:r>
            <a:r>
              <a:rPr b="1" i="1" lang="pt-BR" sz="2800">
                <a:solidFill>
                  <a:srgbClr val="C00000"/>
                </a:solidFill>
              </a:rPr>
              <a:t>chave</a:t>
            </a:r>
            <a:r>
              <a:rPr lang="pt-BR" sz="2800"/>
              <a:t> e retorna o conteúdo.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popitem() </a:t>
            </a:r>
            <a:r>
              <a:rPr lang="pt-BR" sz="2800"/>
              <a:t>retorna o último um par chave/conteúdo do dicionário.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 = dict(João=23, Maria=18, Leopoldina=77)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idade.popitem()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('Leopoldina', 77)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idade.pop('Maria')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18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print(idade)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{'João': 23}</a:t>
            </a: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Arquivos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Até agora, quando terminamos de executar um programa todos os dados são perdidos!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Isso acontece pois as variáveis são armazenadas na memória principal (RAM), que é volátil.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Através do uso de arquivos podemos guardar os dados em memória secundária.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memória secundária é persistente!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Desse modo, quando terminamos de executar o programa os dados são mantidos nos arquivos e podemos recuperá-los em uma nova execução.</a:t>
            </a:r>
            <a:endParaRPr sz="2800"/>
          </a:p>
        </p:txBody>
      </p:sp>
      <p:sp>
        <p:nvSpPr>
          <p:cNvPr id="285" name="Google Shape;285;p2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Abrir um Arquivo (função </a:t>
            </a:r>
            <a:r>
              <a:rPr i="1" lang="pt-BR" sz="3600">
                <a:solidFill>
                  <a:schemeClr val="dk2"/>
                </a:solidFill>
              </a:rPr>
              <a:t>open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i="1" lang="pt-BR" sz="2800"/>
              <a:t>open(</a:t>
            </a:r>
            <a:r>
              <a:rPr b="1" i="1" lang="pt-BR" sz="2800">
                <a:solidFill>
                  <a:srgbClr val="C00000"/>
                </a:solidFill>
              </a:rPr>
              <a:t>diretorio_nome_arquivo</a:t>
            </a:r>
            <a:r>
              <a:rPr b="1" i="1" lang="pt-BR" sz="2800"/>
              <a:t>, </a:t>
            </a:r>
            <a:r>
              <a:rPr b="1" i="1" lang="pt-BR" sz="2800">
                <a:solidFill>
                  <a:srgbClr val="C00000"/>
                </a:solidFill>
              </a:rPr>
              <a:t>modo</a:t>
            </a:r>
            <a:r>
              <a:rPr b="1" i="1" lang="pt-BR" sz="2800"/>
              <a:t>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modo pode ser: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'r': para abrir o arquivo somente para leitura (</a:t>
            </a:r>
            <a:r>
              <a:rPr i="1" lang="pt-BR"/>
              <a:t>read</a:t>
            </a:r>
            <a:r>
              <a:rPr lang="pt-BR"/>
              <a:t>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'w': para abrir o arquivo somente escrita (</a:t>
            </a:r>
            <a:r>
              <a:rPr i="1" lang="pt-BR"/>
              <a:t>write</a:t>
            </a:r>
            <a:r>
              <a:rPr lang="pt-BR"/>
              <a:t>). Caso o arquivo já exista, ele vai ser destruído: um novo arquivo vazio vai ser criado!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'a': o arquivo será aberto somente para escrita, para adicionar dados ao final do arquivo (</a:t>
            </a:r>
            <a:r>
              <a:rPr i="1" lang="pt-BR"/>
              <a:t>append</a:t>
            </a:r>
            <a:r>
              <a:rPr lang="pt-BR"/>
              <a:t>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Podemos também acrescentar o modo 'b' aos três modos anteriores para o arquivo ser tratado como binário.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Neste curso trabalharemos apenas com arquivos texto.</a:t>
            </a:r>
            <a:endParaRPr sz="2800"/>
          </a:p>
        </p:txBody>
      </p:sp>
      <p:sp>
        <p:nvSpPr>
          <p:cNvPr id="292" name="Google Shape;292;p2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Abrir um Arquivo (função </a:t>
            </a:r>
            <a:r>
              <a:rPr i="1" lang="pt-BR" sz="3600">
                <a:solidFill>
                  <a:schemeClr val="dk2"/>
                </a:solidFill>
              </a:rPr>
              <a:t>open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Exemplos: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f = open('exemplo.txt', 'w') # vai criar o arquivo no diretório padrão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arq = open('c:/programas/teste.txt', 'w')</a:t>
            </a:r>
            <a:endParaRPr sz="2800"/>
          </a:p>
        </p:txBody>
      </p:sp>
      <p:sp>
        <p:nvSpPr>
          <p:cNvPr id="299" name="Google Shape;299;p2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Tuplas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Outra diferença importante entre tuplas e listas é que não é possível modificar um elemento de uma tupla: ela é </a:t>
            </a:r>
            <a:r>
              <a:rPr b="1" lang="pt-BR" sz="2800"/>
              <a:t>imutável</a:t>
            </a:r>
            <a:r>
              <a:rPr lang="pt-BR" sz="2800"/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 = [0, 1, 2, 3] # isto é uma lista</a:t>
            </a:r>
            <a:endParaRPr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a[3] = 4 # isto é permitido</a:t>
            </a:r>
            <a:endParaRPr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print(a)</a:t>
            </a:r>
            <a:endParaRPr/>
          </a:p>
          <a:p>
            <a:pPr indent="0" lvl="0" marL="331787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[0, 1, 2, 4]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08" name="Google Shape;108;p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Fechar um Arquivo (método </a:t>
            </a:r>
            <a:r>
              <a:rPr i="1" lang="pt-BR" sz="3600">
                <a:solidFill>
                  <a:schemeClr val="dk2"/>
                </a:solidFill>
              </a:rPr>
              <a:t>close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i="1" lang="pt-BR" sz="2800">
                <a:solidFill>
                  <a:srgbClr val="C00000"/>
                </a:solidFill>
              </a:rPr>
              <a:t>arquivo</a:t>
            </a:r>
            <a:r>
              <a:rPr b="1" i="1" lang="pt-BR" sz="2800"/>
              <a:t>.close()</a:t>
            </a:r>
            <a:endParaRPr b="1" i="1"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método </a:t>
            </a:r>
            <a:r>
              <a:rPr b="1" i="1" lang="pt-BR" sz="2800"/>
              <a:t>close()</a:t>
            </a:r>
            <a:r>
              <a:rPr lang="pt-BR" sz="2800"/>
              <a:t> é utilizado para fechar um arquivo e liberar recursos.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Qualquer tentativa de acessar o arquivo </a:t>
            </a:r>
            <a:r>
              <a:rPr b="1" i="1" lang="pt-BR" sz="2800">
                <a:solidFill>
                  <a:srgbClr val="C00000"/>
                </a:solidFill>
              </a:rPr>
              <a:t>arquivo</a:t>
            </a:r>
            <a:r>
              <a:rPr lang="pt-BR" sz="2800"/>
              <a:t> novamente resultará em erro.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Só quando se fecha um arquivo você tem certeza de que ele está seguro, i.e., todas as alterações sobre seu conteúdo estarão salvas.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Caso o programa falhe com o arquivo aberto, seu conteúdo pode ser perdido!  </a:t>
            </a:r>
            <a:endParaRPr sz="2800"/>
          </a:p>
        </p:txBody>
      </p:sp>
      <p:sp>
        <p:nvSpPr>
          <p:cNvPr id="306" name="Google Shape;306;p3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Fechar um Arquivo (método </a:t>
            </a:r>
            <a:r>
              <a:rPr i="1" lang="pt-BR" sz="3600">
                <a:solidFill>
                  <a:schemeClr val="dk2"/>
                </a:solidFill>
              </a:rPr>
              <a:t>close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Exemplos: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f = open('exemplo.txt', 'w')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f.close()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arq = open('c:/programas/teste.txt', 'w')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arq.close()</a:t>
            </a:r>
            <a:endParaRPr sz="2800"/>
          </a:p>
        </p:txBody>
      </p:sp>
      <p:sp>
        <p:nvSpPr>
          <p:cNvPr id="313" name="Google Shape;313;p3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Escrever num Arquivo (método </a:t>
            </a:r>
            <a:r>
              <a:rPr i="1" lang="pt-BR" sz="3600">
                <a:solidFill>
                  <a:schemeClr val="dk2"/>
                </a:solidFill>
              </a:rPr>
              <a:t>write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i="1" lang="pt-BR" sz="2800">
                <a:solidFill>
                  <a:srgbClr val="C00000"/>
                </a:solidFill>
              </a:rPr>
              <a:t>arquivo</a:t>
            </a:r>
            <a:r>
              <a:rPr b="1" i="1" lang="pt-BR" sz="2800"/>
              <a:t>.write(</a:t>
            </a: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b="1" i="1" lang="pt-BR" sz="2800"/>
              <a:t>)</a:t>
            </a:r>
            <a:endParaRPr b="1" i="1"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Escreve o conteúdo de </a:t>
            </a: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lang="pt-BR" sz="2800"/>
              <a:t> (</a:t>
            </a:r>
            <a:r>
              <a:rPr i="1" lang="pt-BR" sz="2800"/>
              <a:t>string</a:t>
            </a:r>
            <a:r>
              <a:rPr lang="pt-BR" sz="2800"/>
              <a:t>) no arquivo </a:t>
            </a:r>
            <a:r>
              <a:rPr b="1" i="1" lang="pt-BR" sz="2800">
                <a:solidFill>
                  <a:srgbClr val="C00000"/>
                </a:solidFill>
              </a:rPr>
              <a:t>arquivo</a:t>
            </a:r>
            <a:r>
              <a:rPr lang="pt-BR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Exemplos:</a:t>
            </a:r>
            <a:endParaRPr sz="2800"/>
          </a:p>
          <a:p>
            <a:pPr indent="0" lvl="0" marL="19780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arq = open('c:/programas/teste.txt', 'w')</a:t>
            </a:r>
            <a:endParaRPr/>
          </a:p>
          <a:p>
            <a:pPr indent="0" lvl="0" marL="19780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arq.write('João 23;')</a:t>
            </a:r>
            <a:endParaRPr/>
          </a:p>
          <a:p>
            <a:pPr indent="0" lvl="0" marL="19780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8</a:t>
            </a:r>
            <a:endParaRPr/>
          </a:p>
          <a:p>
            <a:pPr indent="0" lvl="0" marL="19780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arq.write('Maria 19;')</a:t>
            </a:r>
            <a:endParaRPr/>
          </a:p>
          <a:p>
            <a:pPr indent="0" lvl="0" marL="19780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9</a:t>
            </a:r>
            <a:endParaRPr/>
          </a:p>
          <a:p>
            <a:pPr indent="0" lvl="0" marL="19780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arq.write('Leopoldina 77;')</a:t>
            </a:r>
            <a:endParaRPr/>
          </a:p>
          <a:p>
            <a:pPr indent="0" lvl="0" marL="19780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14</a:t>
            </a:r>
            <a:endParaRPr sz="2800"/>
          </a:p>
        </p:txBody>
      </p:sp>
      <p:sp>
        <p:nvSpPr>
          <p:cNvPr id="320" name="Google Shape;320;p3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9624" y="3746094"/>
            <a:ext cx="38100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Arquivos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Fazer um programa para ler cinco nomes e respectivas notas e escrevê-los num arquivo.</a:t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2058957" y="2630734"/>
            <a:ext cx="88035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open('c:/programas/teste.txt',"w")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in range(0,5):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nome = input('Nome: ')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nota = input('Nota: ')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f.write(nome + ' ' + str(nota)+"\n") # \n vai passar para a prox. linha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f.close()</a:t>
            </a:r>
            <a:endParaRPr/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1183" y="1858814"/>
            <a:ext cx="37433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Ler de um Arquivo (métodos </a:t>
            </a:r>
            <a:r>
              <a:rPr i="1" lang="pt-BR" sz="3600">
                <a:solidFill>
                  <a:schemeClr val="dk2"/>
                </a:solidFill>
              </a:rPr>
              <a:t>read</a:t>
            </a:r>
            <a:r>
              <a:rPr lang="pt-BR" sz="3600">
                <a:solidFill>
                  <a:schemeClr val="dk2"/>
                </a:solidFill>
              </a:rPr>
              <a:t> e </a:t>
            </a:r>
            <a:r>
              <a:rPr i="1" lang="pt-BR" sz="3600">
                <a:solidFill>
                  <a:schemeClr val="dk2"/>
                </a:solidFill>
              </a:rPr>
              <a:t>readline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b="1" i="1" lang="pt-BR" sz="2800"/>
              <a:t> = </a:t>
            </a:r>
            <a:r>
              <a:rPr b="1" i="1" lang="pt-BR" sz="2800">
                <a:solidFill>
                  <a:srgbClr val="C00000"/>
                </a:solidFill>
              </a:rPr>
              <a:t>arquivo</a:t>
            </a:r>
            <a:r>
              <a:rPr b="1" i="1" lang="pt-BR" sz="2800"/>
              <a:t>.read()</a:t>
            </a:r>
            <a:endParaRPr b="1" i="1"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Lê todo o conteúdo do arquivo </a:t>
            </a:r>
            <a:r>
              <a:rPr b="1" i="1" lang="pt-BR" sz="2800">
                <a:solidFill>
                  <a:srgbClr val="C00000"/>
                </a:solidFill>
              </a:rPr>
              <a:t>arquivo </a:t>
            </a:r>
            <a:r>
              <a:rPr lang="pt-BR" sz="2800"/>
              <a:t>e o escreve na variável </a:t>
            </a: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lang="pt-BR" sz="2800"/>
              <a:t> (</a:t>
            </a:r>
            <a:r>
              <a:rPr i="1" lang="pt-BR" sz="2800"/>
              <a:t>string</a:t>
            </a:r>
            <a:r>
              <a:rPr lang="pt-BR" sz="2800"/>
              <a:t>).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b="1" i="1" lang="pt-BR" sz="2800"/>
              <a:t> = </a:t>
            </a:r>
            <a:r>
              <a:rPr b="1" i="1" lang="pt-BR" sz="2800">
                <a:solidFill>
                  <a:srgbClr val="C00000"/>
                </a:solidFill>
              </a:rPr>
              <a:t>arquivo</a:t>
            </a:r>
            <a:r>
              <a:rPr b="1" i="1" lang="pt-BR" sz="2800"/>
              <a:t>.read(</a:t>
            </a:r>
            <a:r>
              <a:rPr b="1" i="1" lang="pt-BR" sz="2800">
                <a:solidFill>
                  <a:srgbClr val="C00000"/>
                </a:solidFill>
              </a:rPr>
              <a:t>tamanho</a:t>
            </a:r>
            <a:r>
              <a:rPr b="1" i="1" lang="pt-BR" sz="2800"/>
              <a:t>)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Lê um certo número (</a:t>
            </a:r>
            <a:r>
              <a:rPr b="1" i="1" lang="pt-BR" sz="2800">
                <a:solidFill>
                  <a:srgbClr val="C00000"/>
                </a:solidFill>
              </a:rPr>
              <a:t>tamanho</a:t>
            </a:r>
            <a:r>
              <a:rPr lang="pt-BR" sz="2800"/>
              <a:t>) de caracteres do arquivo escreve na variável </a:t>
            </a: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lang="pt-BR" sz="2800"/>
              <a:t> (</a:t>
            </a:r>
            <a:r>
              <a:rPr i="1" lang="pt-BR" sz="2800"/>
              <a:t>string</a:t>
            </a:r>
            <a:r>
              <a:rPr lang="pt-BR" sz="2800"/>
              <a:t>).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b="1" i="1" lang="pt-BR" sz="2800"/>
              <a:t> = </a:t>
            </a:r>
            <a:r>
              <a:rPr b="1" i="1" lang="pt-BR" sz="2800">
                <a:solidFill>
                  <a:srgbClr val="C00000"/>
                </a:solidFill>
              </a:rPr>
              <a:t>arquivo</a:t>
            </a:r>
            <a:r>
              <a:rPr b="1" i="1" lang="pt-BR" sz="2800"/>
              <a:t>.readline()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Lê uma única linha do arquivo a escreve na variável </a:t>
            </a:r>
            <a:r>
              <a:rPr b="1" i="1" lang="pt-BR" sz="2800">
                <a:solidFill>
                  <a:srgbClr val="C00000"/>
                </a:solidFill>
              </a:rPr>
              <a:t>texto</a:t>
            </a:r>
            <a:r>
              <a:rPr lang="pt-BR" sz="2800"/>
              <a:t> (</a:t>
            </a:r>
            <a:r>
              <a:rPr i="1" lang="pt-BR" sz="2800"/>
              <a:t>string</a:t>
            </a:r>
            <a:r>
              <a:rPr lang="pt-BR" sz="2800"/>
              <a:t>).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337" name="Google Shape;337;p3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Ler de um Arquivo (métodos </a:t>
            </a:r>
            <a:r>
              <a:rPr i="1" lang="pt-BR" sz="3600">
                <a:solidFill>
                  <a:schemeClr val="dk2"/>
                </a:solidFill>
              </a:rPr>
              <a:t>read</a:t>
            </a:r>
            <a:r>
              <a:rPr lang="pt-BR" sz="3600">
                <a:solidFill>
                  <a:schemeClr val="dk2"/>
                </a:solidFill>
              </a:rPr>
              <a:t> e </a:t>
            </a:r>
            <a:r>
              <a:rPr i="1" lang="pt-BR" sz="3600">
                <a:solidFill>
                  <a:schemeClr val="dk2"/>
                </a:solidFill>
              </a:rPr>
              <a:t>readline</a:t>
            </a:r>
            <a:r>
              <a:rPr lang="pt-BR" sz="3600">
                <a:solidFill>
                  <a:schemeClr val="dk2"/>
                </a:solidFill>
              </a:rPr>
              <a:t>)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Para o método </a:t>
            </a:r>
            <a:r>
              <a:rPr b="1" i="1" lang="pt-BR" sz="2800"/>
              <a:t>read(</a:t>
            </a:r>
            <a:r>
              <a:rPr b="1" i="1" lang="pt-BR" sz="2800">
                <a:solidFill>
                  <a:srgbClr val="C00000"/>
                </a:solidFill>
              </a:rPr>
              <a:t>tamanho</a:t>
            </a:r>
            <a:r>
              <a:rPr b="1" i="1" lang="pt-BR" sz="2800"/>
              <a:t>)</a:t>
            </a:r>
            <a:r>
              <a:rPr lang="pt-BR" sz="2800"/>
              <a:t>: quando se lê um número de caracteres do arquivo, a próxima leitura acontecerá a partir da próxima posição do arquivo.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Para o método </a:t>
            </a:r>
            <a:r>
              <a:rPr b="1" i="1" lang="pt-BR" sz="2800"/>
              <a:t>readline()</a:t>
            </a:r>
            <a:r>
              <a:rPr lang="pt-BR" sz="2800"/>
              <a:t>: quando se lê uma linha do arquivo, a próxima leitura será a próxima linha.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Método </a:t>
            </a:r>
            <a:r>
              <a:rPr i="1" lang="pt-BR" sz="3600">
                <a:solidFill>
                  <a:schemeClr val="dk2"/>
                </a:solidFill>
              </a:rPr>
              <a:t>seek 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método </a:t>
            </a:r>
            <a:r>
              <a:rPr b="1" i="1" lang="pt-BR" sz="2800"/>
              <a:t>seek(...) </a:t>
            </a:r>
            <a:r>
              <a:rPr lang="pt-BR" sz="2800"/>
              <a:t>pode ser usado para se posicionar dentro do arquivo (para uma nova leitura).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seek(0) </a:t>
            </a:r>
            <a:r>
              <a:rPr lang="pt-BR" sz="2800"/>
              <a:t>volta para o início do arquivo.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seek(</a:t>
            </a:r>
            <a:r>
              <a:rPr b="1" i="1" lang="pt-BR" sz="2800">
                <a:solidFill>
                  <a:srgbClr val="C00000"/>
                </a:solidFill>
              </a:rPr>
              <a:t>pos</a:t>
            </a:r>
            <a:r>
              <a:rPr b="1" i="1" lang="pt-BR" sz="2800"/>
              <a:t>)</a:t>
            </a:r>
            <a:r>
              <a:rPr lang="pt-BR" sz="2800"/>
              <a:t> vai para a posição </a:t>
            </a:r>
            <a:r>
              <a:rPr b="1" i="1" lang="pt-BR" sz="2800">
                <a:solidFill>
                  <a:srgbClr val="C00000"/>
                </a:solidFill>
              </a:rPr>
              <a:t>pos</a:t>
            </a:r>
            <a:r>
              <a:rPr lang="pt-BR" sz="2800"/>
              <a:t>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Exemplos:</a:t>
            </a:r>
            <a:endParaRPr/>
          </a:p>
          <a:p>
            <a:pPr indent="0" lvl="0" marL="2147888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nome_do_arquivo.seek(0)</a:t>
            </a:r>
            <a:endParaRPr/>
          </a:p>
          <a:p>
            <a:pPr indent="0" lvl="0" marL="2147888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f.seek(10)</a:t>
            </a:r>
            <a:endParaRPr sz="2800"/>
          </a:p>
        </p:txBody>
      </p:sp>
      <p:sp>
        <p:nvSpPr>
          <p:cNvPr id="351" name="Google Shape;351;p3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Método </a:t>
            </a:r>
            <a:r>
              <a:rPr i="1" lang="pt-BR" sz="3600">
                <a:solidFill>
                  <a:schemeClr val="dk2"/>
                </a:solidFill>
              </a:rPr>
              <a:t>seek 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método </a:t>
            </a:r>
            <a:r>
              <a:rPr b="1" i="1" lang="pt-BR" sz="2800"/>
              <a:t>seek(...) </a:t>
            </a:r>
            <a:r>
              <a:rPr lang="pt-BR" sz="2800"/>
              <a:t>pode ser usado para se posicionar dentro do arquivo (para uma nova leitura).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seek(0) </a:t>
            </a:r>
            <a:r>
              <a:rPr lang="pt-BR" sz="2800"/>
              <a:t>volta para o início do arquivo.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seek(</a:t>
            </a:r>
            <a:r>
              <a:rPr b="1" i="1" lang="pt-BR" sz="2800">
                <a:solidFill>
                  <a:srgbClr val="C00000"/>
                </a:solidFill>
              </a:rPr>
              <a:t>pos</a:t>
            </a:r>
            <a:r>
              <a:rPr b="1" i="1" lang="pt-BR" sz="2800"/>
              <a:t>)</a:t>
            </a:r>
            <a:r>
              <a:rPr lang="pt-BR" sz="2800"/>
              <a:t> vai para a posição </a:t>
            </a:r>
            <a:r>
              <a:rPr b="1" i="1" lang="pt-BR" sz="2800">
                <a:solidFill>
                  <a:srgbClr val="C00000"/>
                </a:solidFill>
              </a:rPr>
              <a:t>pos</a:t>
            </a:r>
            <a:r>
              <a:rPr i="1" lang="pt-BR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seek(</a:t>
            </a:r>
            <a:r>
              <a:rPr b="1" i="1" lang="pt-BR" sz="2800">
                <a:solidFill>
                  <a:srgbClr val="C00000"/>
                </a:solidFill>
              </a:rPr>
              <a:t>pos</a:t>
            </a:r>
            <a:r>
              <a:rPr b="1" i="1" lang="pt-BR" sz="2800"/>
              <a:t>,</a:t>
            </a:r>
            <a:r>
              <a:rPr b="1" i="1" lang="pt-BR" sz="2800">
                <a:solidFill>
                  <a:srgbClr val="C00000"/>
                </a:solidFill>
              </a:rPr>
              <a:t> ref</a:t>
            </a:r>
            <a:r>
              <a:rPr b="1" i="1" lang="pt-BR" sz="2800"/>
              <a:t>)</a:t>
            </a:r>
            <a:r>
              <a:rPr lang="pt-BR" sz="2800"/>
              <a:t> vai para a posição </a:t>
            </a:r>
            <a:r>
              <a:rPr b="1" i="1" lang="pt-BR" sz="2800">
                <a:solidFill>
                  <a:srgbClr val="C00000"/>
                </a:solidFill>
              </a:rPr>
              <a:t>pos</a:t>
            </a:r>
            <a:r>
              <a:rPr lang="pt-BR" sz="2800"/>
              <a:t>, a partir do indicado pela referência </a:t>
            </a:r>
            <a:r>
              <a:rPr b="1" i="1" lang="pt-BR" sz="2800">
                <a:solidFill>
                  <a:srgbClr val="C00000"/>
                </a:solidFill>
              </a:rPr>
              <a:t>ref</a:t>
            </a:r>
            <a:r>
              <a:rPr lang="pt-BR" sz="2800"/>
              <a:t>: </a:t>
            </a:r>
            <a:endParaRPr/>
          </a:p>
          <a:p>
            <a:pPr indent="-342900" lvl="0" marL="14351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0</a:t>
            </a:r>
            <a:r>
              <a:rPr lang="pt-BR" sz="2800"/>
              <a:t>: início do arquivo;</a:t>
            </a:r>
            <a:endParaRPr/>
          </a:p>
          <a:p>
            <a:pPr indent="-342900" lvl="0" marL="14351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1</a:t>
            </a:r>
            <a:r>
              <a:rPr lang="pt-BR" sz="2800"/>
              <a:t>: posição corrente;</a:t>
            </a:r>
            <a:endParaRPr/>
          </a:p>
          <a:p>
            <a:pPr indent="-342900" lvl="0" marL="14351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1" i="1" lang="pt-BR" sz="2800"/>
              <a:t>2</a:t>
            </a:r>
            <a:r>
              <a:rPr lang="pt-BR" sz="2800"/>
              <a:t>: final do arquivo.</a:t>
            </a:r>
            <a:endParaRPr sz="2800"/>
          </a:p>
        </p:txBody>
      </p:sp>
      <p:sp>
        <p:nvSpPr>
          <p:cNvPr id="358" name="Google Shape;358;p3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Exemplo</a:t>
            </a:r>
            <a:r>
              <a:rPr i="1" lang="pt-BR" sz="3600">
                <a:solidFill>
                  <a:schemeClr val="dk2"/>
                </a:solidFill>
              </a:rPr>
              <a:t> 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64" name="Google Shape;364;p38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Fazer um programa para ler um arquivo e imprimir o conteúdo deste arquivo na tela.</a:t>
            </a:r>
            <a:endParaRPr sz="2800"/>
          </a:p>
        </p:txBody>
      </p:sp>
      <p:sp>
        <p:nvSpPr>
          <p:cNvPr id="365" name="Google Shape;365;p3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3815901" y="2339753"/>
            <a:ext cx="487409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open('c:/programas/teste.txt',"r")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cadeia = f.read()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cadeia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f.close()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Exemplo</a:t>
            </a:r>
            <a:r>
              <a:rPr i="1" lang="pt-BR" sz="3600">
                <a:solidFill>
                  <a:schemeClr val="dk2"/>
                </a:solidFill>
              </a:rPr>
              <a:t> 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Fazer um programa para ler um arquivo e imprimir o nome do aluno que tirou a maior nota e a média da turma.</a:t>
            </a:r>
            <a:endParaRPr sz="2800"/>
          </a:p>
        </p:txBody>
      </p:sp>
      <p:sp>
        <p:nvSpPr>
          <p:cNvPr id="373" name="Google Shape;373;p3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1040659" y="2435446"/>
            <a:ext cx="477585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maiorNota 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open('c:/programas/teste.txt',"r")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 =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not fim: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linha = f.readline()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len(linha) == 0: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fim =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6055064" y="2276910"/>
            <a:ext cx="577029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[nome,nota] = linha.split()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float(nota) &gt; maiorNota: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maiorNota = float(nota)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maiorNome = nome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soma += float(nota)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cont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print('Média:',soma/cont)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print('Maior nota:', maiorNome, maiorNota)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f.close()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Tuplas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Outra diferença importante entre tuplas e listas é que não é possível modificar um elemento de uma tupla: ela é </a:t>
            </a:r>
            <a:r>
              <a:rPr b="1" lang="pt-BR" sz="2800"/>
              <a:t>imutável</a:t>
            </a:r>
            <a:r>
              <a:rPr lang="pt-BR" sz="2800"/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b = (0, 1, 2, 3) # isto é uma tupla</a:t>
            </a:r>
            <a:endParaRPr sz="2800"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print(b[2]) # acessando um elemento da tupla (isto pode)</a:t>
            </a:r>
            <a:endParaRPr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2</a:t>
            </a:r>
            <a:endParaRPr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b[2] = 0 # isto não pode, vai dar erro!</a:t>
            </a:r>
            <a:endParaRPr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15" name="Google Shape;115;p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Exemplo</a:t>
            </a:r>
            <a:r>
              <a:rPr i="1" lang="pt-BR" sz="3600">
                <a:solidFill>
                  <a:schemeClr val="dk2"/>
                </a:solidFill>
              </a:rPr>
              <a:t> 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81" name="Google Shape;381;p40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Fazer um programa para ler um arquivo e imprimir o nome do aluno que tirou a maior nota e a média da turma (outra forma de fazer).</a:t>
            </a:r>
            <a:endParaRPr sz="2800"/>
          </a:p>
        </p:txBody>
      </p:sp>
      <p:sp>
        <p:nvSpPr>
          <p:cNvPr id="382" name="Google Shape;382;p4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1040659" y="2254686"/>
            <a:ext cx="477585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maiorNota 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open('c:/programas/teste.txt',"r")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linha in f: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[nome,nota] = linha.split()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float(nota) &gt; maiorNota: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maiorNota = float(nota)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maiorNome = nome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soma += float(nota)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cont +=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6055064" y="4828726"/>
            <a:ext cx="577029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print('Média:',soma/cont)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print('Maior nota:', maiorNome, maiorNota)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f.close()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Exercício</a:t>
            </a:r>
            <a:r>
              <a:rPr i="1" lang="pt-BR" sz="3600">
                <a:solidFill>
                  <a:schemeClr val="dk2"/>
                </a:solidFill>
              </a:rPr>
              <a:t> </a:t>
            </a:r>
            <a:endParaRPr i="1" sz="3600">
              <a:solidFill>
                <a:schemeClr val="dk2"/>
              </a:solidFill>
            </a:endParaRPr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Fazer um programa para ler um arquivo e criar outro arquivo contendo apenas os nomes dos alunos que tiveram nota acima da média da turma.</a:t>
            </a:r>
            <a:endParaRPr sz="2800"/>
          </a:p>
        </p:txBody>
      </p:sp>
      <p:sp>
        <p:nvSpPr>
          <p:cNvPr id="391" name="Google Shape;391;p4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2"/>
          <p:cNvSpPr txBox="1"/>
          <p:nvPr>
            <p:ph type="ctrTitle"/>
          </p:nvPr>
        </p:nvSpPr>
        <p:spPr>
          <a:xfrm>
            <a:off x="2209800" y="246101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pt-BR" sz="4800">
                <a:solidFill>
                  <a:schemeClr val="dk2"/>
                </a:solidFill>
              </a:rPr>
              <a:t>Dicionários e Arquivos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398" name="Google Shape;398;p42"/>
          <p:cNvSpPr txBox="1"/>
          <p:nvPr>
            <p:ph idx="1" type="subTitle"/>
          </p:nvPr>
        </p:nvSpPr>
        <p:spPr>
          <a:xfrm>
            <a:off x="2541390" y="5202441"/>
            <a:ext cx="7208874" cy="1172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Gilson. A. O. P. Costa (IME/UERJ)</a:t>
            </a:r>
            <a:endParaRPr/>
          </a:p>
        </p:txBody>
      </p:sp>
      <p:pic>
        <p:nvPicPr>
          <p:cNvPr id="399" name="Google Shape;3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2"/>
          <p:cNvSpPr txBox="1"/>
          <p:nvPr/>
        </p:nvSpPr>
        <p:spPr>
          <a:xfrm>
            <a:off x="4566614" y="6146803"/>
            <a:ext cx="2729317" cy="22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3120"/>
              <a:buFont typeface="Arial"/>
              <a:buNone/>
            </a:pPr>
            <a:r>
              <a:rPr baseline="30000" lang="pt-BR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gilson.costa@ime.uerj.br</a:t>
            </a:r>
            <a:endParaRPr baseline="30000" sz="3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 ao Processamento de Dados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Turma 3 (2020.1)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7037" y="289592"/>
            <a:ext cx="1233373" cy="12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Tuplas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Tuplas são objetos sequencias e, como </a:t>
            </a:r>
            <a:r>
              <a:rPr i="1" lang="pt-BR" sz="2800"/>
              <a:t>strings</a:t>
            </a:r>
            <a:r>
              <a:rPr lang="pt-BR" sz="2800"/>
              <a:t> ou listas, </a:t>
            </a:r>
            <a:r>
              <a:rPr b="1" lang="pt-BR" sz="2800"/>
              <a:t>podem ser indexadas e fatiadas</a:t>
            </a:r>
            <a:r>
              <a:rPr lang="pt-BR" sz="2800"/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b = ('Maria', 'Engenharia Elétrica', 18)</a:t>
            </a:r>
            <a:endParaRPr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b[0]  # vai retornar uma string</a:t>
            </a:r>
            <a:endParaRPr sz="2800"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'Maria'</a:t>
            </a:r>
            <a:endParaRPr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b[0:1]  # vai retornar uma tupla</a:t>
            </a:r>
            <a:endParaRPr sz="2800"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('Maria',)</a:t>
            </a:r>
            <a:endParaRPr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b[0:2] # vai retornar uma tupla</a:t>
            </a:r>
            <a:endParaRPr sz="2800"/>
          </a:p>
          <a:p>
            <a:pPr indent="0" lvl="0" marL="17018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('Maria', 'Engenharia Elétrica')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22" name="Google Shape;122;p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Tuplas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função </a:t>
            </a:r>
            <a:r>
              <a:rPr b="1" i="1" lang="pt-BR" sz="2800"/>
              <a:t>list</a:t>
            </a:r>
            <a:r>
              <a:rPr lang="pt-BR" sz="2800"/>
              <a:t> constrói uma lista a partir de uma sequência qualquer.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função </a:t>
            </a:r>
            <a:r>
              <a:rPr b="1" i="1" lang="pt-BR" sz="2800"/>
              <a:t>tuple</a:t>
            </a:r>
            <a:r>
              <a:rPr lang="pt-BR" sz="2800"/>
              <a:t> constrói uma tupla a partir de uma sequência qualquer.</a:t>
            </a:r>
            <a:endParaRPr/>
          </a:p>
          <a:p>
            <a:pPr indent="0" lvl="1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&gt;&gt;&gt; list("1234")</a:t>
            </a:r>
            <a:endParaRPr/>
          </a:p>
          <a:p>
            <a:pPr indent="0" lvl="0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['1', '2', '3', '4']</a:t>
            </a:r>
            <a:endParaRPr/>
          </a:p>
          <a:p>
            <a:pPr indent="0" lvl="0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tuple("1234")</a:t>
            </a:r>
            <a:endParaRPr/>
          </a:p>
          <a:p>
            <a:pPr indent="0" lvl="0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('1', '2', '3', '4')</a:t>
            </a:r>
            <a:endParaRPr/>
          </a:p>
          <a:p>
            <a:pPr indent="0" lvl="0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list((1,2,3))</a:t>
            </a:r>
            <a:endParaRPr/>
          </a:p>
          <a:p>
            <a:pPr indent="0" lvl="0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[1, 2, 3]</a:t>
            </a:r>
            <a:endParaRPr/>
          </a:p>
          <a:p>
            <a:pPr indent="0" lvl="0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tuple([1,2,3])</a:t>
            </a:r>
            <a:endParaRPr/>
          </a:p>
          <a:p>
            <a:pPr indent="0" lvl="0" marL="3763963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(1, 2, 3)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29" name="Google Shape;129;p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Tuplas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Por que usar tuplas?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Tuplas são mais rápidas do que listas.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 você está </a:t>
            </a:r>
            <a:r>
              <a:rPr b="1" lang="pt-BR" sz="2800"/>
              <a:t>definindo um conjunto constante de valores </a:t>
            </a:r>
            <a:r>
              <a:rPr lang="pt-BR" sz="2800"/>
              <a:t>e tudo o que vai fazer é iterar por este conjunto, use tupla em vez de lista.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Torna o </a:t>
            </a:r>
            <a:r>
              <a:rPr b="1" lang="pt-BR" sz="2800"/>
              <a:t>código mais seguro</a:t>
            </a:r>
            <a:r>
              <a:rPr lang="pt-BR" sz="2800"/>
              <a:t>: você “protege contra gravação” os dados que não precisam ser alterados.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Tuplas podem ser usadas como </a:t>
            </a:r>
            <a:r>
              <a:rPr b="1" lang="pt-BR" sz="2800"/>
              <a:t>chaves de dicionários </a:t>
            </a:r>
            <a:r>
              <a:rPr lang="pt-BR" sz="2800"/>
              <a:t>(por serem imutáveis).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Listas não podem ser usadas como chaves de dicionário, porque as listas não são imutáveis.</a:t>
            </a:r>
            <a:endParaRPr sz="2800"/>
          </a:p>
        </p:txBody>
      </p:sp>
      <p:sp>
        <p:nvSpPr>
          <p:cNvPr id="136" name="Google Shape;136;p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São estruturas de dados que implementam </a:t>
            </a:r>
            <a:r>
              <a:rPr b="1" lang="pt-BR" sz="2800"/>
              <a:t>mapeamentos</a:t>
            </a:r>
            <a:r>
              <a:rPr lang="pt-BR" sz="2800"/>
              <a:t>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Um mapeamento é uma coleção de </a:t>
            </a:r>
            <a:r>
              <a:rPr b="1" lang="pt-BR" sz="2800"/>
              <a:t>associações entre pares de valores</a:t>
            </a:r>
            <a:r>
              <a:rPr lang="pt-BR" sz="2800"/>
              <a:t>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 primeiro elemento do par é chamado de </a:t>
            </a:r>
            <a:r>
              <a:rPr b="1" lang="pt-BR" sz="2800"/>
              <a:t>chave</a:t>
            </a:r>
            <a:r>
              <a:rPr lang="pt-BR" sz="2800"/>
              <a:t> (</a:t>
            </a:r>
            <a:r>
              <a:rPr i="1" lang="pt-BR" sz="2800"/>
              <a:t>key</a:t>
            </a:r>
            <a:r>
              <a:rPr lang="pt-BR" sz="2800"/>
              <a:t>) e o outro de </a:t>
            </a:r>
            <a:r>
              <a:rPr b="1" i="1" lang="pt-BR" sz="2800"/>
              <a:t>conteúdo</a:t>
            </a:r>
            <a:r>
              <a:rPr lang="pt-BR" sz="2800"/>
              <a:t> (</a:t>
            </a:r>
            <a:r>
              <a:rPr i="1" lang="pt-BR" sz="2800"/>
              <a:t>value</a:t>
            </a:r>
            <a:r>
              <a:rPr lang="pt-BR" sz="2800"/>
              <a:t>).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As chaves funcionam como índices, mas podem ser de qualquer tipo imutável: </a:t>
            </a:r>
            <a:r>
              <a:rPr i="1" lang="pt-BR" sz="2800"/>
              <a:t>int</a:t>
            </a:r>
            <a:r>
              <a:rPr lang="pt-BR" sz="2800"/>
              <a:t>, </a:t>
            </a:r>
            <a:r>
              <a:rPr i="1" lang="pt-BR" sz="2800"/>
              <a:t>float</a:t>
            </a:r>
            <a:r>
              <a:rPr lang="pt-BR" sz="2800"/>
              <a:t>, </a:t>
            </a:r>
            <a:r>
              <a:rPr i="1" lang="pt-BR" sz="2800"/>
              <a:t>str</a:t>
            </a:r>
            <a:r>
              <a:rPr lang="pt-BR" sz="2800"/>
              <a:t> e </a:t>
            </a:r>
            <a:r>
              <a:rPr i="1" lang="pt-BR" sz="2800"/>
              <a:t>tuple</a:t>
            </a:r>
            <a:r>
              <a:rPr lang="pt-BR" sz="2800"/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{chave1: conteudo1, ..., chaveN: conteudoN}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43" name="Google Shape;143;p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Dicionários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Exemplos: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 = {"Brazil":5,"Alemanha":3,"Itália":3,"Argentina":1}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{'Brazil': 5, 'Alemanha': 3, 'Itália': 3, 'Argentina': 1}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copas["Itália"]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3</a:t>
            </a:r>
            <a:endParaRPr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&gt;&gt;&gt; copas["Argentina"]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1</a:t>
            </a:r>
            <a:endParaRPr sz="2800"/>
          </a:p>
          <a:p>
            <a:pPr indent="0" lvl="0" marL="542925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150" name="Google Shape;150;p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LVC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2012-09-11T18:35:34Z</dcterms:created>
  <dc:creator>Rodrigo</dc:creator>
</cp:coreProperties>
</file>