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33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15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2EE358-0FE2-4339-9BA6-224F503B2917}">
  <a:tblStyle styleId="{FD2EE358-0FE2-4339-9BA6-224F503B291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190" Type="http://schemas.openxmlformats.org/officeDocument/2006/relationships/slide" Target="slides/slide18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194" Type="http://schemas.openxmlformats.org/officeDocument/2006/relationships/slide" Target="slides/slide189.xml"/><Relationship Id="rId43" Type="http://schemas.openxmlformats.org/officeDocument/2006/relationships/slide" Target="slides/slide38.xml"/><Relationship Id="rId193" Type="http://schemas.openxmlformats.org/officeDocument/2006/relationships/slide" Target="slides/slide188.xml"/><Relationship Id="rId46" Type="http://schemas.openxmlformats.org/officeDocument/2006/relationships/slide" Target="slides/slide41.xml"/><Relationship Id="rId192" Type="http://schemas.openxmlformats.org/officeDocument/2006/relationships/slide" Target="slides/slide187.xml"/><Relationship Id="rId45" Type="http://schemas.openxmlformats.org/officeDocument/2006/relationships/slide" Target="slides/slide40.xml"/><Relationship Id="rId191" Type="http://schemas.openxmlformats.org/officeDocument/2006/relationships/slide" Target="slides/slide186.xml"/><Relationship Id="rId48" Type="http://schemas.openxmlformats.org/officeDocument/2006/relationships/slide" Target="slides/slide43.xml"/><Relationship Id="rId187" Type="http://schemas.openxmlformats.org/officeDocument/2006/relationships/slide" Target="slides/slide182.xml"/><Relationship Id="rId47" Type="http://schemas.openxmlformats.org/officeDocument/2006/relationships/slide" Target="slides/slide42.xml"/><Relationship Id="rId186" Type="http://schemas.openxmlformats.org/officeDocument/2006/relationships/slide" Target="slides/slide181.xml"/><Relationship Id="rId185" Type="http://schemas.openxmlformats.org/officeDocument/2006/relationships/slide" Target="slides/slide180.xml"/><Relationship Id="rId49" Type="http://schemas.openxmlformats.org/officeDocument/2006/relationships/slide" Target="slides/slide44.xml"/><Relationship Id="rId184" Type="http://schemas.openxmlformats.org/officeDocument/2006/relationships/slide" Target="slides/slide179.xml"/><Relationship Id="rId189" Type="http://schemas.openxmlformats.org/officeDocument/2006/relationships/slide" Target="slides/slide184.xml"/><Relationship Id="rId188" Type="http://schemas.openxmlformats.org/officeDocument/2006/relationships/slide" Target="slides/slide18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183" Type="http://schemas.openxmlformats.org/officeDocument/2006/relationships/slide" Target="slides/slide178.xml"/><Relationship Id="rId32" Type="http://schemas.openxmlformats.org/officeDocument/2006/relationships/slide" Target="slides/slide27.xml"/><Relationship Id="rId182" Type="http://schemas.openxmlformats.org/officeDocument/2006/relationships/slide" Target="slides/slide177.xml"/><Relationship Id="rId35" Type="http://schemas.openxmlformats.org/officeDocument/2006/relationships/slide" Target="slides/slide30.xml"/><Relationship Id="rId181" Type="http://schemas.openxmlformats.org/officeDocument/2006/relationships/slide" Target="slides/slide176.xml"/><Relationship Id="rId34" Type="http://schemas.openxmlformats.org/officeDocument/2006/relationships/slide" Target="slides/slide29.xml"/><Relationship Id="rId180" Type="http://schemas.openxmlformats.org/officeDocument/2006/relationships/slide" Target="slides/slide175.xml"/><Relationship Id="rId37" Type="http://schemas.openxmlformats.org/officeDocument/2006/relationships/slide" Target="slides/slide32.xml"/><Relationship Id="rId176" Type="http://schemas.openxmlformats.org/officeDocument/2006/relationships/slide" Target="slides/slide171.xml"/><Relationship Id="rId36" Type="http://schemas.openxmlformats.org/officeDocument/2006/relationships/slide" Target="slides/slide31.xml"/><Relationship Id="rId175" Type="http://schemas.openxmlformats.org/officeDocument/2006/relationships/slide" Target="slides/slide170.xml"/><Relationship Id="rId39" Type="http://schemas.openxmlformats.org/officeDocument/2006/relationships/slide" Target="slides/slide34.xml"/><Relationship Id="rId174" Type="http://schemas.openxmlformats.org/officeDocument/2006/relationships/slide" Target="slides/slide169.xml"/><Relationship Id="rId38" Type="http://schemas.openxmlformats.org/officeDocument/2006/relationships/slide" Target="slides/slide33.xml"/><Relationship Id="rId173" Type="http://schemas.openxmlformats.org/officeDocument/2006/relationships/slide" Target="slides/slide168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7" Type="http://schemas.openxmlformats.org/officeDocument/2006/relationships/slide" Target="slides/slide172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98" Type="http://schemas.openxmlformats.org/officeDocument/2006/relationships/slide" Target="slides/slide193.xml"/><Relationship Id="rId14" Type="http://schemas.openxmlformats.org/officeDocument/2006/relationships/slide" Target="slides/slide9.xml"/><Relationship Id="rId197" Type="http://schemas.openxmlformats.org/officeDocument/2006/relationships/slide" Target="slides/slide192.xml"/><Relationship Id="rId17" Type="http://schemas.openxmlformats.org/officeDocument/2006/relationships/slide" Target="slides/slide12.xml"/><Relationship Id="rId196" Type="http://schemas.openxmlformats.org/officeDocument/2006/relationships/slide" Target="slides/slide191.xml"/><Relationship Id="rId16" Type="http://schemas.openxmlformats.org/officeDocument/2006/relationships/slide" Target="slides/slide11.xml"/><Relationship Id="rId195" Type="http://schemas.openxmlformats.org/officeDocument/2006/relationships/slide" Target="slides/slide190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99" Type="http://schemas.openxmlformats.org/officeDocument/2006/relationships/slide" Target="slides/slide194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150" Type="http://schemas.openxmlformats.org/officeDocument/2006/relationships/slide" Target="slides/slide145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4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3.xml"/><Relationship Id="rId9" Type="http://schemas.openxmlformats.org/officeDocument/2006/relationships/slide" Target="slides/slide4.xml"/><Relationship Id="rId143" Type="http://schemas.openxmlformats.org/officeDocument/2006/relationships/slide" Target="slides/slide138.xml"/><Relationship Id="rId142" Type="http://schemas.openxmlformats.org/officeDocument/2006/relationships/slide" Target="slides/slide137.xml"/><Relationship Id="rId141" Type="http://schemas.openxmlformats.org/officeDocument/2006/relationships/slide" Target="slides/slide136.xml"/><Relationship Id="rId140" Type="http://schemas.openxmlformats.org/officeDocument/2006/relationships/slide" Target="slides/slide135.xml"/><Relationship Id="rId5" Type="http://schemas.openxmlformats.org/officeDocument/2006/relationships/notesMaster" Target="notesMasters/notesMaster1.xml"/><Relationship Id="rId147" Type="http://schemas.openxmlformats.org/officeDocument/2006/relationships/slide" Target="slides/slide142.xml"/><Relationship Id="rId6" Type="http://schemas.openxmlformats.org/officeDocument/2006/relationships/slide" Target="slides/slide1.xml"/><Relationship Id="rId146" Type="http://schemas.openxmlformats.org/officeDocument/2006/relationships/slide" Target="slides/slide141.xml"/><Relationship Id="rId7" Type="http://schemas.openxmlformats.org/officeDocument/2006/relationships/slide" Target="slides/slide2.xml"/><Relationship Id="rId145" Type="http://schemas.openxmlformats.org/officeDocument/2006/relationships/slide" Target="slides/slide140.xml"/><Relationship Id="rId8" Type="http://schemas.openxmlformats.org/officeDocument/2006/relationships/slide" Target="slides/slide3.xml"/><Relationship Id="rId144" Type="http://schemas.openxmlformats.org/officeDocument/2006/relationships/slide" Target="slides/slide13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137" Type="http://schemas.openxmlformats.org/officeDocument/2006/relationships/slide" Target="slides/slide132.xml"/><Relationship Id="rId132" Type="http://schemas.openxmlformats.org/officeDocument/2006/relationships/slide" Target="slides/slide127.xml"/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6" Type="http://schemas.openxmlformats.org/officeDocument/2006/relationships/slide" Target="slides/slide131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3" Type="http://schemas.openxmlformats.org/officeDocument/2006/relationships/slide" Target="slides/slide12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172" Type="http://schemas.openxmlformats.org/officeDocument/2006/relationships/slide" Target="slides/slide167.xml"/><Relationship Id="rId65" Type="http://schemas.openxmlformats.org/officeDocument/2006/relationships/slide" Target="slides/slide60.xml"/><Relationship Id="rId171" Type="http://schemas.openxmlformats.org/officeDocument/2006/relationships/slide" Target="slides/slide166.xml"/><Relationship Id="rId68" Type="http://schemas.openxmlformats.org/officeDocument/2006/relationships/slide" Target="slides/slide63.xml"/><Relationship Id="rId170" Type="http://schemas.openxmlformats.org/officeDocument/2006/relationships/slide" Target="slides/slide165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165" Type="http://schemas.openxmlformats.org/officeDocument/2006/relationships/slide" Target="slides/slide160.xml"/><Relationship Id="rId69" Type="http://schemas.openxmlformats.org/officeDocument/2006/relationships/slide" Target="slides/slide64.xml"/><Relationship Id="rId164" Type="http://schemas.openxmlformats.org/officeDocument/2006/relationships/slide" Target="slides/slide159.xml"/><Relationship Id="rId163" Type="http://schemas.openxmlformats.org/officeDocument/2006/relationships/slide" Target="slides/slide158.xml"/><Relationship Id="rId162" Type="http://schemas.openxmlformats.org/officeDocument/2006/relationships/slide" Target="slides/slide157.xml"/><Relationship Id="rId169" Type="http://schemas.openxmlformats.org/officeDocument/2006/relationships/slide" Target="slides/slide164.xml"/><Relationship Id="rId168" Type="http://schemas.openxmlformats.org/officeDocument/2006/relationships/slide" Target="slides/slide163.xml"/><Relationship Id="rId167" Type="http://schemas.openxmlformats.org/officeDocument/2006/relationships/slide" Target="slides/slide162.xml"/><Relationship Id="rId166" Type="http://schemas.openxmlformats.org/officeDocument/2006/relationships/slide" Target="slides/slide161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161" Type="http://schemas.openxmlformats.org/officeDocument/2006/relationships/slide" Target="slides/slide156.xml"/><Relationship Id="rId54" Type="http://schemas.openxmlformats.org/officeDocument/2006/relationships/slide" Target="slides/slide49.xml"/><Relationship Id="rId160" Type="http://schemas.openxmlformats.org/officeDocument/2006/relationships/slide" Target="slides/slide155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159" Type="http://schemas.openxmlformats.org/officeDocument/2006/relationships/slide" Target="slides/slide154.xml"/><Relationship Id="rId59" Type="http://schemas.openxmlformats.org/officeDocument/2006/relationships/slide" Target="slides/slide54.xml"/><Relationship Id="rId154" Type="http://schemas.openxmlformats.org/officeDocument/2006/relationships/slide" Target="slides/slide149.xml"/><Relationship Id="rId58" Type="http://schemas.openxmlformats.org/officeDocument/2006/relationships/slide" Target="slides/slide53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8" Type="http://schemas.openxmlformats.org/officeDocument/2006/relationships/slide" Target="slides/slide15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217" Type="http://schemas.openxmlformats.org/officeDocument/2006/relationships/slide" Target="slides/slide212.xml"/><Relationship Id="rId216" Type="http://schemas.openxmlformats.org/officeDocument/2006/relationships/slide" Target="slides/slide211.xml"/><Relationship Id="rId215" Type="http://schemas.openxmlformats.org/officeDocument/2006/relationships/slide" Target="slides/slide210.xml"/><Relationship Id="rId214" Type="http://schemas.openxmlformats.org/officeDocument/2006/relationships/slide" Target="slides/slide209.xml"/><Relationship Id="rId218" Type="http://schemas.openxmlformats.org/officeDocument/2006/relationships/slide" Target="slides/slide213.xml"/><Relationship Id="rId213" Type="http://schemas.openxmlformats.org/officeDocument/2006/relationships/slide" Target="slides/slide208.xml"/><Relationship Id="rId212" Type="http://schemas.openxmlformats.org/officeDocument/2006/relationships/slide" Target="slides/slide207.xml"/><Relationship Id="rId211" Type="http://schemas.openxmlformats.org/officeDocument/2006/relationships/slide" Target="slides/slide206.xml"/><Relationship Id="rId210" Type="http://schemas.openxmlformats.org/officeDocument/2006/relationships/slide" Target="slides/slide205.xml"/><Relationship Id="rId129" Type="http://schemas.openxmlformats.org/officeDocument/2006/relationships/slide" Target="slides/slide124.xml"/><Relationship Id="rId128" Type="http://schemas.openxmlformats.org/officeDocument/2006/relationships/slide" Target="slides/slide123.xml"/><Relationship Id="rId127" Type="http://schemas.openxmlformats.org/officeDocument/2006/relationships/slide" Target="slides/slide122.xml"/><Relationship Id="rId126" Type="http://schemas.openxmlformats.org/officeDocument/2006/relationships/slide" Target="slides/slide121.xml"/><Relationship Id="rId121" Type="http://schemas.openxmlformats.org/officeDocument/2006/relationships/slide" Target="slides/slide116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124" Type="http://schemas.openxmlformats.org/officeDocument/2006/relationships/slide" Target="slides/slide119.xml"/><Relationship Id="rId123" Type="http://schemas.openxmlformats.org/officeDocument/2006/relationships/slide" Target="slides/slide118.xml"/><Relationship Id="rId122" Type="http://schemas.openxmlformats.org/officeDocument/2006/relationships/slide" Target="slides/slide117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18" Type="http://schemas.openxmlformats.org/officeDocument/2006/relationships/slide" Target="slides/slide11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9" Type="http://schemas.openxmlformats.org/officeDocument/2006/relationships/slide" Target="slides/slide114.xml"/><Relationship Id="rId110" Type="http://schemas.openxmlformats.org/officeDocument/2006/relationships/slide" Target="slides/slide105.xml"/><Relationship Id="rId114" Type="http://schemas.openxmlformats.org/officeDocument/2006/relationships/slide" Target="slides/slide109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206" Type="http://schemas.openxmlformats.org/officeDocument/2006/relationships/slide" Target="slides/slide201.xml"/><Relationship Id="rId205" Type="http://schemas.openxmlformats.org/officeDocument/2006/relationships/slide" Target="slides/slide200.xml"/><Relationship Id="rId204" Type="http://schemas.openxmlformats.org/officeDocument/2006/relationships/slide" Target="slides/slide199.xml"/><Relationship Id="rId203" Type="http://schemas.openxmlformats.org/officeDocument/2006/relationships/slide" Target="slides/slide198.xml"/><Relationship Id="rId209" Type="http://schemas.openxmlformats.org/officeDocument/2006/relationships/slide" Target="slides/slide204.xml"/><Relationship Id="rId208" Type="http://schemas.openxmlformats.org/officeDocument/2006/relationships/slide" Target="slides/slide203.xml"/><Relationship Id="rId207" Type="http://schemas.openxmlformats.org/officeDocument/2006/relationships/slide" Target="slides/slide202.xml"/><Relationship Id="rId202" Type="http://schemas.openxmlformats.org/officeDocument/2006/relationships/slide" Target="slides/slide197.xml"/><Relationship Id="rId201" Type="http://schemas.openxmlformats.org/officeDocument/2006/relationships/slide" Target="slides/slide196.xml"/><Relationship Id="rId200" Type="http://schemas.openxmlformats.org/officeDocument/2006/relationships/slide" Target="slides/slide19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456b69f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456b6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7e01a637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7e01a637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88f72062_0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188f72062_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188f72062_0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188f72062_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188f72062_0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188f72062_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188f72062_0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188f72062_0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188f72062_0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188f72062_0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88f72062_0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88f72062_0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88f72062_01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88f72062_0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188f72062_0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188f72062_0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188f72062_0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188f72062_0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188f72062_0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188f72062_0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f4c1dbc8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f4c1dbc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88f72062_0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88f72062_0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18a1ee624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18a1ee624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88f72062_0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88f72062_0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188f72062_0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188f72062_0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c74f8386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c74f838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188f72062_0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188f72062_0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88f72062_0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88f72062_0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g188f72062_0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" name="Google Shape;857;g188f72062_0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88f72062_0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88f72062_0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188f72062_0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188f72062_0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e01a637_0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e01a637_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dbcecf74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dbcecf74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3589c3b30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3589c3b30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89c3b30_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89c3b30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3589c3b30_0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3589c3b30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89c3b30_0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89c3b30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3589c3b30_0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3589c3b30_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3589c3b30_0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3589c3b30_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3589c3b30_0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3589c3b30_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589c3b30_0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589c3b30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589c3b30_0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589c3b30_0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d81c362a_0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d81c362a_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3589c3b30_0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3589c3b30_0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3589c3b30_0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3589c3b30_0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3589c3b30_0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3589c3b30_0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589c3b30_0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589c3b30_0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3589c3b30_0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3589c3b30_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3589c3b30_0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3589c3b30_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g3589c3b30_0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1" name="Google Shape;991;g3589c3b30_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3589c3b30_0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3589c3b30_0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g3589c3b30_0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5" name="Google Shape;1005;g3589c3b30_0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89c3b30_0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89c3b30_0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81c362a_0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81c362a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g3589c3b30_0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" name="Google Shape;1019;g3589c3b30_0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589c3b30_0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3589c3b30_0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g3589c3b30_0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" name="Google Shape;1033;g3589c3b30_0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g3589c3b30_0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0" name="Google Shape;1040;g3589c3b30_0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3589c3b30_0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3589c3b30_0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3589c3b30_0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3589c3b30_0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c74f8386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c74f8386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3589c3b30_0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3589c3b30_0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3589c3b30_0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3589c3b30_0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3589c3b30_0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3589c3b30_0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8f72062_0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8f72062_0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3589c3b30_0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3589c3b30_0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3589c3b30_0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3589c3b30_0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1dbcecf74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1dbcecf74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c9d3f3a2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c9d3f3a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c9d3f3a23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4" name="Google Shape;1114;gc9d3f3a2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c9d3f3a23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c9d3f3a2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5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c9d3f3a23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c9d3f3a2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c9d3f3a2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c9d3f3a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gc9d3f3a2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1" name="Google Shape;1141;gc9d3f3a2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c9d3f3a23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c9d3f3a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b05b60a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b05b60a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c9d3f3a23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c9d3f3a2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c9d3f3a23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c9d3f3a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c9d3f3a23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c9d3f3a2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gc9d3f3a23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6" name="Google Shape;1176;gc9d3f3a2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c9d3f3a23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4" name="Google Shape;1184;gc9d3f3a2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gc9d3f3a23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2" name="Google Shape;1192;gc9d3f3a2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9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gc9d3f3a23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1" name="Google Shape;1201;gc9d3f3a2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c9d3f3a23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c9d3f3a2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c9d3f3a23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c9d3f3a2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c9d3f3a23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c9d3f3a2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8b31d205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8b31d205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9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c9d3f3a23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c9d3f3a23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c9d3f3a23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c9d3f3a2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gc9d3f3a23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5" name="Google Shape;1245;gc9d3f3a23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0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c9d3f3a23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c9d3f3a2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c9d3f3a23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c9d3f3a2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c9d3f3a2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c9d3f3a2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c9d3f3a23_0_1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c9d3f3a23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c9d3f3a23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c9d3f3a23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gc9d3f3a23_0_1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8" name="Google Shape;1288;gc9d3f3a2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c9d3f3a23_0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c9d3f3a23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819653c_0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819653c_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c9d3f3a23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c9d3f3a23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7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gc9d3f3a23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9" name="Google Shape;1309;gc9d3f3a2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gc9d3f3a23_0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6" name="Google Shape;1316;gc9d3f3a23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g1dbcecf74e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3" name="Google Shape;1323;g1dbcecf74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8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g8233cfeff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0" name="Google Shape;1330;g8233cfef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g8233cfeff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5" name="Google Shape;1335;g8233cfeff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g8233cfeffe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2" name="Google Shape;1342;g8233cfef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8233cfeffe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8233cfef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4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8233cfeffe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8233cfeff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g8233cfeffe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3" name="Google Shape;1363;g8233cfeff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cf5c5dd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cf5c5dd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g8233cfeffe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0" name="Google Shape;1370;g8233cfeff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8233cfeffe_0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8233cfeff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8233cfeffe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8233cfef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g8233cfeffe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1" name="Google Shape;1391;g8233cfeff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8233cfeffe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8233cfeff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g8233cfeffe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g8233cfeff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8233cfeffe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8233cfeff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8233cfeffe_0_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8233cfeff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9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8233cfeffe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8233cfeff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6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8233cfeffe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8233cfeff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b456b69f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b456b69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d81c362a_0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d81c362a_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8233cfeffe_0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5" name="Google Shape;1445;g8233cfeff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8233cfeffe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8233cfeff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g8233cfeffe_0_1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0" name="Google Shape;1460;g8233cfeff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g8233cfeffe_0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7" name="Google Shape;1467;g8233cfeff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8233cfeffe_0_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8233cfeff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8233cfeffe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8233cfeff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g8233cfeffe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8" name="Google Shape;1488;g8233cfeff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3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8233cfeffe_0_1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8233cfeff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g8233cfeffe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3" name="Google Shape;1503;g8233cfeff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8233cfeffe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9" name="Google Shape;1509;g8233cfeff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1def8ffb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1def8ff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8233cfeffe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8233cfeff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8233cfeffe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8233cfeff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8233cfeffe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8233cfeff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8233cfeffe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8233cfeff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81c362a_0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81c362a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def8ffb7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1def8ff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d81c362a_0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d81c362a_0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d81c362a_01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d81c362a_0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40c9cd7c0_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40c9cd7c0_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7e9db624_0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7e9db624_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87a0d6b1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87a0d6b1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d81c362a_0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1d81c362a_0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d81c362a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d81c362a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7df61919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7df61919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d81c362a_01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d81c362a_0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7df61919_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7df61919_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d81c362a_01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d81c362a_0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d819653c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d819653c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d819653c_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d819653c_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d819653c_0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d819653c_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819653c_0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819653c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d819653c_0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d819653c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29d4a219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29d4a219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d81c362a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1d81c362a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7e9db624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7e9db624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df3217ca_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df3217ca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df3217ca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df3217ca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d81c362a_0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d81c362a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7e01a637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7e01a637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7e01a637_0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7e01a637_0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7e01a637_0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7e01a637_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dbcecf74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dbcecf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96a8b3c1f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96a8b3c1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96a8b3c1fe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96a8b3c1f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81c362a_0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81c362a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96a8b3c1fe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96a8b3c1f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96a8b3c1fe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96a8b3c1f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96a8b3c1fe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96a8b3c1f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96a8b3c1fe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96a8b3c1f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96a8b3c1fe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96a8b3c1f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6a8b3c1fe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6a8b3c1f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96a8b3c1fe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96a8b3c1f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6a8b3c1fe_0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6a8b3c1f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96a8b3c1fe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96a8b3c1f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96a8b3c1fe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96a8b3c1f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d81c362a_0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d81c362a_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96a8b3c1fe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96a8b3c1f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6a8b3c1fe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6a8b3c1f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96a8b3c1fe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96a8b3c1fe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96a8b3c1fe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96a8b3c1f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96a8b3c1fe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96a8b3c1f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96a8b3c1fe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96a8b3c1f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96a8b3c1fe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96a8b3c1f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96a8b3c1fe_0_1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96a8b3c1f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96a8b3c1fe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96a8b3c1f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96a8b3c1fe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96a8b3c1f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88f72062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88f7206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96a8b3c1fe_0_1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96a8b3c1fe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96a8b3c1fe_0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96a8b3c1f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96a8b3c1fe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96a8b3c1f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6a8b3c1fe_0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96a8b3c1f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96a8b3c1fe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96a8b3c1fe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96a8b3c1fe_0_1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96a8b3c1f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a8b3c1fe_0_1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a8b3c1f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96a8b3c1fe_0_1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96a8b3c1f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96a8b3c1fe_0_1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96a8b3c1f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96a8b3c1fe_0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96a8b3c1f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d9f80f59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d9f80f59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96a8b3c1fe_0_1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96a8b3c1f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96a8b3c1fe_0_2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96a8b3c1f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96a8b3c1fe_0_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96a8b3c1f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96a8b3c1fe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96a8b3c1fe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96a8b3c1fe_0_2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96a8b3c1f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96a8b3c1fe_0_2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96a8b3c1f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96a8b3c1fe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96a8b3c1fe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96a8b3c1fe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96a8b3c1f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188f72062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188f72062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88f72062_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88f7206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d81c362a_0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d81c362a_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188f72062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188f72062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8a1ee624_0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8a1ee624_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88f72062_0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88f72062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88f72062_0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88f72062_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188f72062_0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188f72062_0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88f72062_02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88f72062_0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88f72062_0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88f72062_0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88f72062_0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88f72062_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88f72062_0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88f72062_0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88f72062_0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88f72062_0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26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6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133350" y="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rgbClr val="FF505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2"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8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429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4pPr>
            <a:lvl5pPr indent="-3429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5pPr>
            <a:lvl6pPr indent="-3429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/>
            </a:lvl1pPr>
            <a:lvl2pPr indent="0" lvl="1" marL="0" marR="0" rtl="0" algn="r">
              <a:buNone/>
              <a:defRPr b="0" i="0" sz="1400" u="none" cap="none" strike="noStrike"/>
            </a:lvl2pPr>
            <a:lvl3pPr indent="0" lvl="2" marL="0" marR="0" rtl="0" algn="r">
              <a:buNone/>
              <a:defRPr b="0" i="0" sz="1400" u="none" cap="none" strike="noStrike"/>
            </a:lvl3pPr>
            <a:lvl4pPr indent="0" lvl="3" marL="0" marR="0" rtl="0" algn="r">
              <a:buNone/>
              <a:defRPr b="0" i="0" sz="1400" u="none" cap="none" strike="noStrike"/>
            </a:lvl4pPr>
            <a:lvl5pPr indent="0" lvl="4" marL="0" marR="0" rtl="0" algn="r">
              <a:buNone/>
              <a:defRPr b="0" i="0" sz="1400" u="none" cap="none" strike="noStrike"/>
            </a:lvl5pPr>
            <a:lvl6pPr indent="0" lvl="5" marL="0" marR="0" rtl="0" algn="r">
              <a:buNone/>
              <a:defRPr b="0" i="0" sz="1400" u="none" cap="none" strike="noStrike"/>
            </a:lvl6pPr>
            <a:lvl7pPr indent="0" lvl="6" marL="0" marR="0" rtl="0" algn="r">
              <a:buNone/>
              <a:defRPr b="0" i="0" sz="1400" u="none" cap="none" strike="noStrike"/>
            </a:lvl7pPr>
            <a:lvl8pPr indent="0" lvl="7" marL="0" marR="0" rtl="0" algn="r">
              <a:buNone/>
              <a:defRPr b="0" i="0" sz="1400" u="none" cap="none" strike="noStrike"/>
            </a:lvl8pPr>
            <a:lvl9pPr indent="0" lvl="8" marL="0" marR="0" rtl="0" algn="r">
              <a:buNone/>
              <a:defRPr b="0" i="0" sz="14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5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6.xml"/><Relationship Id="rId3" Type="http://schemas.openxmlformats.org/officeDocument/2006/relationships/image" Target="../media/image2.png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9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0.xml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2.xml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0.xml"/><Relationship Id="rId3" Type="http://schemas.openxmlformats.org/officeDocument/2006/relationships/image" Target="../media/image3.png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3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A Linguagem do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Pseudo-Código</a:t>
            </a:r>
            <a:endParaRPr/>
          </a:p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685800" y="3786738"/>
            <a:ext cx="7772400" cy="1046317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>
                <a:solidFill>
                  <a:srgbClr val="000000"/>
                </a:solidFill>
              </a:rPr>
              <a:t>versão 3.0</a:t>
            </a:r>
            <a:br>
              <a:rPr lang="pt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chemeClr val="dk1"/>
                </a:solidFill>
              </a:rPr>
              <a:t>Fabiano Oliveira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fabiano.oliveira@ime.uerj.br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252" y="423175"/>
            <a:ext cx="1167525" cy="12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Compilando</a:t>
            </a:r>
            <a:r>
              <a:rPr b="1" lang="pt" sz="2400"/>
              <a:t> o programa: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Linux</a:t>
            </a:r>
            <a:r>
              <a:rPr b="1" lang="pt" sz="2400"/>
              <a:t>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No terminal: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&gt; gcc -o &lt;nome_executável&gt; &lt;nome_arquivo.c&gt; </a:t>
            </a: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-lm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Ex: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&gt; gcc -o CalculaAlgo CalculaAlgo.c -lm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Windows</a:t>
            </a:r>
            <a:r>
              <a:rPr b="1" lang="pt" sz="2400"/>
              <a:t>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Em geral, há um botão ou menu de compilação no software que se está usando que possui o compilador de C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6" name="Google Shape;9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10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37" name="Google Shape;737;p108"/>
          <p:cNvSpPr txBox="1"/>
          <p:nvPr>
            <p:ph idx="1" type="body"/>
          </p:nvPr>
        </p:nvSpPr>
        <p:spPr>
          <a:xfrm>
            <a:off x="696000" y="1447800"/>
            <a:ext cx="7872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ponteiros: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Um ponteiro em Python é sempre uma referência a um objeto. Portanto, todo dado referenciado por um ponteiro deve ser transformado em um objeto.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738" name="Google Shape;738;p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739" name="Google Shape;739;p108"/>
          <p:cNvGraphicFramePr/>
          <p:nvPr/>
        </p:nvGraphicFramePr>
        <p:xfrm>
          <a:off x="467275" y="213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70075"/>
                <a:gridCol w="6612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N, M: ^Inteiro, i: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alocar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N^ ←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 ← @i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M^ ← 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desalocar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Ponteiro(object):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def __init__(self, valor):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self.A = valor #A representa o valor apontado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N, M, i = Ponteiro(None),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Ponteiro(None), Ponteiro(None)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N.A = 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M.A = i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M.A.A = 11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None #Garbage Collector devolverá a memória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10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45" name="Google Shape;745;p10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estruturas: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46" name="Google Shape;746;p1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747" name="Google Shape;747;p109"/>
          <p:cNvGraphicFramePr/>
          <p:nvPr/>
        </p:nvGraphicFramePr>
        <p:xfrm>
          <a:off x="314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37675"/>
                <a:gridCol w="6884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estrutura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Aluno: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Notas[1..N], Matricula: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Ouvinte: Lógico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Prox: ^Aluno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a1: Aluno, a2: ^Aluno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a1.Ouvinte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← 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alocar(a2)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a1.Prox ← a2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1000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Aluno(object):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def __init__(self):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self.Notas = [0 for i in range(N)]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self.Ouvinte = True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self.Prox = None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a1, a2 = Aluno(), Aluno()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não há suporte em Python para a1 ser o objeto em si,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apenas uma referência a ele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a1.Ouvinte = False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a1.Prox = a2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753" name="Google Shape;753;p1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Declarações de estruturas devem vir antes do seu uso!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54" name="Google Shape;754;p110"/>
          <p:cNvSpPr/>
          <p:nvPr/>
        </p:nvSpPr>
        <p:spPr>
          <a:xfrm>
            <a:off x="3048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Aluno(object):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Aluno()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5" name="Google Shape;755;p110"/>
          <p:cNvSpPr/>
          <p:nvPr/>
        </p:nvSpPr>
        <p:spPr>
          <a:xfrm>
            <a:off x="46382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Aluno()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Aluno(object):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6" name="Google Shape;756;p110"/>
          <p:cNvSpPr/>
          <p:nvPr/>
        </p:nvSpPr>
        <p:spPr>
          <a:xfrm>
            <a:off x="2951375" y="3336325"/>
            <a:ext cx="7414200" cy="26664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1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Escrita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62" name="Google Shape;762;p1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763" name="Google Shape;763;p111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("O maior valor é ", valormax)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 "O maior valor é", valormax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 "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 maior valor é " + str(valormax)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 "O maior valor é %s" % (str(valormax))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1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Escrita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69" name="Google Shape;769;p1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770" name="Google Shape;770;p112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C[1..N]: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(C[1..N])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= [0 for i in range(N)]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i in range(N):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print "C(%s) = %s\n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 % (str(i+1), str(C[i]))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11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Leitura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76" name="Google Shape;776;p1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777" name="Google Shape;777;p113"/>
          <p:cNvGraphicFramePr/>
          <p:nvPr/>
        </p:nvGraphicFramePr>
        <p:xfrm>
          <a:off x="543475" y="244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6571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(N, C[1..N])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int(raw_input("Entre com o tamanho do vetor:"))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= [0 for i in range(N)]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i in range(N):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C[i] = int(raw_input("Entre com C("+str(i+1)+"): "))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114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Condicional: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83" name="Google Shape;783;p1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784" name="Google Shape;784;p114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condição1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então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&lt;bloco-então&gt;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senão se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condição2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então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&lt;bloco-senão-se&gt;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senão 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&lt;bloco-senão&gt;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condição1: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&lt;bloco-então&gt;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elif condição2: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&lt;bloco-senão-se&gt;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&lt;bloco-senão&gt;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15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Lógicos Comuns: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90" name="Google Shape;790;p1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791" name="Google Shape;791;p115"/>
          <p:cNvGraphicFramePr/>
          <p:nvPr/>
        </p:nvGraphicFramePr>
        <p:xfrm>
          <a:off x="2174175" y="239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079950"/>
                <a:gridCol w="1673500"/>
                <a:gridCol w="1042200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Diferente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≠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Menor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Maior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Menor ou 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≤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Maior ou 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≥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 ou ∧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OU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 ou ∨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NÃO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NÃO ou ! ou ¬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16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Repetição (para):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97" name="Google Shape;797;p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798" name="Google Shape;798;p116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para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 ← 1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até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passo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faça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&lt;bloco-para&gt;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i in range(1, N+1, 2):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&lt;bloco-para&gt;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117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Repetição (enquanto):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04" name="Google Shape;804;p1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805" name="Google Shape;805;p117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enquanto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faça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&lt;bloco-enquanto&gt;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 condição: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&lt;bloco-enquanto&gt;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Executando o programa: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Depois de gerado o executável do programa, a execução depende do sistema operacional.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Windows: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Seja &lt;DIR_PROG&gt; o diretório onde o compilador gera o executável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C:\&lt;DIR_PROG&gt;&gt; CalculaAlgo.exe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ou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C:\&lt;DIR_PROG&gt;&gt; CalculaAlgo.exe &lt;entrada.txt &gt;saida.txt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/>
              <a:t>(entradas do teclado são obtidas do arquivo entrada.txt, e saídas para a tela escritas em saida.txt)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11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Procedimentos: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11" name="Google Shape;811;p1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812" name="Google Shape;812;p118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p1: Inteiro,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p2: Real)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Supõe</a:t>
                      </a: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Condição 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//Garante: Condição 2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valor: Real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valor ← 10.0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Calcula(10, valor)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(valor)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 Calcula(p1, p2):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#p2[0] deve ser usado no lugar de p2 abaixo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valor = [10.0]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Calcula(10, valor)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 valor[0]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818" name="Google Shape;818;p1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pt" sz="2000">
                <a:solidFill>
                  <a:srgbClr val="000000"/>
                </a:solidFill>
              </a:rPr>
              <a:t>Em Python, há distinção de valores classificados pelo sistema de tipos do Python como mutáveis e imutáveis. Valores mutáveis modificados dentro de um procedimento/função refletem a modificação no procedimento/função que fez a chamada, valores imutáveis não refletem. Portanto: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pt" sz="2000">
                <a:solidFill>
                  <a:srgbClr val="000000"/>
                </a:solidFill>
              </a:rPr>
              <a:t>valores imutáveis passados por referência devem ser convertidos pelo cliente para um valor mutável, por exemplo, encapsulando o valor dentro de um vetor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pt" sz="2000">
                <a:solidFill>
                  <a:srgbClr val="000000"/>
                </a:solidFill>
              </a:rPr>
              <a:t>valores mutáveis passados por valor devem ser copiados dentro do procedimento/função para que modificações no valor não reflitam no cliente</a:t>
            </a:r>
            <a:endParaRPr sz="2000">
              <a:solidFill>
                <a:srgbClr val="000000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pt" sz="2000">
                <a:solidFill>
                  <a:srgbClr val="000000"/>
                </a:solidFill>
              </a:rPr>
              <a:t>Em linhas gerais, tipos primitivos são imutáveis; vetores, objetos (ponteiros a estruturas) são mutáveis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120"/>
          <p:cNvSpPr txBox="1"/>
          <p:nvPr>
            <p:ph idx="1" type="body"/>
          </p:nvPr>
        </p:nvSpPr>
        <p:spPr>
          <a:xfrm>
            <a:off x="696000" y="1600200"/>
            <a:ext cx="7239000" cy="45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Funções: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24" name="Google Shape;824;p1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825" name="Google Shape;825;p120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712775"/>
                <a:gridCol w="613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função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p1: Inteiro,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p2: Real):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Supõe</a:t>
                      </a: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Condição 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//Garante: Condição 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&lt;bloco-função&gt;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retornar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(&lt;valor&gt;)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valor: Real ← 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(Calcula(10, valor))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 Calcula(p1c, p2):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p1 = p1c  #p1 será usado por Calcula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&lt;bloco-função&gt;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&lt;valor&gt;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valor = 10.0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 "%s\n" % Calcula(10, valor)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1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831" name="Google Shape;831;p1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Declarações de procedimentos e funções devem vir antes do seu uso!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32" name="Google Shape;832;p121"/>
          <p:cNvSpPr/>
          <p:nvPr/>
        </p:nvSpPr>
        <p:spPr>
          <a:xfrm>
            <a:off x="3048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Calcula(p1, p2):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&lt;bloco-procedimento&gt;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valor = 10.0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Calcula(10, valor)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3" name="Google Shape;833;p121"/>
          <p:cNvSpPr/>
          <p:nvPr/>
        </p:nvSpPr>
        <p:spPr>
          <a:xfrm>
            <a:off x="46382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valor = 10.0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Calcula(10, valor)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Calcula(p1, p2):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&lt;bloco-procedimento&gt;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4" name="Google Shape;834;p121"/>
          <p:cNvSpPr/>
          <p:nvPr/>
        </p:nvSpPr>
        <p:spPr>
          <a:xfrm>
            <a:off x="2951375" y="3336325"/>
            <a:ext cx="7414200" cy="26664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840" name="Google Shape;840;p1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" sz="1800">
                <a:solidFill>
                  <a:srgbClr val="000000"/>
                </a:solidFill>
              </a:rPr>
              <a:t>Note os comentários //</a:t>
            </a:r>
            <a:r>
              <a:rPr lang="pt" sz="1800">
                <a:solidFill>
                  <a:srgbClr val="000000"/>
                </a:solidFill>
              </a:rPr>
              <a:t>Supõe</a:t>
            </a:r>
            <a:r>
              <a:rPr lang="pt" sz="1800">
                <a:solidFill>
                  <a:srgbClr val="000000"/>
                </a:solidFill>
              </a:rPr>
              <a:t> e //Garante dos Procedimentos e Funções,:apesar de não se transformarem em código, são importantes para especificar como usar a rotina apropriadamente</a:t>
            </a:r>
            <a:endParaRPr sz="1800"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○"/>
            </a:pPr>
            <a:r>
              <a:rPr lang="pt">
                <a:solidFill>
                  <a:srgbClr val="6AA84F"/>
                </a:solidFill>
              </a:rPr>
              <a:t>//</a:t>
            </a:r>
            <a:r>
              <a:rPr lang="pt">
                <a:solidFill>
                  <a:srgbClr val="6AA84F"/>
                </a:solidFill>
              </a:rPr>
              <a:t>Supõe</a:t>
            </a:r>
            <a:r>
              <a:rPr lang="pt">
                <a:solidFill>
                  <a:srgbClr val="6AA84F"/>
                </a:solidFill>
              </a:rPr>
              <a:t>: Condição 1</a:t>
            </a:r>
            <a:endParaRPr>
              <a:solidFill>
                <a:srgbClr val="6AA84F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000000"/>
                </a:solidFill>
              </a:rPr>
              <a:t>Condição 1 é uma expressão lógica que deve ser satisfeita pelo estado da computação quando o procedimento/função for invocado. Representa, portanto, o que o procedimento/função exige como pré-requisito para ser usado</a:t>
            </a:r>
            <a:endParaRPr sz="16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○"/>
            </a:pPr>
            <a:r>
              <a:rPr lang="pt">
                <a:solidFill>
                  <a:srgbClr val="6AA84F"/>
                </a:solidFill>
              </a:rPr>
              <a:t>//Garante: Condição 2</a:t>
            </a:r>
            <a:endParaRPr>
              <a:solidFill>
                <a:srgbClr val="6AA84F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/>
              <a:t>Condição 2 é uma expressão lógica que será satisfeita pelo estado da computação quando o procedimento ou função for finalizado. Representa, portanto, o serviço que o procedimento/função provê. No caso de funções, a palavra 'retorno' será usado como variável em Condição 2 representando o valor de retorno da função. </a:t>
            </a:r>
            <a:endParaRPr sz="16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2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Vetores por Referência: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46" name="Google Shape;846;p1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847" name="Google Shape;847;p123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A[]: Inteiro, N: Inteiro)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B[1..100]: Inteiro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Carregar(B, 100)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 Carregar(A, N):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[0 for i in range(100)]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Carregar(B, 100)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24"/>
          <p:cNvSpPr txBox="1"/>
          <p:nvPr>
            <p:ph idx="1" type="body"/>
          </p:nvPr>
        </p:nvSpPr>
        <p:spPr>
          <a:xfrm>
            <a:off x="696000" y="14478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Vetores por Valor: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53" name="Google Shape;853;p1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854" name="Google Shape;854;p124"/>
          <p:cNvGraphicFramePr/>
          <p:nvPr/>
        </p:nvGraphicFramePr>
        <p:xfrm>
          <a:off x="543475" y="221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08200"/>
                <a:gridCol w="6638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A[]: Inteiro, N: Inteiro)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B[1..100]: Inteiro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ler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(B[1..100])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Carregar(B, 100)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def Carregar(Ac, N):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 = [Ac[i] for i in range(N)]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#A será usado no bloco abaixo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[0 for i in range(100)]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i in range(N):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B[i] = int(raw_input("Entre com B(" + str(i) + "): "))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Carregar(B, 100)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25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Operações agrupadas: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60" name="Google Shape;860;p1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861" name="Google Shape;861;p125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vetor A(1..N)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A[i] ← máx{ A[j] | 1 ≤ j ≤ N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A[i] = max([A[j] for j in range(N)])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126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67" name="Google Shape;867;p1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868" name="Google Shape;868;p126"/>
          <p:cNvGraphicFramePr/>
          <p:nvPr/>
        </p:nvGraphicFramePr>
        <p:xfrm>
          <a:off x="524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800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sortear uniformemente um número entre min e max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← Sortear(min, max)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random import randint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randint(min, max)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127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74" name="Google Shape;874;p1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875" name="Google Shape;875;p127"/>
          <p:cNvGraphicFramePr/>
          <p:nvPr/>
        </p:nvGraphicFramePr>
        <p:xfrm>
          <a:off x="412913" y="244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60246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medir o tempo decorrido para executar uma operação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 ← ObterDataHora()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fazer alguma coisa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(ObterDataHora() - t)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from datetime import datetime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to = datetime.now()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fazer alguma coisa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dt = datetime.now() - to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 "%s" % (dt.days*24*60*60 + dt.seconds)*1000 +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dt.microseconds/1000.0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Executando o programa: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Depois de gerado o executável do programa, a execução depende do sistema operacional.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Linux: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 ./&lt;nome_executável&gt;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Ex: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&gt; ./CalculaAlgo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ou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 ./CalculaAlgo &lt;entrada.txt &gt;saida.txt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/>
              <a:t>(entradas do teclado são obtidas do arquivo entrada.txt, e saídas para a tela são escritas no arquivo saida.txt)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12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81" name="Google Shape;881;p1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882" name="Google Shape;882;p128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57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erro durante processamento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Exceção("Mensagem")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import sys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sys.exit("Mensagem")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2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Linguagem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JavaScript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13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 programa: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93" name="Google Shape;893;p1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894" name="Google Shape;894;p130"/>
          <p:cNvGraphicFramePr/>
          <p:nvPr/>
        </p:nvGraphicFramePr>
        <p:xfrm>
          <a:off x="695875" y="22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programa CalculaAlgo()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&lt;código do programa&gt;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Arquivo CalculaAlgo.html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&lt;script type="text/javascript" 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&lt;código do programa&gt;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&lt;/script&gt;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3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Executando o programa: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Depois de gerado o arquivo do programa (digamos, CalculaAlgo.html), abrir em um navegador (browser). 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NOTA: É necessário que a execução de JavaScript esteja habilitada no browser (normalmente, estará).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00" name="Google Shape;900;p1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13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Comentários: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06" name="Google Shape;906;p1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907" name="Google Shape;907;p132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este é um comentário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este é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um comentário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/* este é outro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comentário */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3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Declaração/Atribuição de variáveis escalares: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13" name="Google Shape;913;p1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914" name="Google Shape;914;p133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615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A: Inteiro, B: Real, C: Lógico, D: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←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← 20.2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← 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 ← 'A'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A, B, C, D;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10;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20.2;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= true;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 = "A";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134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Aritméticos Comuns: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20" name="Google Shape;920;p1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921" name="Google Shape;921;p134"/>
          <p:cNvGraphicFramePr/>
          <p:nvPr/>
        </p:nvGraphicFramePr>
        <p:xfrm>
          <a:off x="1599263" y="234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079950"/>
                <a:gridCol w="1673500"/>
                <a:gridCol w="2192025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Soma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+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+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Subtração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- b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-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Multiplicação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*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*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Divisão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/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/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Divisão Inteira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</a:t>
                      </a:r>
                      <a:r>
                        <a:rPr lang="pt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÷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(ou a div b)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Math.floor(a / b)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Resto da Divisão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mod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%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Exponenciação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^ 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Math.pow(a, 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Raiz quadrada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√(a)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(ou sqrt(a))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sqrt(a)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135"/>
          <p:cNvSpPr txBox="1"/>
          <p:nvPr>
            <p:ph idx="1" type="body"/>
          </p:nvPr>
        </p:nvSpPr>
        <p:spPr>
          <a:xfrm>
            <a:off x="696000" y="14478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em Cadeias: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graphicFrame>
        <p:nvGraphicFramePr>
          <p:cNvPr id="927" name="Google Shape;927;p135"/>
          <p:cNvGraphicFramePr/>
          <p:nvPr/>
        </p:nvGraphicFramePr>
        <p:xfrm>
          <a:off x="225613" y="1998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037300"/>
                <a:gridCol w="2246325"/>
                <a:gridCol w="4409125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Declaração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S: Cadeia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S(1..N):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S;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Comprimento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|S|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S.length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Caractere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S(5)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S[4]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Subcadeia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S(5..9)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S.substring(5, 10)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Encontrar Subcadeia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encontrar(S, SEnc, aPartirDePosicao)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S.indexOf(SEnc,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aPartirDePosicao - 1)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Concatenação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 S2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S1 + S2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Criar cadeia de outro tipo de dado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 ← para_cadeia(N)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= String(N)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Criar número de 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← de_cadeia(S)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(+S)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28" name="Google Shape;928;p1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136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Atribuição múltipla: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34" name="Google Shape;934;p1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935" name="Google Shape;935;p136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54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A: Inteiro, B: Real, C: Lógico, D: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A, B, C, D ← 10, 20.2, V, 'A'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A, B, C, D;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10;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20.2;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= true;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 = "A";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137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Atribuição múltipla: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41" name="Google Shape;941;p1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942" name="Google Shape;942;p137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X, Y ← Y, 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Temp1 = Y;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Temp2 = X;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Temp1;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= Temp2;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Comentários: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este é um comentário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este é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um comentário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/* este é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outro comentário */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13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Declaração/Atribuição de variáveis vetores: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48" name="Google Shape;948;p1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949" name="Google Shape;949;p138"/>
          <p:cNvGraphicFramePr/>
          <p:nvPr/>
        </p:nvGraphicFramePr>
        <p:xfrm>
          <a:off x="467275" y="244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6009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A[1..100]: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A[1..100] ← 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[]; A[99] = undefined;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(var i = 0; i &lt; 100;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A[i] = 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13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55" name="Google Shape;955;p13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matrizes: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56" name="Google Shape;956;p1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957" name="Google Shape;957;p139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84575"/>
                <a:gridCol w="6148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A[1..N, 1..N]: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A[i, j] ← 0, para todo 1 ≤ i, j ≤ N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[]; A[N-1] = undefined;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(var i = 0; i &lt;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A[i] = []; A[i][N-1] = undefined;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for (var j = 0; j &lt; N; j++)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A[i][j] = 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4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63" name="Google Shape;963;p140"/>
          <p:cNvSpPr txBox="1"/>
          <p:nvPr>
            <p:ph idx="1" type="body"/>
          </p:nvPr>
        </p:nvSpPr>
        <p:spPr>
          <a:xfrm>
            <a:off x="696000" y="1447800"/>
            <a:ext cx="7872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ponteiros: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Um ponteiro em JavaScript é sempre uma referência a um objeto. Portanto, todo dado referenciado por um ponteiro deve ser transformado em um objeto.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964" name="Google Shape;964;p1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965" name="Google Shape;965;p140"/>
          <p:cNvGraphicFramePr/>
          <p:nvPr/>
        </p:nvGraphicFramePr>
        <p:xfrm>
          <a:off x="467275" y="213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70075"/>
                <a:gridCol w="6612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N, M: ^Inteiro, i: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alocar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N^ ←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 ← @i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M^ ← 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desalocar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 Ponteiro()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this.A = undefined; //A representa o valor apontado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N = new Ponteiro(), M = new Ponteiro();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i = new Ponteiro();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N.A = 10;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M.A = i;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M.A.A = 11;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undefined; //Garbage Collector devolverá a memória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4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71" name="Google Shape;971;p14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estruturas: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72" name="Google Shape;972;p1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973" name="Google Shape;973;p141"/>
          <p:cNvGraphicFramePr/>
          <p:nvPr/>
        </p:nvGraphicFramePr>
        <p:xfrm>
          <a:off x="314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37675"/>
                <a:gridCol w="6884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estrutura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Aluno: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Notas[1..N], Matricula: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Ouvinte: Lógico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Prox: ^Aluno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a1: Aluno, a2: ^Aluno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a1.Ouvinte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← 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alocar(a2)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a1.Prox ← a2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N = 1000;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 Aluno() {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this.Notas = []; this.Notas[N-1] = undefined;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this.Matricula = undefined; this.Ouvinte = undefined;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this.Prox = undefined;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a1 = new Aluno(), a2 = new Aluno();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não há suporte em JavaScript para a1 ser o objeto em si,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apenas uma referência a ele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a1.Ouvinte = false;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a1.Prox = a2;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7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1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979" name="Google Shape;979;p1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Declarações de estruturas podem vir antes ou depois do seu uso!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80" name="Google Shape;980;p142"/>
          <p:cNvSpPr/>
          <p:nvPr/>
        </p:nvSpPr>
        <p:spPr>
          <a:xfrm>
            <a:off x="3048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Aluno()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new Aluno();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1" name="Google Shape;981;p142"/>
          <p:cNvSpPr/>
          <p:nvPr/>
        </p:nvSpPr>
        <p:spPr>
          <a:xfrm>
            <a:off x="46382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new Aluno();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Aluno()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14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Escrita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87" name="Google Shape;987;p1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988" name="Google Shape;988;p143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("O maior valor é ", valormax)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alert("O maior valor é " + String(valormax));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144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Escrita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994" name="Google Shape;994;p1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995" name="Google Shape;995;p144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C[1..N]: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(C[1..N])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C = []; C[N-1] = undefined;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(var i = 0; i &lt;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alert("C("+String(i+1)+") = "+String(C[i]));   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145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Leitura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01" name="Google Shape;1001;p1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002" name="Google Shape;1002;p145"/>
          <p:cNvGraphicFramePr/>
          <p:nvPr/>
        </p:nvGraphicFramePr>
        <p:xfrm>
          <a:off x="543475" y="244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6571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(N, C[1..N])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(+prompt("Entre com o tamanho do vetor:"));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C = []; C[N-1] = undefined;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(var i = 0; i &lt;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C[i] = (+prompt("Entre com C("+String(i+1)+"):"))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146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Condicional: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08" name="Google Shape;1008;p1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009" name="Google Shape;1009;p146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condição1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então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&lt;bloco-então&gt;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senão se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condição2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então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&lt;bloco-senão-se&gt;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senão 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&lt;bloco-senão&gt;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(condição1)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&lt;bloco-então&gt;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else if (condição2)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&lt;bloco-senão-se&gt;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else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&lt;bloco-senão&gt;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47"/>
          <p:cNvSpPr txBox="1"/>
          <p:nvPr>
            <p:ph idx="1" type="body"/>
          </p:nvPr>
        </p:nvSpPr>
        <p:spPr>
          <a:xfrm>
            <a:off x="696000" y="13716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Lógicos Comuns: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15" name="Google Shape;1015;p1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016" name="Google Shape;1016;p147"/>
          <p:cNvGraphicFramePr/>
          <p:nvPr/>
        </p:nvGraphicFramePr>
        <p:xfrm>
          <a:off x="1259775" y="186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079950"/>
                <a:gridCol w="1673500"/>
                <a:gridCol w="3027800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=== </a:t>
                      </a:r>
                      <a:r>
                        <a:rPr lang="pt"/>
                        <a:t>(compara tipos dos dados)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 </a:t>
                      </a:r>
                      <a:r>
                        <a:rPr lang="pt"/>
                        <a:t>(não </a:t>
                      </a:r>
                      <a:r>
                        <a:rPr lang="pt">
                          <a:solidFill>
                            <a:schemeClr val="dk1"/>
                          </a:solidFill>
                        </a:rPr>
                        <a:t>compara tipos dos dados</a:t>
                      </a:r>
                      <a:r>
                        <a:rPr lang="pt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Diferente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≠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!== </a:t>
                      </a:r>
                      <a:r>
                        <a:rPr lang="pt">
                          <a:solidFill>
                            <a:schemeClr val="dk1"/>
                          </a:solidFill>
                        </a:rPr>
                        <a:t>(compara tipos dos dados)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 </a:t>
                      </a:r>
                      <a:r>
                        <a:rPr lang="pt">
                          <a:solidFill>
                            <a:schemeClr val="dk1"/>
                          </a:solidFill>
                        </a:rPr>
                        <a:t>(não compara tipos dos dados)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Menor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Maior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Menor ou 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≤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Maior ou 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≥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 ou ∧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&amp;&amp;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OU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 ou ∨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NÃO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NÃO ou ! ou ¬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Declaração/Atribuição de variáveis escalares: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22" name="Google Shape;122;p22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413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A: Inteiro, B: Real, C: Lógico, D: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←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← 20.2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← 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 ← 'A'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&lt;stdbool.h&gt;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para uso do "bool" em C99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para compiladores anteriores, use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#define bool char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#define true 1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#define false 0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A; double B; bool C; char D;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10;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20.2;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= true;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 = 'A';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14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Repetição (para):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22" name="Google Shape;1022;p1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023" name="Google Shape;1023;p148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para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 ← 1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até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passo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faça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&lt;bloco-para&gt;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(var i = 1; i ≤ N; i = i + 2)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&lt;bloco-para&gt;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14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Repetição (enquanto):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29" name="Google Shape;1029;p1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030" name="Google Shape;1030;p149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enquanto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faça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&lt;bloco-enquanto&gt;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 (condição)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&lt;bloco-enquanto&gt;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5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Procedimentos: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36" name="Google Shape;1036;p1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037" name="Google Shape;1037;p150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p1: Inteiro,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p2: Real)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Supõe</a:t>
                      </a: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Condição 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//Garante: Condição 2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valor: Real ← 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Calcula(10, valor)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 Calcula(p1, p2ref)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//trocar o uso de p2 em Calcula por p2ref.A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valor = 10.0;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valorref = {'A': valor};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Calcula(10, valorref);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valor = valorref.A;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1043" name="Google Shape;1043;p1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Em JavaScript, todos os parâmetros são por valor. Caso um valor seja modificado dentro de um procedimento/função e a modificação deve ser refletida no procedimento/função que fez a chamada, devemos criar uma referência ao valor explicitamente antes da chamada ser feita, e passar tal referência ao  procedimento/função, que pode usá-la para alterar o valor.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52"/>
          <p:cNvSpPr txBox="1"/>
          <p:nvPr>
            <p:ph idx="1" type="body"/>
          </p:nvPr>
        </p:nvSpPr>
        <p:spPr>
          <a:xfrm>
            <a:off x="696000" y="14478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Funções: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49" name="Google Shape;1049;p1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050" name="Google Shape;1050;p152"/>
          <p:cNvGraphicFramePr/>
          <p:nvPr/>
        </p:nvGraphicFramePr>
        <p:xfrm>
          <a:off x="695875" y="206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626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função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p1: Inteiro,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p2: Real):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Supõe</a:t>
                      </a: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Condição 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//Garante: Condição 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&lt;bloco-função&gt;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retornar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(&lt;valor&gt;)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valor: Real ← 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(Calcula(10, valor))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 Calcula(p1, p2ref)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//trocar o uso de p2 em Calcula por p2ref.A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&lt;bloco-função&gt;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&lt;valor&gt;;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valor = 10.0;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valorref = {'A': valor};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console.log(Calcula(10, valorref));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valor = valorref.A;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1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1056" name="Google Shape;1056;p15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Declarações de procedimentos e funções podem vir antes ou depois do seu uso!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57" name="Google Shape;1057;p153"/>
          <p:cNvSpPr/>
          <p:nvPr/>
        </p:nvSpPr>
        <p:spPr>
          <a:xfrm>
            <a:off x="3048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Calcula(p1)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&lt;bloco-procedimento&gt;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Calcula(10);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8" name="Google Shape;1058;p153"/>
          <p:cNvSpPr/>
          <p:nvPr/>
        </p:nvSpPr>
        <p:spPr>
          <a:xfrm>
            <a:off x="46382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Calcula(10);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Calcula(p1)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&lt;bloco-procedimento&gt;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1064" name="Google Shape;1064;p1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" sz="1800">
                <a:solidFill>
                  <a:srgbClr val="000000"/>
                </a:solidFill>
              </a:rPr>
              <a:t>Note os comentários //</a:t>
            </a:r>
            <a:r>
              <a:rPr lang="pt" sz="1800">
                <a:solidFill>
                  <a:srgbClr val="000000"/>
                </a:solidFill>
              </a:rPr>
              <a:t>Supõe</a:t>
            </a:r>
            <a:r>
              <a:rPr lang="pt" sz="1800">
                <a:solidFill>
                  <a:srgbClr val="000000"/>
                </a:solidFill>
              </a:rPr>
              <a:t> e //Garante dos Procedimentos e Funções,:apesar de não se transformarem em código, são importantes para especificar como usar a rotina apropriadamente</a:t>
            </a:r>
            <a:endParaRPr sz="1800"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○"/>
            </a:pPr>
            <a:r>
              <a:rPr lang="pt">
                <a:solidFill>
                  <a:srgbClr val="6AA84F"/>
                </a:solidFill>
              </a:rPr>
              <a:t>//</a:t>
            </a:r>
            <a:r>
              <a:rPr lang="pt">
                <a:solidFill>
                  <a:srgbClr val="6AA84F"/>
                </a:solidFill>
              </a:rPr>
              <a:t>Supõe</a:t>
            </a:r>
            <a:r>
              <a:rPr lang="pt">
                <a:solidFill>
                  <a:srgbClr val="6AA84F"/>
                </a:solidFill>
              </a:rPr>
              <a:t>: Condição 1</a:t>
            </a:r>
            <a:endParaRPr>
              <a:solidFill>
                <a:srgbClr val="6AA84F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000000"/>
                </a:solidFill>
              </a:rPr>
              <a:t>Condição 1 é uma expressão lógica que deve ser satisfeita pelo estado da computação quando o procedimento/função for invocado. Representa, portanto, o que o procedimento/função exige como pré-requisito para ser usado</a:t>
            </a:r>
            <a:endParaRPr sz="16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○"/>
            </a:pPr>
            <a:r>
              <a:rPr lang="pt">
                <a:solidFill>
                  <a:srgbClr val="6AA84F"/>
                </a:solidFill>
              </a:rPr>
              <a:t>//Garante: Condição 2</a:t>
            </a:r>
            <a:endParaRPr>
              <a:solidFill>
                <a:srgbClr val="6AA84F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/>
              <a:t>Condição 2 é uma expressão lógica que será satisfeita pelo estado da computação quando o procedimento ou função for finalizado. Representa, portanto, o serviço que o procedimento/função provê. No caso de funções, a palavra 'retorno' será usado como variável em Condição 2 representando o valor de retorno da função. </a:t>
            </a:r>
            <a:endParaRPr sz="160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155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Vetores por Referência: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70" name="Google Shape;1070;p1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071" name="Google Shape;1071;p155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Pseudo-código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A[]: Inteiro, N: Inteiro)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B[1..100]: Inteiro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Carregar(B, 100)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 Carregar(A, N)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B = []; B[99] = undefined;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Carregar(B, 100);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156"/>
          <p:cNvSpPr txBox="1"/>
          <p:nvPr>
            <p:ph idx="1" type="body"/>
          </p:nvPr>
        </p:nvSpPr>
        <p:spPr>
          <a:xfrm>
            <a:off x="696000" y="14478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Vetores por Valor: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77" name="Google Shape;1077;p1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078" name="Google Shape;1078;p156"/>
          <p:cNvGraphicFramePr/>
          <p:nvPr/>
        </p:nvGraphicFramePr>
        <p:xfrm>
          <a:off x="543475" y="221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08200"/>
                <a:gridCol w="6638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A[]: Inteiro, N: Inteiro)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B[1..100]: Inteiro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ler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(B[1..100])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Carregar(B, 100)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function Carregar(Ac, N)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var A = []; A[Ac.length-1] = undefined;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for (var i = 0; i &lt; Ac.length;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A[i] = Ac[i];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&lt;bloco-procedimento&gt; //A será usado por Carregar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B = []; B[99] = undefined;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(var i = 0; i &lt; 100;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B[i] =(+prompt("Entre com B(" + String(i+1) + "):"));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Carregar(B, 100);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157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Operações agrupadas: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84" name="Google Shape;1084;p1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085" name="Google Shape;1085;p157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vetor A(1..N)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A[i] ← máx{ A[j] | 1 ≤ j ≤ N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max = A[0];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(var j = 1; j &lt; N; j++)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 (A[j] &gt; max)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max = A[j];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A[i] = max;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Aritméticos Comuns: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8" name="Google Shape;12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29" name="Google Shape;129;p23"/>
          <p:cNvGraphicFramePr/>
          <p:nvPr/>
        </p:nvGraphicFramePr>
        <p:xfrm>
          <a:off x="1387550" y="227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079950"/>
                <a:gridCol w="1673500"/>
                <a:gridCol w="2615425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Soma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+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+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Subtração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- b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-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Multiplicação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*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*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Divisão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/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/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Divisão Inteira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</a:t>
                      </a:r>
                      <a:r>
                        <a:rPr lang="pt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÷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(ou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div b)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//a e b inteiros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/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Resto da Divisão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mod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%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Exponenciação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^ 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&lt;math.h&gt;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pow(a, b)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Raiz quadrada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√(a)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(ou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sqrt(a))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&lt;math.h&gt;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sqrt(a)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15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91" name="Google Shape;1091;p1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092" name="Google Shape;1092;p158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512650"/>
                <a:gridCol w="541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sortear uniformemente um número entre min e max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← Sortear(min, max)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Math.floor((Math.random() * max) + min);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15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098" name="Google Shape;1098;p1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099" name="Google Shape;1099;p159"/>
          <p:cNvGraphicFramePr/>
          <p:nvPr/>
        </p:nvGraphicFramePr>
        <p:xfrm>
          <a:off x="5434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834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medir o tempo decorrido para executar uma operação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 ← ObterDataHora()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fazer alguma coisa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(ObterDataHora() - t)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var t = (new Date()).getTime();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fazer alguma coisa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alert(+((new Date()).getTime() - t) + "ms");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16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05" name="Google Shape;1105;p1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106" name="Google Shape;1106;p160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57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erro durante processamento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Exceção("Mensagem")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throw new Error("Mensagem");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61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Linguagem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Java</a:t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16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 programa: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17" name="Google Shape;1117;p1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118" name="Google Shape;1118;p162"/>
          <p:cNvGraphicFramePr/>
          <p:nvPr/>
        </p:nvGraphicFramePr>
        <p:xfrm>
          <a:off x="695875" y="22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programa CalculaAlgo()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&lt;código do programa&gt;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Arquivo CalculaAlgo.java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class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CalculaAlgo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public static void main(String[] args)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&lt;código do programa&gt;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2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16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Executando o programa: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Depois de compilado o programa (digamos, CalculaAlgo.class), a partir do diretório onde o compilador gerou o .class, executar: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&gt;</a:t>
            </a: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 java CalculaAlgo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ou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&gt; java CalculaAlgo &lt;entrada.txt &gt;saida.txt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/>
              <a:t>(entradas do teclado são obtidas do arquivo entrada.txt, e saídas para a tela escritas em saida.txt)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24" name="Google Shape;1124;p1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64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Comentários: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30" name="Google Shape;1130;p1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131" name="Google Shape;1131;p164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este é um comentário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este é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um comentário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/* este é outro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comentário */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165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Declaração/Atribuição de variáveis escalares: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37" name="Google Shape;1137;p1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138" name="Google Shape;1138;p165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6152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A: Inteiro, B: Real, C: Lógico, D: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←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← 20.2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← 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 ← 'A'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JavaScript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A; double B; boolean C; char D;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10;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20.2;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= true;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 = 'A';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166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Aritméticos Comuns: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44" name="Google Shape;1144;p1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145" name="Google Shape;1145;p166"/>
          <p:cNvGraphicFramePr/>
          <p:nvPr/>
        </p:nvGraphicFramePr>
        <p:xfrm>
          <a:off x="1599263" y="234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079950"/>
                <a:gridCol w="1673500"/>
                <a:gridCol w="2192025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Soma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+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+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Subtração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- b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-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Multiplicação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*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*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Divisão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/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/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Divisão Inteira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</a:t>
                      </a:r>
                      <a:r>
                        <a:rPr lang="pt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÷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(ou a div b)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Math.floor(a / b)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Resto da Divisão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mod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%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Exponenciação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^ 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Math.pow(a, 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Raiz quadrada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√(a)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(ou sqrt(a))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Math.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sqrt(a)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167"/>
          <p:cNvSpPr txBox="1"/>
          <p:nvPr>
            <p:ph idx="1" type="body"/>
          </p:nvPr>
        </p:nvSpPr>
        <p:spPr>
          <a:xfrm>
            <a:off x="696000" y="14478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em Cadeias: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graphicFrame>
        <p:nvGraphicFramePr>
          <p:cNvPr id="1151" name="Google Shape;1151;p167"/>
          <p:cNvGraphicFramePr/>
          <p:nvPr/>
        </p:nvGraphicFramePr>
        <p:xfrm>
          <a:off x="225613" y="1998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037300"/>
                <a:gridCol w="2246325"/>
                <a:gridCol w="4409125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Declaração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S: Cadeia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S(1..N):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S;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Comprimento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|S|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S.length()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Caractere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S(5)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S.charAt(4)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Subcadeia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S(5..9)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S.substring(5, 10)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Encontrar Subcadeia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encontrar(S, SEnc, aPartirDePosicao)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S.indexOf(SEnc,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aPartirDePosicao - 1)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Concatenação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 S2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S1 + S2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Criar cadeia de outro tipo de dado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 ← para_cadeia(N)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= Integer.toString(N)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Criar número de 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← de_cadeia(S)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Integer.valueOf(S)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52" name="Google Shape;1152;p1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696000" y="15240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em Cadeias:</a:t>
            </a:r>
            <a:br>
              <a:rPr lang="pt" sz="36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36" name="Google Shape;136;p24"/>
          <p:cNvGraphicFramePr/>
          <p:nvPr/>
        </p:nvGraphicFramePr>
        <p:xfrm>
          <a:off x="457200" y="2107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451625"/>
                <a:gridCol w="1993800"/>
                <a:gridCol w="4988800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Declaração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S: Cadeia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S[1..N]: 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 * S;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 S[N];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Comprimento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|S|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&lt;string.h&gt;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strlen(S)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Caractere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S[5]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S[4]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Subcadeia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 ← S[ini..fim]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&lt;string.h&gt;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strncpy(R, S+ini-1, fim-ini+1);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Encontrar Subcadeia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 ← encontrar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(S, SEnc, aPartirDePosicao)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&lt;string.h&gt;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 *ini = strstr(S, SEnc+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aPartirDePosicao-1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pos = (inicio == NULL ? 0 :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(inicio - s)/sizeof(char)+1);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16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Atribuição múltipla: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58" name="Google Shape;1158;p1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159" name="Google Shape;1159;p168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5424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A: Inteiro, B: Real, C: Lógico, D: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A, B, C, D ← 10, 20.2, V, 'A'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A; double B; boolean C; char D;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10;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20.2;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= true;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 = 'A';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16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Atribuição múltipla: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65" name="Google Shape;1165;p1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166" name="Google Shape;1166;p169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X, Y ← Y, 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Temp1 = Y; </a:t>
                      </a: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//supondo X,Y inteiros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Temp2 = X;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Temp1;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= Temp2;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0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17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Declaração/Atribuição de variáveis vetores: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72" name="Google Shape;1172;p1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173" name="Google Shape;1173;p170"/>
          <p:cNvGraphicFramePr/>
          <p:nvPr/>
        </p:nvGraphicFramePr>
        <p:xfrm>
          <a:off x="467275" y="244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6009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A[1..100]: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A[1..100] ← 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A[] = new int[100];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 = 0; i &lt; 100; i++)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A[i] =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17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79" name="Google Shape;1179;p17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matrizes: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80" name="Google Shape;1180;p1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181" name="Google Shape;1181;p171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84575"/>
                <a:gridCol w="6148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A[1..N, 1..N]: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A[i, j] ← 0, para todo 1 ≤ i, j ≤ N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A[][] = new int[N][N];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 = 0; i &lt;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for (int j = 0; j &lt; N; j++)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		A[i][j] = 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p17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87" name="Google Shape;1187;p172"/>
          <p:cNvSpPr txBox="1"/>
          <p:nvPr>
            <p:ph idx="1" type="body"/>
          </p:nvPr>
        </p:nvSpPr>
        <p:spPr>
          <a:xfrm>
            <a:off x="696000" y="1447800"/>
            <a:ext cx="7872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ponteiros: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000000"/>
                </a:solidFill>
              </a:rPr>
              <a:t>Um ponteiro em Java é sempre uma referência a um objeto. Portanto, todo dado referenciado por um ponteiro deve ser transformado em um objeto.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188" name="Google Shape;1188;p1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189" name="Google Shape;1189;p172"/>
          <p:cNvGraphicFramePr/>
          <p:nvPr/>
        </p:nvGraphicFramePr>
        <p:xfrm>
          <a:off x="467275" y="198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70075"/>
                <a:gridCol w="6612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N, M: ^Inteiro, i: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alocar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N^ ←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 ← @i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M^ ← 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desalocar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Ponteiro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public Object A; //A representa o valor apontado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public Ponteiro() {};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Ponteiro N = new Ponteiro(); Ponteiro M = new Ponteiro();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Ponteiro i = new Ponteiro();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N.A = 10;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M.A = i;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((Ponteiro) M.A).A = 11;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null; </a:t>
                      </a: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//Garbage Collector devolverá a memória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17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95" name="Google Shape;1195;p17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estruturas: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196" name="Google Shape;1196;p1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197" name="Google Shape;1197;p173"/>
          <p:cNvGraphicFramePr/>
          <p:nvPr/>
        </p:nvGraphicFramePr>
        <p:xfrm>
          <a:off x="314875" y="221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37675"/>
                <a:gridCol w="6884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estrutura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Aluno: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Notas[1..N], Matricula: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Ouvinte: Lógico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Prox: ^Aluno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a1: Aluno, a2: ^Aluno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a1.Ouvinte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← 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alocar(a2)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a1.Prox ← a2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Aluno {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double Notas[];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int Matricula;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boolean Ouvinte;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Aluno Prox;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public Aluno(int N) {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this.Notas = new double[N];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this.Matricula = -1;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this.Ouvinte = false;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this.Prox = null;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8" name="Google Shape;1198;p173"/>
          <p:cNvSpPr txBox="1"/>
          <p:nvPr/>
        </p:nvSpPr>
        <p:spPr>
          <a:xfrm>
            <a:off x="5693150" y="4285150"/>
            <a:ext cx="3010800" cy="22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Aluno a1 = new Aluno(N);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Aluno a2 = new Aluno(N);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// não há suporte em Java para a1 ser o objeto em si, apenas uma referência a ele</a:t>
            </a:r>
            <a:endParaRPr sz="12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a1.Ouvinte = false;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a1.Prox = a2;</a:t>
            </a:r>
            <a:endParaRPr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p1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1204" name="Google Shape;1204;p17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Declarações de estruturas devem vir antes do seu uso!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05" name="Google Shape;1205;p174"/>
          <p:cNvSpPr/>
          <p:nvPr/>
        </p:nvSpPr>
        <p:spPr>
          <a:xfrm>
            <a:off x="3048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Aluno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Aluno a = new Aluno();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6" name="Google Shape;1206;p174"/>
          <p:cNvSpPr/>
          <p:nvPr/>
        </p:nvSpPr>
        <p:spPr>
          <a:xfrm>
            <a:off x="46382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Aluno a = new Aluno();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Aluno 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7" name="Google Shape;1207;p174"/>
          <p:cNvSpPr/>
          <p:nvPr/>
        </p:nvSpPr>
        <p:spPr>
          <a:xfrm>
            <a:off x="2951375" y="3336325"/>
            <a:ext cx="7414200" cy="26664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75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Escrita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13" name="Google Shape;1213;p1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214" name="Google Shape;1214;p175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17850"/>
                <a:gridCol w="6458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("O maior valor é ", valormax)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System.out.println("O maior valor é " +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    Integer.toString(valormax));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8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p176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Escrita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20" name="Google Shape;1220;p1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221" name="Google Shape;1221;p176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C[1..N]: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(C[1..N])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C[] = new int[N];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 = 0; i &lt;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System.out.println(C[i]);  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77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Leitura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27" name="Google Shape;1227;p1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228" name="Google Shape;1228;p177"/>
          <p:cNvGraphicFramePr/>
          <p:nvPr/>
        </p:nvGraphicFramePr>
        <p:xfrm>
          <a:off x="543475" y="244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6571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(N, C[1..N])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java.util.Scanner s = new java.util.Scanner(System.in);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s.nextInt();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 = 0; i &lt;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C[i] = s.nextInt();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696000" y="15240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em Cadeias:</a:t>
            </a:r>
            <a:br>
              <a:rPr lang="pt" sz="36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2" name="Google Shape;142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43" name="Google Shape;143;p25"/>
          <p:cNvGraphicFramePr/>
          <p:nvPr/>
        </p:nvGraphicFramePr>
        <p:xfrm>
          <a:off x="457200" y="248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833475"/>
                <a:gridCol w="2366675"/>
                <a:gridCol w="4234075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Concatenação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S3 ← S1 + S2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&lt;string.h&gt;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S3 = (char *) malloc(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sizeof(char)*strlen(S1)+strlen(S2)+1);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S3[0] = '\0';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strcat(S3, S1); strcat(S3, S2);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Criar cadeia de outro tipo de dado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 ← para_cadeia(N)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sprintf(S, "%d", N);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sprintf(S, "%0.1f", N);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Criar número de 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← de_cadeia(S)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atoi(S)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atof(S)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17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Condicional: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34" name="Google Shape;1234;p1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235" name="Google Shape;1235;p178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condição1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então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&lt;bloco-então&gt;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senão se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condição2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então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&lt;bloco-senão-se&gt;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senão 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&lt;bloco-senão&gt;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(condição1)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&lt;bloco-então&gt;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else if (condição2)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&lt;bloco-senão-se&gt;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else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&lt;bloco-senão&gt;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179"/>
          <p:cNvSpPr txBox="1"/>
          <p:nvPr>
            <p:ph idx="1" type="body"/>
          </p:nvPr>
        </p:nvSpPr>
        <p:spPr>
          <a:xfrm>
            <a:off x="696000" y="13716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Lógicos Comuns: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41" name="Google Shape;1241;p1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242" name="Google Shape;1242;p179"/>
          <p:cNvGraphicFramePr/>
          <p:nvPr/>
        </p:nvGraphicFramePr>
        <p:xfrm>
          <a:off x="1259775" y="224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079950"/>
                <a:gridCol w="1673500"/>
                <a:gridCol w="3027800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Diferente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≠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Menor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Maior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Menor ou 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≤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Maior ou 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≥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e. ∧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&amp;&amp;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OU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ou, ∨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NÃO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não, !, ¬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18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Repetição (para):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48" name="Google Shape;1248;p1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249" name="Google Shape;1249;p180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para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 ← 1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até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passo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faça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&lt;bloco-para&gt;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 = 1; i ≤ N; i = i + 2)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&lt;bloco-para&gt;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8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Repetição (enquanto):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55" name="Google Shape;1255;p1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256" name="Google Shape;1256;p181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enquanto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faça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&lt;bloco-enquanto&gt;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 (condição)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&lt;bloco-enquanto&gt;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0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82"/>
          <p:cNvSpPr txBox="1"/>
          <p:nvPr>
            <p:ph idx="1" type="body"/>
          </p:nvPr>
        </p:nvSpPr>
        <p:spPr>
          <a:xfrm>
            <a:off x="696000" y="1219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Procedimentos: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62" name="Google Shape;1262;p1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263" name="Google Shape;1263;p182"/>
          <p:cNvGraphicFramePr/>
          <p:nvPr/>
        </p:nvGraphicFramePr>
        <p:xfrm>
          <a:off x="695875" y="175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769825"/>
                <a:gridCol w="6335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p1: Inteiro,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p2: Real)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valor: Real ← 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Calcula(10, valor)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class Ponteiro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public Object A;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public Ponteiro() {};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 Calcula(int p1, Ponteiro p2ref)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//trocar o uso de p2 em Calcula por p2ref.A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...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static void main(String[] args)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...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Ponteiro valorref = new Ponteiro();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double valor = 10.0;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valorref.A = valor;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Calcula(10, valorref);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valor = (double)valorref.A;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…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1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1269" name="Google Shape;1269;p18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Em Java, todos os parâmetros são por valor. Caso um valor seja modificado dentro de um procedimento/função e a modificação deve ser refletida no procedimento/função que fez a chamada, devemos criar uma referência ao valor explicitamente antes da chamada ser feita, e passar tal referência ao  procedimento/função, que pode usá-la para alterar o valor.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84"/>
          <p:cNvSpPr txBox="1"/>
          <p:nvPr>
            <p:ph idx="1" type="body"/>
          </p:nvPr>
        </p:nvSpPr>
        <p:spPr>
          <a:xfrm>
            <a:off x="696000" y="1160958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Funções: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75" name="Google Shape;1275;p1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276" name="Google Shape;1276;p184"/>
          <p:cNvGraphicFramePr/>
          <p:nvPr/>
        </p:nvGraphicFramePr>
        <p:xfrm>
          <a:off x="695875" y="16209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626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função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p1: Inteiro,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p2: Real):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&lt;bloco-função&gt;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retornar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(&lt;valor&gt;)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valor: Real ← 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(Calcula(10, valor))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class Ponteiro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public Object A;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public Ponteiro() {};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char Calcula(int p1, Ponteiro p2ref)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//trocar o uso de p2 em Calcula por p2ref.A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...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public static void main(String[] args)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...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Ponteiro valorref = new Ponteiro();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double valor = 10.0;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valorref.A = valor;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System.out.println(Calcula(10, valorref));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valor = (double)valorref.A;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…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1282" name="Google Shape;1282;p18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Declarações de procedimentos e funções podem vir antes ou depois do seu uso!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83" name="Google Shape;1283;p185"/>
          <p:cNvSpPr/>
          <p:nvPr/>
        </p:nvSpPr>
        <p:spPr>
          <a:xfrm>
            <a:off x="3048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Calcula(int p1)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&lt;bloco-procedimento&gt;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Calcula(10);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4" name="Google Shape;1284;p185"/>
          <p:cNvSpPr/>
          <p:nvPr/>
        </p:nvSpPr>
        <p:spPr>
          <a:xfrm>
            <a:off x="46382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Calcula(10);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 void Calcula(int p1)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&lt;bloco-procedimento&gt;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5" name="Google Shape;1285;p185"/>
          <p:cNvSpPr/>
          <p:nvPr/>
        </p:nvSpPr>
        <p:spPr>
          <a:xfrm>
            <a:off x="2951375" y="3336325"/>
            <a:ext cx="7414200" cy="26664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86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Vetores por Referência: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91" name="Google Shape;1291;p1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292" name="Google Shape;1292;p186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Pseudo-código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A[]: Inteiro, N: Inteiro)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B[1..100]: Inteiro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Carregar(B, 100)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 Carregar(int[] A, int N)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B[] = new int[100];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Carregar(B, 100);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187"/>
          <p:cNvSpPr txBox="1"/>
          <p:nvPr>
            <p:ph idx="1" type="body"/>
          </p:nvPr>
        </p:nvSpPr>
        <p:spPr>
          <a:xfrm>
            <a:off x="696000" y="14478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Vetores por Valor: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298" name="Google Shape;1298;p1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299" name="Google Shape;1299;p187"/>
          <p:cNvGraphicFramePr/>
          <p:nvPr/>
        </p:nvGraphicFramePr>
        <p:xfrm>
          <a:off x="543475" y="221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08200"/>
                <a:gridCol w="6638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A[]: Inteiro, N: Inteiro)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B[1..100]: Inteiro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ler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(B[1..100])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Carregar(B, 100)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static void Carregar(int[] Aorig, int N)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int A[N];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for (int i=0; i &lt;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	A[i] = Aorig[i];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&lt;bloco-procedimento&gt; //A será usado por Carregar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B[] = new int[100];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java.util.Scanner s = new java.util.Scanner(System.in);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 = 0; i &lt; 100;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B[i] = s.nextInt();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Carregar(B, N);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Atribuição múltipla: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9" name="Google Shape;149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50" name="Google Shape;150;p26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42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A: Inteiro, B: Real, C: Lógico, D: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A, B, C, D ← 10, 20.2, V, 'A'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A; double B; bool C; char D;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10;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20.2;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= true;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 = 'A';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8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Operações agrupadas: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05" name="Google Shape;1305;p1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306" name="Google Shape;1306;p188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vetor A(1..N)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A[i] ← máx{ A[j] | 1 ≤ j ≤ N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max = A[0];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j = 1; j &lt; N; j++)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 (A[j] &gt; max)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max = A[j];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A[i] = max;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18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12" name="Google Shape;1312;p1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313" name="Google Shape;1313;p189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799200"/>
                <a:gridCol w="6131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sortear uniformemente um número entre min e max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← Sortear(min, max)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(int) Math.floor((Math.random() * max) + min);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19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19" name="Google Shape;1319;p1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320" name="Google Shape;1320;p190"/>
          <p:cNvGraphicFramePr/>
          <p:nvPr/>
        </p:nvGraphicFramePr>
        <p:xfrm>
          <a:off x="5434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834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medir o tempo decorrido para executar uma operação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 ← ObterDataHora()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fazer alguma coisa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(ObterDataHora() - t)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Java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long t = System.currentTimeMillis();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fazer alguma coisa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System.out.println(Long.toString(System.currentTimeMillis() - t) + " ms");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9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26" name="Google Shape;1326;p1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327" name="Google Shape;1327;p191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57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erro durante processamento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Exceção("Mensagem")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Java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System.out.println("Mensagem");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System.exit(-1);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p19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Linguagem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TuPy</a:t>
            </a:r>
            <a:endParaRPr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9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 programa: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38" name="Google Shape;1338;p1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339" name="Google Shape;1339;p193"/>
          <p:cNvGraphicFramePr/>
          <p:nvPr/>
        </p:nvGraphicFramePr>
        <p:xfrm>
          <a:off x="695875" y="22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programa CalculaAlgo()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&lt;código do programa&gt;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acesse https://tupy.herokuapp.com/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&lt;código do programa&gt;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194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Executando o programa: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	Clicar no botão 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45" name="Google Shape;1345;p1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pic>
        <p:nvPicPr>
          <p:cNvPr id="1346" name="Google Shape;1346;p1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3488" y="2433938"/>
            <a:ext cx="172402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0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195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Comentários: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52" name="Google Shape;1352;p1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353" name="Google Shape;1353;p195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este é um comentário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este é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um comentário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96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Declaração/Atribuição de variáveis escalares: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59" name="Google Shape;1359;p19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360" name="Google Shape;1360;p196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63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A: Inteiro, B: Real, C: Lógico, D: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←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← 20.2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← 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 ← 'A'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inteiro A; real B; lógico C; 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Caractere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&lt;- 10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&lt;-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20.2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&lt;-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verdadeiro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&lt;-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'A'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197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Aritméticos Comuns: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66" name="Google Shape;1366;p1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367" name="Google Shape;1367;p197"/>
          <p:cNvGraphicFramePr/>
          <p:nvPr/>
        </p:nvGraphicFramePr>
        <p:xfrm>
          <a:off x="1904700" y="235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079950"/>
                <a:gridCol w="1673500"/>
                <a:gridCol w="1581150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TuPy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Soma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+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+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Subtração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- b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-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Multiplicação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*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*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Divisão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/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/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Divisão Inteira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</a:t>
                      </a:r>
                      <a:r>
                        <a:rPr lang="pt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÷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(ou a div b)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div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Resto da Divisão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mod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mod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Exponenciação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^ 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^ b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Raiz quadrada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√(a)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(ou sqrt(a))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raiz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Atribuição múltipla: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57" name="Google Shape;157;p27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47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//X, Y inteiros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X, Y ← Y, 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Temp1 = Y;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= X;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T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= T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" name="Google Shape;1372;p198"/>
          <p:cNvSpPr txBox="1"/>
          <p:nvPr>
            <p:ph idx="1" type="body"/>
          </p:nvPr>
        </p:nvSpPr>
        <p:spPr>
          <a:xfrm>
            <a:off x="696000" y="13716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em Cadeias: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73" name="Google Shape;1373;p1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374" name="Google Shape;1374;p198"/>
          <p:cNvGraphicFramePr/>
          <p:nvPr/>
        </p:nvGraphicFramePr>
        <p:xfrm>
          <a:off x="576350" y="2031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833475"/>
                <a:gridCol w="2070175"/>
                <a:gridCol w="4087650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TuPy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Declaração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S: Cadeia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S[1..N]: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cadeia 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Comprimento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|S|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|S|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Caractere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S[5]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S[4]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Subcadeia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S[5..9]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S[4..8]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Encontrar Subcadeia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encontrar(S, SEnc, aPartirDePosicao)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--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Concatenação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 S2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S1 + S2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Criar cadeia de outro tipo de dado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 ← para_cadeia(N)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&lt;- cadeia(N)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Criar número de 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← de_cadeia(S)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&lt;- inteiro(S)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&lt;- real(S)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19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Atribuição múltipla: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80" name="Google Shape;1380;p1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381" name="Google Shape;1381;p199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500575"/>
                <a:gridCol w="539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A: Inteiro, B: Real, C: Lógico, D: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A, B, C, D ← 10, 20.2, V, 'A'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inteiro A; real B; lógico C; 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Caractere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D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A, B, C, D &lt;- 10, 20.2, verdadeiro, 'A'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20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Atribuição múltipla: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87" name="Google Shape;1387;p2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388" name="Google Shape;1388;p200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X, Y ← Y, 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X, Y &lt;- Y, 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20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Declaração/Atribuição de variáveis vetores: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394" name="Google Shape;1394;p2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395" name="Google Shape;1395;p201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A[1..100]: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A[1..100] ← 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inteiro A[100]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A[0..99] &lt;- 0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20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01" name="Google Shape;1401;p20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matrizes: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02" name="Google Shape;1402;p2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403" name="Google Shape;1403;p202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84575"/>
                <a:gridCol w="6148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A[1..N, 1..N]: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A[i, j] ← 0, para todo 1 ≤ i, j ≤ N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inteiro A[N,N];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A[*,*] &lt;- 0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20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09" name="Google Shape;1409;p203"/>
          <p:cNvSpPr txBox="1"/>
          <p:nvPr>
            <p:ph idx="1" type="body"/>
          </p:nvPr>
        </p:nvSpPr>
        <p:spPr>
          <a:xfrm>
            <a:off x="696000" y="1447800"/>
            <a:ext cx="78729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ponteiros: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410" name="Google Shape;1410;p2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411" name="Google Shape;1411;p203"/>
          <p:cNvGraphicFramePr/>
          <p:nvPr/>
        </p:nvGraphicFramePr>
        <p:xfrm>
          <a:off x="467275" y="213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70075"/>
                <a:gridCol w="6612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N, M: ^Inteiro, i: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alocar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N^ ←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 ← @i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M^ ← 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desalocar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800">
                          <a:solidFill>
                            <a:schemeClr val="dk1"/>
                          </a:solidFill>
                        </a:rPr>
                        <a:t>Não há uma conversão direta. </a:t>
                      </a:r>
                      <a:r>
                        <a:rPr lang="pt" sz="1800">
                          <a:solidFill>
                            <a:schemeClr val="dk1"/>
                          </a:solidFill>
                        </a:rPr>
                        <a:t>Um ponteiro em TuPy é sempre uma referência a um objeto. Portanto, todo dado referenciado por um ponteiro não pode ser um tipo escalar, devendo ser transformado em um objeto.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04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17" name="Google Shape;1417;p204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estruturas: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18" name="Google Shape;1418;p2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419" name="Google Shape;1419;p204"/>
          <p:cNvGraphicFramePr/>
          <p:nvPr/>
        </p:nvGraphicFramePr>
        <p:xfrm>
          <a:off x="314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37675"/>
                <a:gridCol w="6884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estrutura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Aluno: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Notas[1..N], Matricula: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Ouvinte: Lógico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Prox: ^Aluno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a1: Aluno, a2: ^Aluno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a1.Ouvinte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← 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alocar(a2)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a1.Prox ← a2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inteiro </a:t>
                      </a: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</a:t>
                      </a:r>
                      <a:r>
                        <a:rPr lang="pt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&lt;-</a:t>
                      </a: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1000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tipo Aluno: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inteiro </a:t>
                      </a:r>
                      <a:r>
                        <a:rPr lang="pt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Notas[N]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lógico </a:t>
                      </a: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Ouvinte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Aluno Prox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 a1, a2;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a1,a2 &lt;- Aluno(), Aluno()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não há suporte em TyPy para a1 ser o objeto em si,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apenas uma referência a ele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a1.Ouvinte &lt;- falso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a1.Prox </a:t>
                      </a:r>
                      <a:r>
                        <a:rPr lang="pt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&lt;-</a:t>
                      </a: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a2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205"/>
          <p:cNvSpPr/>
          <p:nvPr/>
        </p:nvSpPr>
        <p:spPr>
          <a:xfrm>
            <a:off x="2951375" y="3336325"/>
            <a:ext cx="7414200" cy="26664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25" name="Google Shape;1425;p2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1426" name="Google Shape;1426;p20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Declarações de tipos devem vir antes do seu uso!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27" name="Google Shape;1427;p205"/>
          <p:cNvSpPr/>
          <p:nvPr/>
        </p:nvSpPr>
        <p:spPr>
          <a:xfrm>
            <a:off x="3048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tipo</a:t>
            </a: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Aluno: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&lt;- Aluno()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8" name="Google Shape;1428;p205"/>
          <p:cNvSpPr/>
          <p:nvPr/>
        </p:nvSpPr>
        <p:spPr>
          <a:xfrm>
            <a:off x="46382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&lt;- Aluno()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tipo Aluno: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p206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Escrita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34" name="Google Shape;1434;p2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435" name="Google Shape;1435;p206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("O maior valor é ", valormax)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("O maior valor é", valormax)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07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Escrita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41" name="Google Shape;1441;p20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442" name="Google Shape;1442;p207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C[1..N]: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(C[1..N])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inteiro C[N]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O que são?</a:t>
            </a:r>
            <a:endParaRPr/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Pseudo-código é uma linguagem com formato livre para descrever um algoritmo cujo objetivo é evidenciar o método de solução sendo empregado, sem se preocupar com os comandos específicos que serão necessários para implementar tal método em uma linguagem de programação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Declaração/Atribuição de variáveis vetores: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63" name="Google Shape;16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64" name="Google Shape;164;p28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620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A[1..100]: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A[1..100] ← 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(versão 1)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Alocação Estática (limite para número de elementos relativamente baixo)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A[100];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0; i &lt; 100; i++)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A[i] =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(versão 2)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Alocação Dinâmica (limite para número de elementos é a quantidade de memória contígua livre)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* A = (int *) malloc(100*sizeof(int));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0; i &lt; 100; i++)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A[i] =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0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Leitura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48" name="Google Shape;1448;p2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449" name="Google Shape;1449;p208"/>
          <p:cNvGraphicFramePr/>
          <p:nvPr/>
        </p:nvGraphicFramePr>
        <p:xfrm>
          <a:off x="543475" y="244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6571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(N, C[1..N])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ler(N)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para i &lt;- 0 até N: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ler(C[i])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Os valores de entrada devem ser previamente carregados na caixa de texto: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450" name="Google Shape;1450;p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525" y="4234825"/>
            <a:ext cx="4267250" cy="139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0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Condicional: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56" name="Google Shape;1456;p20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457" name="Google Shape;1457;p209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condição1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então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&lt;bloco-então&gt;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senão se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condição2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então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&lt;bloco-senão-se&gt;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senão 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&lt;bloco-senão&gt;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condição1: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&lt;bloco-então&gt;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senão se condição2: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&lt;bloco-senão-se&gt;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senão: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&lt;bloco-senão&gt;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21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Lógicos Comuns: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63" name="Google Shape;1463;p2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464" name="Google Shape;1464;p210"/>
          <p:cNvGraphicFramePr/>
          <p:nvPr/>
        </p:nvGraphicFramePr>
        <p:xfrm>
          <a:off x="2174175" y="239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079950"/>
                <a:gridCol w="1673500"/>
                <a:gridCol w="1042200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TuPy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Diferente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≠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Menor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Maior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Menor ou 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≤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Maior ou 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≥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 ou ∧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OU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 ou ∨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NÃO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NÃO ou ! ou ¬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não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p21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Repetição (para):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70" name="Google Shape;1470;p2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471" name="Google Shape;1471;p211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para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 ← 1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até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passo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faça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&lt;bloco-para&gt;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para i &lt;- 1 até N incl. passo 2: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&lt;bloco-para&gt;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21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Repetição (enquanto):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77" name="Google Shape;1477;p2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478" name="Google Shape;1478;p212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enquanto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faça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&lt;bloco-enquanto&gt;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enquanto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condição: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&lt;bloco-enquanto&gt;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21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Procedimentos: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84" name="Google Shape;1484;p2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485" name="Google Shape;1485;p213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p1: Inteiro,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p2: Real)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//Supõe: Condição 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//Garante: Condição 2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valor: Real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valor ← 10.0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Calcula(10, valor)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(valor)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Calcula(val inteiro p1, ref real p2):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#Supõe: Condição 1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#Garante: Condição 2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real valor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valor &lt;- 10.0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Calcula(10, valor)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escrever (valor)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9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14"/>
          <p:cNvSpPr txBox="1"/>
          <p:nvPr>
            <p:ph idx="1" type="body"/>
          </p:nvPr>
        </p:nvSpPr>
        <p:spPr>
          <a:xfrm>
            <a:off x="696000" y="1600200"/>
            <a:ext cx="7239000" cy="45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Funções: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491" name="Google Shape;1491;p2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492" name="Google Shape;1492;p214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712775"/>
                <a:gridCol w="6131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função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p1: Inteiro,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p2: Real):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//Supõe: Condição 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//Garante: Condição 2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&lt;bloco-função&gt;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retornar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(&lt;valor&gt;)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valor: Real ← 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(Calcula(10, valor))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caracter Calcula(val inteiro p1, ref real p2):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#Supõe: Condição 1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#Garante: Condição 2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&lt;bloco-função&gt;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retornar &lt;valor&gt;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real valor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valor &lt;- 10.0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escrever (Calcula(10, valor))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6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2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1498" name="Google Shape;1498;p21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Declarações de procedimentos e funções podem vir antes ou depois do seu uso!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499" name="Google Shape;1499;p215"/>
          <p:cNvSpPr/>
          <p:nvPr/>
        </p:nvSpPr>
        <p:spPr>
          <a:xfrm>
            <a:off x="3048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inteiro Calcula(inteiro v):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Calcula(10)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00" name="Google Shape;1500;p215"/>
          <p:cNvSpPr/>
          <p:nvPr/>
        </p:nvSpPr>
        <p:spPr>
          <a:xfrm>
            <a:off x="46382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Calcula(10)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inteiro Calcula(inteiro v):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p2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1506" name="Google Shape;1506;p2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" sz="1800">
                <a:solidFill>
                  <a:srgbClr val="000000"/>
                </a:solidFill>
              </a:rPr>
              <a:t>Note os comentários //Supõe e //Garante dos Procedimentos e Funções,:apesar de não se transformarem em código, são importantes para especificar como usar a rotina apropriadamente</a:t>
            </a:r>
            <a:endParaRPr sz="1800"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○"/>
            </a:pPr>
            <a:r>
              <a:rPr lang="pt">
                <a:solidFill>
                  <a:srgbClr val="6AA84F"/>
                </a:solidFill>
              </a:rPr>
              <a:t>//Supõe: Condição 1</a:t>
            </a:r>
            <a:endParaRPr>
              <a:solidFill>
                <a:srgbClr val="6AA84F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000000"/>
                </a:solidFill>
              </a:rPr>
              <a:t>Condição 1 é uma expressão lógica que deve ser satisfeita pelo estado da computação quando o procedimento/função for invocado. Representa, portanto, o que o procedimento/função exige como pré-requisito para ser usado</a:t>
            </a:r>
            <a:endParaRPr sz="16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○"/>
            </a:pPr>
            <a:r>
              <a:rPr lang="pt">
                <a:solidFill>
                  <a:srgbClr val="6AA84F"/>
                </a:solidFill>
              </a:rPr>
              <a:t>//Garante: Condição 2</a:t>
            </a:r>
            <a:endParaRPr>
              <a:solidFill>
                <a:srgbClr val="6AA84F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/>
              <a:t>Condição 2 é uma expressão lógica que será satisfeita pelo estado da computação quando o procedimento ou função for finalizado. Representa, portanto, o serviço que o procedimento/função provê. No caso de funções, a palavra 'retorno' será usado como variável em Condição 2 representando o valor de retorno da função. </a:t>
            </a:r>
            <a:endParaRPr sz="1600"/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217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Vetores por Referência: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512" name="Google Shape;1512;p2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513" name="Google Shape;1513;p217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A[]: Inteiro, N: Inteiro)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B[1..100]: Inteiro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Carregar(B, 100)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Carregar(ref inteiro[] A, inteiro N):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&lt;bloco-procedimento&gt;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inteiro B[100]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Carregar(B, 100)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Declaração/Atribuição de variáveis vetores (#2):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70" name="Google Shape;17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71" name="Google Shape;171;p29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620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A[1..100]: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A[1..100] ← 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(versão 1)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Alocação Estática (limite para número de elementos relativamente baixo)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A[101]; </a:t>
                      </a:r>
                      <a:r>
                        <a:rPr b="1"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//o elemento A[0] ficará sem uso</a:t>
                      </a:r>
                      <a:endParaRPr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1; i &lt;= 100; i++)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A[i] =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(versão 2)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Alocação Dinâmica (limite para número de elementos é a quantidade de memória contígua livre)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* A = (int *) malloc(101*sizeof(int));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//o elemento A[0] ficará sem uso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1; i &lt;= 100; i++)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A[i] =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218"/>
          <p:cNvSpPr txBox="1"/>
          <p:nvPr>
            <p:ph idx="1" type="body"/>
          </p:nvPr>
        </p:nvSpPr>
        <p:spPr>
          <a:xfrm>
            <a:off x="696000" y="14478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Vetores por Valor: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519" name="Google Shape;1519;p2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520" name="Google Shape;1520;p218"/>
          <p:cNvGraphicFramePr/>
          <p:nvPr/>
        </p:nvGraphicFramePr>
        <p:xfrm>
          <a:off x="543475" y="221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08200"/>
                <a:gridCol w="6638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A[]: Inteiro, N: Inteiro)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B[1..100]: Inteiro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Carregar(B, 100)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Carregar(val inteiro[] A, inteiro N):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&lt;bloco-procedimento&gt;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inteiro B[100]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Carregar(B, 100)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21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Operações agrupadas: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526" name="Google Shape;1526;p2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527" name="Google Shape;1527;p219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vetor A[1..N]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A[i] ← máx{ A[j] | 1 ≤ j ≤ N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inteiro inf &lt;- 10000000000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inteiro m &lt;- -inf;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para j &lt;- 0 até N: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m &lt;- máx(A[j], m)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A[i] &lt;- m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22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533" name="Google Shape;1533;p2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534" name="Google Shape;1534;p220"/>
          <p:cNvGraphicFramePr/>
          <p:nvPr/>
        </p:nvGraphicFramePr>
        <p:xfrm>
          <a:off x="524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800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sortear uniformemente um número entre min e max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← Sortear(min, max)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&lt;- 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inteiro_aleatório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(min, max)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2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540" name="Google Shape;1540;p2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541" name="Google Shape;1541;p221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57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erro durante processamento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Exceção("Mensagem")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TuPy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escrever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("Mensagem")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parar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matrizes: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78" name="Google Shape;17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79" name="Google Shape;179;p30"/>
          <p:cNvGraphicFramePr/>
          <p:nvPr/>
        </p:nvGraphicFramePr>
        <p:xfrm>
          <a:off x="696000" y="219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505100"/>
                <a:gridCol w="5401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A[1..N, 1..N]: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A[i, j] ← 0, para todo 1 ≤ i, j ≤ N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(versão 1)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Alocação Estática (limite para número de elementos relativamente baixo)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A[N][N];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 int j;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0; i &lt; N; i++)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for (j = 0; j &lt; N; j++)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A[i][j] =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(versão 2)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Alocação Dinâmica (limite para número de elementos é a quantidade de memória contígua livre)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 int j;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** A = (int **) malloc(N*sizeof(int *));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0; i &lt;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A[i] = (int *) malloc(N*sizeof(int));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0; i &lt;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for (j = 0; j &lt; N; j++)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A[i][j] = 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696000" y="1371600"/>
            <a:ext cx="7990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matrizes (#2):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86" name="Google Shape;18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87" name="Google Shape;187;p31"/>
          <p:cNvGraphicFramePr/>
          <p:nvPr/>
        </p:nvGraphicFramePr>
        <p:xfrm>
          <a:off x="696000" y="188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505100"/>
                <a:gridCol w="573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A[1..N, 1..N]: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A[i, j] ← 0, para todo 1 ≤ i, j ≤ N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(versão 1)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Alocação Estática (limite para número de elementos relativamente baixo)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A[N+1][N+1];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//A[0,0..N] e A[0..N,0] ficarão sem uso</a:t>
                      </a:r>
                      <a:endParaRPr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 int j;</a:t>
                      </a:r>
                      <a:endParaRPr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1; i &lt;= N; i++)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for (j = 1; j &lt;= N; j++)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A[i][j] =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(versão 2)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Alocação Dinâmica (limite para número de elementos é a quantidade de memória contígua livre)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 int j;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** A = (int **) malloc((N+1)*sizeof(int *));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1; i &lt;=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A[i] = (int *) malloc((N+1)*sizeof(int));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//A[0,0..N] e A[0..N,0] ficarão sem uso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1; i &lt;=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for (j = 1; j &lt;= N; j++)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A[i][j] =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93" name="Google Shape;193;p3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ponteiros: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195" name="Google Shape;195;p32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N, M: ^Inteiro, i: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alocar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N^ ←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 ← @i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M^ ← 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desalocar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* N, * M,  i;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(int *) malloc(sizeof(int));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*N = 10;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 = &amp;i;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*M = 11;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free(N);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estruturas: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02" name="Google Shape;202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203" name="Google Shape;203;p33"/>
          <p:cNvGraphicFramePr/>
          <p:nvPr/>
        </p:nvGraphicFramePr>
        <p:xfrm>
          <a:off x="314875" y="221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37675"/>
                <a:gridCol w="6884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estrutura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Aluno: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Notas[1..N], Matricula: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Ouvinte: Lógico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Prox: ^Aluno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← 100000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a1: Aluno, a2: ^Aluno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a1.Ouvinte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← 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alocar(a2)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a1.Prox ← a2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(versão 1)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o tamanho do vetor Notas é fixo, não varia regisro a estrutura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N 100000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 struct Aluno {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int Notas[N];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bool Ouvinte;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struct Aluno *Prox;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Aluno;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 a1, *a2;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a1.Ouvinte = false;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a2 = (</a:t>
                      </a:r>
                      <a:r>
                        <a:rPr lang="pt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 </a:t>
                      </a: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*) malloc(sizeof(</a:t>
                      </a:r>
                      <a:r>
                        <a:rPr lang="pt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</a:t>
                      </a: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a1.Prox = a2;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09" name="Google Shape;209;p34"/>
          <p:cNvSpPr txBox="1"/>
          <p:nvPr>
            <p:ph idx="1" type="body"/>
          </p:nvPr>
        </p:nvSpPr>
        <p:spPr>
          <a:xfrm>
            <a:off x="696000" y="12954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estruturas: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10" name="Google Shape;21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211" name="Google Shape;211;p34"/>
          <p:cNvGraphicFramePr/>
          <p:nvPr/>
        </p:nvGraphicFramePr>
        <p:xfrm>
          <a:off x="314875" y="190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37675"/>
                <a:gridCol w="6884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estrutura </a:t>
                      </a:r>
                      <a:r>
                        <a:rPr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Aluno: 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Notas[1..N], Matricula: Inteiro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Ouvinte: Lógico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Prox: ^Aluno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← 100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a1: Aluno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a1.Ouvinte</a:t>
                      </a:r>
                      <a:r>
                        <a:rPr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← F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← 200</a:t>
                      </a:r>
                      <a:endParaRPr sz="11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a2: ^Aluno</a:t>
                      </a:r>
                      <a:endParaRPr sz="11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alocar(a2)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a1.Prox ← a2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(versão 2)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o tamanho do vetor Notas pode variar regisro a estrutura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 struct Aluno {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int * Notas; 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bool Ouvinte;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struct Aluno *Prox;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Aluno;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N = 100;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 a1;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a1.Notas = (int *) malloc(N * sizeof(int));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a1.Ouvinte = false;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200;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 *a2;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a2 = (Aluno *) malloc(sizeof(Aluno));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(*a2).Notas = (int *) malloc(N * sizeof(int));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a1.Prox = a2;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217" name="Google Shape;217;p3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Declarações de estruturas devem vir antes do seu uso!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8" name="Google Shape;218;p35"/>
          <p:cNvSpPr/>
          <p:nvPr/>
        </p:nvSpPr>
        <p:spPr>
          <a:xfrm>
            <a:off x="3048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Aluno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bool Ouvinte;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Aluno;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Aluno a1, *a2;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a1.Ouvinte = false;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35"/>
          <p:cNvSpPr/>
          <p:nvPr/>
        </p:nvSpPr>
        <p:spPr>
          <a:xfrm>
            <a:off x="46382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Aluno a1, *a2;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a1.Ouvinte = false;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Aluno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bool Ouvinte;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Aluno;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5"/>
          <p:cNvSpPr/>
          <p:nvPr/>
        </p:nvSpPr>
        <p:spPr>
          <a:xfrm>
            <a:off x="2951375" y="3336325"/>
            <a:ext cx="7414200" cy="26664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226" name="Google Shape;226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" sz="1800">
                <a:solidFill>
                  <a:srgbClr val="000000"/>
                </a:solidFill>
              </a:rPr>
              <a:t>A navegação "ponteiro, campo de estrutura, ponteiro, campo de estrutura, etc." tem uma notação especial por conveniência: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227" name="Google Shape;227;p36"/>
          <p:cNvGraphicFramePr/>
          <p:nvPr/>
        </p:nvGraphicFramePr>
        <p:xfrm>
          <a:off x="314875" y="251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37675"/>
                <a:gridCol w="6884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estrutura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Aluno: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Matricula: Inteiro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Prox: ^Aluno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L: ^Aluno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escrever a 3.a matrícula da lista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(L^.Prox^.Prox^.Matricula)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 struct Aluno {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int Matricula;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struct Aluno *Prox;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Aluno;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 *L;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escrever a 3.a matrícula da lista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printf("%d\n", L-&gt;Prox-&gt;Prox-&gt;Matricula);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mais conveniente, embora equivalente, a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printf("%d\n", (*(*(*L).Prox).Prox).Matricula);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Escrita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33" name="Google Shape;23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234" name="Google Shape;234;p37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Pseudo-código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("O maior valor é ", valormax)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&lt;stdio.h&gt;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printf("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 maior valor é %d\n", valormax);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FILE *fp;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fp = fopen("resultados.txt", "w");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fprintf(fp, "O maior valor é %d\n", valormax);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fclose(fp);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 qualquer outra maneira de guardar a saída!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Por que usar?</a:t>
            </a:r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600">
                <a:solidFill>
                  <a:srgbClr val="000000"/>
                </a:solidFill>
              </a:rPr>
              <a:t>Vantagens:</a:t>
            </a:r>
            <a:endParaRPr sz="3600">
              <a:solidFill>
                <a:srgbClr val="000000"/>
              </a:solidFill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 sz="3000">
                <a:solidFill>
                  <a:srgbClr val="000000"/>
                </a:solidFill>
              </a:rPr>
              <a:t>Como o foco é o método de solução, podemos evitar usar comandos que são importantes para o mecanismo de funcionamento de uma linguagem, mas não para o problema diretamente (ex: cabeçalhos de fontes, preparação de ambientes, etc.)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Escrita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40" name="Google Shape;24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241" name="Google Shape;241;p38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escrever(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C[1..N])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&lt;stdio.h&gt;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(i=0; i &lt; N; i++)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printf("C[%d] = %d\n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", i, C[i]);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Leitura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</a:t>
            </a:r>
            <a:r>
              <a:rPr lang="pt" sz="2400"/>
              <a:t>como a formatação estética da entrada) </a:t>
            </a:r>
            <a:r>
              <a:rPr lang="pt" sz="2400">
                <a:solidFill>
                  <a:srgbClr val="000000"/>
                </a:solidFill>
              </a:rPr>
              <a:t>devem ser levados em conta.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248" name="Google Shape;248;p39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(N, C[1..N])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&lt;stdio.h&gt;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printf("Entre com o tamanho do vetor: ");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scanf("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%d", &amp;N);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0; i &lt;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printf("Entre com valor C[%d]: ", i);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scanf("%d", &amp;(C[i]));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696000" y="13716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Leitura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54" name="Google Shape;25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255" name="Google Shape;255;p40"/>
          <p:cNvGraphicFramePr/>
          <p:nvPr/>
        </p:nvGraphicFramePr>
        <p:xfrm>
          <a:off x="695875" y="198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Nome[1..TAM_MAX]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(Nome[1..TAM_MAX])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25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(versão 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&lt;stdio.h&gt;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 Nome[TAM_MAX];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printf("Entre com o Nome: ");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 = 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 ((scanf("%c", &amp;(Nome[i])) == 1) &amp;&amp;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(i &lt;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TAM_MAX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- 1) &amp;&amp;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(Nome[i] != '\n'))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i++;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Nome[i] = '\0'; </a:t>
                      </a: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//marcando final de cadeia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C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(versão 2)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&lt;stdio.h&gt;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 Nome[TAM_MAX];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printf("Entre com o Nome: ");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scanf("%s", Nome);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//final de cadeia já é colocado com "%s"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Condicional: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61" name="Google Shape;261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262" name="Google Shape;262;p41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condição1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então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&lt;bloco-então&gt;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senão se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condição2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então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&lt;bloco-senão-se&gt;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senão 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&lt;bloco-senão&gt;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(condição1)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&lt;bloco-então&gt;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else if {condição2)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&lt;bloco-senão-se&gt;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else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&lt;bloco-senão&gt;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Lógicos Comuns: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68" name="Google Shape;26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269" name="Google Shape;269;p42"/>
          <p:cNvGraphicFramePr/>
          <p:nvPr/>
        </p:nvGraphicFramePr>
        <p:xfrm>
          <a:off x="2174175" y="239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079950"/>
                <a:gridCol w="1673500"/>
                <a:gridCol w="1042200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Diferente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≠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Menor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Maior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Menor ou 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≤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Maior ou 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≥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 ou ∧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&amp;&amp;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OU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 ou ∨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NÃO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NÃO ou ! ou ¬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Repetição (para):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75" name="Google Shape;275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276" name="Google Shape;276;p43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para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 ← 1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até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passo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faça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&lt;bloco-para&gt;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 = 1; i &lt;= N; i = i + 2)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&lt;bloco-para&gt;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Repetição (enquanto):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82" name="Google Shape;282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283" name="Google Shape;283;p44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enquanto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faça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&lt;bloco-enquanto&gt;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 (condição)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&lt;bloco-enquanto&gt;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Procedimentos: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89" name="Google Shape;289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290" name="Google Shape;290;p45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p1: Inteiro,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p2: Real)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Supõe</a:t>
                      </a: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Condição 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//Garante: Condição 2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valor: Real ← 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Calcula(10, valor)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Calcula(int p1, double *p2)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valor = 10.0;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Calcula(10, &amp;valor);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Funções: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296" name="Google Shape;296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297" name="Google Shape;297;p46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função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p1: Inteiro,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p2: Real):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</a:t>
                      </a: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Supõe</a:t>
                      </a: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Condição 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//Garante: Condição 2, onde 'retorno' é o valor de retorno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&lt;bloco-função&gt;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retornar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(&lt;valor&gt;)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valor: Real ← 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(Calcula(10, valor))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 Calcula(int p1, double *p2)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&lt;bloco-função&gt;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&lt;valor&gt;;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valor = 10.0;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printf("%c\n", Calcula(10, &amp;valor));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Declarações de procedimentos e funções devem vir antes do seu uso!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4" name="Google Shape;304;p47"/>
          <p:cNvSpPr/>
          <p:nvPr/>
        </p:nvSpPr>
        <p:spPr>
          <a:xfrm>
            <a:off x="3048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Calcula(int p1, double *p2)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&lt;bloco-função&gt;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&lt;valor&gt;;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valor = 10.0;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printf("%c\n", Calcula(10, &amp;valor));</a:t>
            </a:r>
            <a:endParaRPr/>
          </a:p>
        </p:txBody>
      </p:sp>
      <p:sp>
        <p:nvSpPr>
          <p:cNvPr id="305" name="Google Shape;305;p47"/>
          <p:cNvSpPr/>
          <p:nvPr/>
        </p:nvSpPr>
        <p:spPr>
          <a:xfrm>
            <a:off x="46382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valor = 10.0;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printf("%c\n", Calcula(10, &amp;valor));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Calcula(int p1, double *p2)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&lt;bloco-função&gt;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&lt;valor&gt;;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47"/>
          <p:cNvSpPr/>
          <p:nvPr/>
        </p:nvSpPr>
        <p:spPr>
          <a:xfrm>
            <a:off x="2951375" y="3336325"/>
            <a:ext cx="7414200" cy="26664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Por que usar?</a:t>
            </a:r>
            <a:endParaRPr/>
          </a:p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 sz="3600">
                <a:solidFill>
                  <a:srgbClr val="000000"/>
                </a:solidFill>
              </a:rPr>
              <a:t>Vantagens (continuação):</a:t>
            </a:r>
            <a:endParaRPr sz="3600">
              <a:solidFill>
                <a:srgbClr val="000000"/>
              </a:solidFill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○"/>
            </a:pPr>
            <a:r>
              <a:rPr lang="pt" sz="3000">
                <a:solidFill>
                  <a:srgbClr val="000000"/>
                </a:solidFill>
              </a:rPr>
              <a:t>Podemos evitar detalhar passos que são necessários para uma linguagem, mas não para o entendimento do método de solução</a:t>
            </a:r>
            <a:endParaRPr sz="3000">
              <a:solidFill>
                <a:srgbClr val="000000"/>
              </a:solidFill>
            </a:endParaRPr>
          </a:p>
          <a:p>
            <a: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■"/>
            </a:pPr>
            <a:r>
              <a:rPr lang="pt" sz="3000">
                <a:solidFill>
                  <a:srgbClr val="000000"/>
                </a:solidFill>
              </a:rPr>
              <a:t>Exemplos:</a:t>
            </a:r>
            <a:endParaRPr sz="3000">
              <a:solidFill>
                <a:srgbClr val="000000"/>
              </a:solidFill>
            </a:endParaRPr>
          </a:p>
          <a:p>
            <a:pPr indent="-419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Char char="●"/>
            </a:pPr>
            <a:r>
              <a:rPr lang="pt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A[1..N] ← 10</a:t>
            </a:r>
            <a:endParaRPr sz="3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419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onsolas"/>
              <a:buChar char="●"/>
            </a:pPr>
            <a:r>
              <a:rPr lang="pt" sz="3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Ordenar A[1..N]</a:t>
            </a:r>
            <a:endParaRPr sz="3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312" name="Google Shape;312;p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pt" sz="1800">
                <a:solidFill>
                  <a:srgbClr val="000000"/>
                </a:solidFill>
              </a:rPr>
              <a:t>Note os comentários //</a:t>
            </a:r>
            <a:r>
              <a:rPr lang="pt" sz="1800">
                <a:solidFill>
                  <a:srgbClr val="000000"/>
                </a:solidFill>
              </a:rPr>
              <a:t>Supõe</a:t>
            </a:r>
            <a:r>
              <a:rPr lang="pt" sz="1800">
                <a:solidFill>
                  <a:srgbClr val="000000"/>
                </a:solidFill>
              </a:rPr>
              <a:t> e //Garante dos Procedimentos e Funções,:apesar de não se transformarem em código, são importantes para especificar como usar a rotina apropriadamente</a:t>
            </a:r>
            <a:endParaRPr sz="1800"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○"/>
            </a:pPr>
            <a:r>
              <a:rPr lang="pt">
                <a:solidFill>
                  <a:srgbClr val="6AA84F"/>
                </a:solidFill>
              </a:rPr>
              <a:t>//</a:t>
            </a:r>
            <a:r>
              <a:rPr lang="pt">
                <a:solidFill>
                  <a:srgbClr val="6AA84F"/>
                </a:solidFill>
              </a:rPr>
              <a:t>Supõe</a:t>
            </a:r>
            <a:r>
              <a:rPr lang="pt">
                <a:solidFill>
                  <a:srgbClr val="6AA84F"/>
                </a:solidFill>
              </a:rPr>
              <a:t>: Condição 1</a:t>
            </a:r>
            <a:endParaRPr>
              <a:solidFill>
                <a:srgbClr val="6AA84F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rgbClr val="000000"/>
                </a:solidFill>
              </a:rPr>
              <a:t>Condição 1 é uma expressão lógica que deve ser satisfeita pelo estado da computação quando o procedimento/função for invocado. Representa, portanto, o que o procedimento/função exige como pré-requisito para ser usado</a:t>
            </a:r>
            <a:endParaRPr sz="1600">
              <a:solidFill>
                <a:srgbClr val="000000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2400"/>
              <a:buChar char="○"/>
            </a:pPr>
            <a:r>
              <a:rPr lang="pt">
                <a:solidFill>
                  <a:srgbClr val="6AA84F"/>
                </a:solidFill>
              </a:rPr>
              <a:t>//Garante: Condição 2</a:t>
            </a:r>
            <a:endParaRPr>
              <a:solidFill>
                <a:srgbClr val="6AA84F"/>
              </a:solidFill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/>
              <a:t>Condição 2 é uma expressão lógica que será satisfeita pelo estado da computação quando o procedimento ou função for finalizado. Representa, portanto, o serviço que o procedimento/função provê. No caso de funções, a palavra 'retorno' será usado como variável em Condição 2 representando o valor de retorno da função. </a:t>
            </a:r>
            <a:endParaRPr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Vetores por Referência: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O nome de um vetor representa um ponteiro para o primeiro elemento do vetor.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18" name="Google Shape;31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319" name="Google Shape;319;p49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A[]: Inteiro, N: Inteiro)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B[1..100]: Inteiro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Carregar(B, 100)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Carregar(int A[], int N)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B[100];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Carregar(B, 100);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696000" y="14478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Vetores por Valor: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25" name="Google Shape;32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326" name="Google Shape;326;p50"/>
          <p:cNvGraphicFramePr/>
          <p:nvPr/>
        </p:nvGraphicFramePr>
        <p:xfrm>
          <a:off x="695875" y="213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753200"/>
                <a:gridCol w="627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A[]: Inteiro, N: Inteiro)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&lt;bloco-procedimento&gt;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B[1..100]: Inteiro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ler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(B[1..100])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Carregar(B, 100)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Carregar(int A[], int N) {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&lt;bloco-procedimento&gt;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B[100]; int i;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0; i &lt; 100; i++) {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scanf("%d", &amp;(B[i]));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//copia-se o vetor para um outro auxiliar, pois, em C,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//não há possibilidade de passar um vetor por valor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Baux[100];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0; i &lt; 100; i++) {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Baux[i] = B[i];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Carregar(Baux, 100);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Operações agrupadas: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32" name="Google Shape;332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333" name="Google Shape;333;p51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A[i] ← máx{ A[j] | 1 ≤ j ≤ N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max = A[0];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j;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(j = 1; j &lt; N; j++)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if (A[j] &gt; max)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max = A[j];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A[i] = max;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39" name="Google Shape;339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340" name="Google Shape;340;p52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57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sortear uniformemente um número entre min e max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← Sortear(min, max)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&lt;stdlib.h&gt;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&lt;time.h&gt;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//somente na inicialização do programa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srand(time(NULL));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//quando precisar do número aleatório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(rand()% (max - min + 1)) + min;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46" name="Google Shape;346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347" name="Google Shape;347;p53"/>
          <p:cNvGraphicFramePr/>
          <p:nvPr/>
        </p:nvGraphicFramePr>
        <p:xfrm>
          <a:off x="493600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863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medir o tempo decorrido para executar uma operação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 ← ObterDataHora()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fazer alguma coisa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(ObterDataHora() - t)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versão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obtendo o tempo decorrido de CPU apenas para o processo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&lt;time.h&gt;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&lt;stdio.h&gt;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&lt;math.h&gt;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clock_t ticks1, ticks2;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ticks1 = clock();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fazer alguma coisa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ticks2 = clock();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printf("%0.3fs\n", (double)(ticks2-ticks1)/CLOCKS_PER_SEC);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53" name="Google Shape;353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354" name="Google Shape;354;p54"/>
          <p:cNvGraphicFramePr/>
          <p:nvPr/>
        </p:nvGraphicFramePr>
        <p:xfrm>
          <a:off x="477463" y="23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895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medir o tempo decorrido para executar uma operação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 ← ObterDataHora()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fazer alguma coisa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(ObterDataHora() - t)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versão 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obtendo o tempo decorrido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&lt;time.h&gt;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&lt;stdio.h&gt;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&lt;math.h&gt;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time_t start, stop;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time(&amp;start);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fazer alguma coisa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time(&amp;stop);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printf("%.0fs\n", difftime(stop, start));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5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60" name="Google Shape;36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361" name="Google Shape;361;p55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57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erro durante processamento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Exceção("Mensagem")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&lt;stdlib.h&gt;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printf("Mensagem");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exit(-1);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Linguagem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C++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IMPORTANTE</a:t>
            </a:r>
            <a:endParaRPr/>
          </a:p>
        </p:txBody>
      </p:sp>
      <p:sp>
        <p:nvSpPr>
          <p:cNvPr id="372" name="Google Shape;372;p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pt" sz="1800">
                <a:solidFill>
                  <a:srgbClr val="000000"/>
                </a:solidFill>
              </a:rPr>
              <a:t>Se a sua conversão, seguindo os exemplos a seguir, não estiver funcionando, volte a comparar minuciosamente o exemplo dado com seu código convertido. Em 90% dos casos, alguma diferença ou alguma adaptação inexistente está causando o problema. Por exemplo, considere a conversão:</a:t>
            </a:r>
            <a:endParaRPr sz="1800">
              <a:solidFill>
                <a:srgbClr val="000000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pt" sz="1800">
                <a:solidFill>
                  <a:srgbClr val="000000"/>
                </a:solidFill>
              </a:rPr>
              <a:t>Se ao invés, N for do tipo ponteiro para uma certa estrutura Aluno, a adaptação necessária mais natural seria trocar todas as ocorrências de "int" ("Inteiro") para o nome da estrutura Aluno, assim: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373" name="Google Shape;373;p57"/>
          <p:cNvSpPr txBox="1"/>
          <p:nvPr/>
        </p:nvSpPr>
        <p:spPr>
          <a:xfrm>
            <a:off x="306600" y="3410825"/>
            <a:ext cx="2440500" cy="9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N: ^Inteiro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alocar(N)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57"/>
          <p:cNvSpPr txBox="1"/>
          <p:nvPr/>
        </p:nvSpPr>
        <p:spPr>
          <a:xfrm>
            <a:off x="3417125" y="3410825"/>
            <a:ext cx="5175600" cy="9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 N;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(int *) malloc(sizeof(int));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5" name="Google Shape;375;p57"/>
          <p:cNvSpPr/>
          <p:nvPr/>
        </p:nvSpPr>
        <p:spPr>
          <a:xfrm>
            <a:off x="2861050" y="3711000"/>
            <a:ext cx="441900" cy="31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7"/>
          <p:cNvSpPr txBox="1"/>
          <p:nvPr/>
        </p:nvSpPr>
        <p:spPr>
          <a:xfrm>
            <a:off x="371150" y="5544425"/>
            <a:ext cx="2375700" cy="9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N: ^Aluno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alocar(N)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7" name="Google Shape;377;p57"/>
          <p:cNvSpPr txBox="1"/>
          <p:nvPr/>
        </p:nvSpPr>
        <p:spPr>
          <a:xfrm>
            <a:off x="3417125" y="5544425"/>
            <a:ext cx="5175600" cy="9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Aluno * N;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(Aluno *) malloc(sizeof(Aluno));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57"/>
          <p:cNvSpPr/>
          <p:nvPr/>
        </p:nvSpPr>
        <p:spPr>
          <a:xfrm>
            <a:off x="2861050" y="5844600"/>
            <a:ext cx="441900" cy="31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Como usar?</a:t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É necessário que a transformação de cada comando para uma linguagem de programação seja considerada uma tarefa fácil para o público-alvo</a:t>
            </a:r>
            <a:endParaRPr>
              <a:solidFill>
                <a:srgbClr val="000000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">
                <a:solidFill>
                  <a:srgbClr val="000000"/>
                </a:solidFill>
              </a:rPr>
              <a:t>Portanto, o pseudo-código "</a:t>
            </a:r>
            <a:r>
              <a:rPr lang="pt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ordenar V[1..N]</a:t>
            </a:r>
            <a:r>
              <a:rPr lang="pt">
                <a:solidFill>
                  <a:srgbClr val="000000"/>
                </a:solidFill>
              </a:rPr>
              <a:t>" pode ser usado em algoritmos para leitores com um pouco de experiência, mas não para programadores iniciantes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 programa: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Linhas adicionais ou alterações destas podem ser requeridas pela versão do compilador de C!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84" name="Google Shape;384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385" name="Google Shape;385;p58"/>
          <p:cNvGraphicFramePr/>
          <p:nvPr/>
        </p:nvGraphicFramePr>
        <p:xfrm>
          <a:off x="695875" y="22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programa CalculaAlgo()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&lt;código do programa&gt;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Arquivo CalculaAlgo.cpp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#include&lt;stdio.h&gt;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#include&lt;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stdlib.h&gt;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using namespace std;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incluir cabeçalhos de bibliotecas </a:t>
                      </a:r>
                      <a:endParaRPr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usadas no código do programa</a:t>
                      </a:r>
                      <a:endParaRPr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main(){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&lt;código do programa&gt;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return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Compilando o programa: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Linux: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No terminal: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&gt; g++ -o &lt;nome_executável&gt; &lt;nome_arquivo.cpp&gt;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Ex: 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&gt; g++ -o CalculaAlgo CalculaAlgo.cpp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Windows: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Em geral, há um botão ou menu de compilação no editor que se integra ao compilador de C++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91" name="Google Shape;391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Executando o programa: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Depois de gerado o executável do programa, a execução depende do sistema operacional.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Windows: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Seja &lt;DIR_PROG&gt; o diretório onde o compilador gera o executável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C:\&lt;DIR_PROG&gt;&gt; CalculaAlgo.exe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ou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C:\&lt;DIR_PROG&gt;&gt; CalculaAlgo.exe &lt;entrada.txt &gt;saida.txt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/>
              <a:t>(entradas do teclado são obtidas do arquivo entrada.txt, e saídas para a tela escritas em saida.txt)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397" name="Google Shape;397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Executando o programa: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Depois de gerado o executável do programa, a execução depende do sistema operacional.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Linux: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&gt; ./&lt;nome_executável&gt;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Ex: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&gt; ./CalculaAlgo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ou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&gt; ./CalculaAlgo &lt;entrada.txt &gt;saida.txt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/>
              <a:t>(entradas do teclado são obtidas do arquivo entrada.txt, e saídas para a tela são escritas no arquivo saida.txt)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03" name="Google Shape;403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Comentários: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09" name="Google Shape;409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410" name="Google Shape;410;p62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este é um comentário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este é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um comentário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/* este é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outro comentário */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Declaração/Atribuição de variáveis escalares: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16" name="Google Shape;416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417" name="Google Shape;417;p63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4134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A: Inteiro, B: Real, C: Lógico, D: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←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← 20.2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← 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 ← 'A'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A; double B; bool C; char D;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10;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20.2;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= true;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 = 'A';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4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Aritméticos Comuns: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23" name="Google Shape;423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424" name="Google Shape;424;p64"/>
          <p:cNvGraphicFramePr/>
          <p:nvPr/>
        </p:nvGraphicFramePr>
        <p:xfrm>
          <a:off x="1387550" y="227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079950"/>
                <a:gridCol w="1673500"/>
                <a:gridCol w="2615425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Soma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+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+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Subtração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- b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-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Multiplicação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*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*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Divisão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/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/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Divisão Inteira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</a:t>
                      </a:r>
                      <a:r>
                        <a:rPr lang="pt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÷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(ou a div b)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//a e b inteiros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/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Resto da Divisão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mod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%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Exponenciação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^ 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&lt;cmath&gt;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pow(a, b)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Raiz quadrada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√(a)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(ou sqrt(a))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&lt;cmath&gt;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sqrt(a)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5"/>
          <p:cNvSpPr txBox="1"/>
          <p:nvPr>
            <p:ph idx="1" type="body"/>
          </p:nvPr>
        </p:nvSpPr>
        <p:spPr>
          <a:xfrm>
            <a:off x="696000" y="15240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em Cadeias:</a:t>
            </a:r>
            <a:br>
              <a:rPr lang="pt" sz="36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30" name="Google Shape;430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431" name="Google Shape;431;p65"/>
          <p:cNvGraphicFramePr/>
          <p:nvPr/>
        </p:nvGraphicFramePr>
        <p:xfrm>
          <a:off x="457200" y="2107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451625"/>
                <a:gridCol w="1993800"/>
                <a:gridCol w="4988800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Declaração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S: Cadeia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S[1..N]: 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&lt;string&gt;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Comprimento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|S|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S.length()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Caractere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S[i]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S[i-1]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Subcadeia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 ← S[ini..fim]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 = S.substr(ini-1, fim-ini+1);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Encontrar Subcadeia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pos ← encontrar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(S, SEnc, aPartirDePosicao)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pos = S.find(SEnd,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aPartirDePosicao-1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6"/>
          <p:cNvSpPr txBox="1"/>
          <p:nvPr>
            <p:ph idx="1" type="body"/>
          </p:nvPr>
        </p:nvSpPr>
        <p:spPr>
          <a:xfrm>
            <a:off x="696000" y="15240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em Cadeias:</a:t>
            </a:r>
            <a:br>
              <a:rPr lang="pt" sz="36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37" name="Google Shape;437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438" name="Google Shape;438;p66"/>
          <p:cNvGraphicFramePr/>
          <p:nvPr/>
        </p:nvGraphicFramePr>
        <p:xfrm>
          <a:off x="457200" y="248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833475"/>
                <a:gridCol w="2366675"/>
                <a:gridCol w="4234075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Concatenação</a:t>
                      </a:r>
                      <a:endParaRPr sz="14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S3 ← S1 + S2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S3 = S1 + S2;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Criar cadeia de outro tipo de dado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 ← para_cadeia(N)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= to_string(N);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Criar número de cadeia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← de_cadeia(S)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#include&lt;sstream&gt;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stringstream SS(S);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SS &gt;&gt;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7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Atribuição múltipla: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44" name="Google Shape;444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445" name="Google Shape;445;p67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429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A: Inteiro, B: Real, C: Lógico, D: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A, B, C, D ← 10, 20.2, V, 'A'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A; double B; bool C; char D;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10;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20.2;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= true;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 = 'A';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Exemplos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●"/>
            </a:pPr>
            <a:r>
              <a:rPr lang="pt" sz="3600">
                <a:solidFill>
                  <a:srgbClr val="000000"/>
                </a:solidFill>
              </a:rPr>
              <a:t>A seguir, exemplos de tradução de pseudo-código em:</a:t>
            </a:r>
            <a:endParaRPr sz="3600">
              <a:solidFill>
                <a:srgbClr val="000000"/>
              </a:solidFill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lang="pt" sz="3600">
                <a:solidFill>
                  <a:srgbClr val="000000"/>
                </a:solidFill>
              </a:rPr>
              <a:t>C</a:t>
            </a:r>
            <a:endParaRPr sz="3600">
              <a:solidFill>
                <a:srgbClr val="000000"/>
              </a:solidFill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lang="pt" sz="3600">
                <a:solidFill>
                  <a:srgbClr val="000000"/>
                </a:solidFill>
              </a:rPr>
              <a:t>C++</a:t>
            </a:r>
            <a:endParaRPr sz="3600">
              <a:solidFill>
                <a:srgbClr val="000000"/>
              </a:solidFill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lang="pt" sz="3600">
                <a:solidFill>
                  <a:srgbClr val="000000"/>
                </a:solidFill>
              </a:rPr>
              <a:t>Python</a:t>
            </a:r>
            <a:endParaRPr sz="3600">
              <a:solidFill>
                <a:srgbClr val="000000"/>
              </a:solidFill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lang="pt" sz="3600">
                <a:solidFill>
                  <a:srgbClr val="000000"/>
                </a:solidFill>
              </a:rPr>
              <a:t>JavaScript</a:t>
            </a:r>
            <a:endParaRPr sz="3600">
              <a:solidFill>
                <a:srgbClr val="000000"/>
              </a:solidFill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lang="pt" sz="3600">
                <a:solidFill>
                  <a:srgbClr val="000000"/>
                </a:solidFill>
              </a:rPr>
              <a:t>Java</a:t>
            </a:r>
            <a:endParaRPr sz="3600">
              <a:solidFill>
                <a:srgbClr val="000000"/>
              </a:solidFill>
            </a:endParaRPr>
          </a:p>
          <a:p>
            <a:pPr indent="-457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Char char="○"/>
            </a:pPr>
            <a:r>
              <a:rPr lang="pt" sz="3600">
                <a:solidFill>
                  <a:srgbClr val="000000"/>
                </a:solidFill>
              </a:rPr>
              <a:t>TuPy</a:t>
            </a:r>
            <a:endParaRPr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Atribuição múltipla: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51" name="Google Shape;451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452" name="Google Shape;452;p68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477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//X, Y inteiros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X, Y ← Y, 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Temp1 = Y;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 = X;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 = T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 = T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emp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Declaração/Atribuição de variáveis vetores: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58" name="Google Shape;458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459" name="Google Shape;459;p69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620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A[1..100]: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A[1..100] ← 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(versão 1)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Alocação Estática (limite para número de elementos relativamente baixo)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A[100];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0; i &lt; 100; i++)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A[i] =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(versão 2)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Alocação Dinâmica (limite para número de elementos é a quantidade de memória contígua livre)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* A = (int *) malloc(100*sizeof(int));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0; i &lt; 100; i++)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A[i] =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Declaração/Atribuição de variáveis vetores (#2):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65" name="Google Shape;465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466" name="Google Shape;466;p70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620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A[1..100]: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A[1..100] ← 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(versão 1)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Alocação Estática (limite para número de elementos relativamente baixo)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A[101]; </a:t>
                      </a:r>
                      <a:r>
                        <a:rPr b="1"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//o elemento A[0] ficará sem uso</a:t>
                      </a:r>
                      <a:endParaRPr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1; i &lt;= 100; i++)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A[i] =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(versão 2)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Alocação Dinâmica (limite para número de elementos é a quantidade de memória contígua livre)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* A = (int *) malloc(101*sizeof(int));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//o elemento A[0] ficará sem uso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1; i &lt;= 100; i++)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A[i] =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72" name="Google Shape;472;p7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matrizes: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73" name="Google Shape;473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474" name="Google Shape;474;p71"/>
          <p:cNvGraphicFramePr/>
          <p:nvPr/>
        </p:nvGraphicFramePr>
        <p:xfrm>
          <a:off x="696000" y="234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505100"/>
                <a:gridCol w="5401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A[1..N, 1..N]: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A[i, j] ← 0, para todo 1 ≤ i,j ≤ N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(versão 1)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Alocação Estática (limite para número de elementos relativamente baixo)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A[N][N];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 int j;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0; i &lt; N; i++)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for (j = 0; j &lt; N; j++)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A[i][j] =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r>
                        <a:rPr b="1" lang="pt">
                          <a:solidFill>
                            <a:schemeClr val="dk1"/>
                          </a:solidFill>
                        </a:rPr>
                        <a:t>++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(versão 2)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Alocação Dinâmica (limite para número de elementos é a quantidade de memória contígua livre)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 int j;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** A = (int **) malloc(N*sizeof(int *));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0; i &lt;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A[i] = (int *) malloc(N*sizeof(int));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0; i &lt;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for (j = 0; j &lt; N; j++)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    A[i][j] = 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80" name="Google Shape;480;p72"/>
          <p:cNvSpPr txBox="1"/>
          <p:nvPr>
            <p:ph idx="1" type="body"/>
          </p:nvPr>
        </p:nvSpPr>
        <p:spPr>
          <a:xfrm>
            <a:off x="696000" y="1371600"/>
            <a:ext cx="79908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matrizes (#2):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81" name="Google Shape;481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482" name="Google Shape;482;p72"/>
          <p:cNvGraphicFramePr/>
          <p:nvPr/>
        </p:nvGraphicFramePr>
        <p:xfrm>
          <a:off x="696000" y="188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505100"/>
                <a:gridCol w="5731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A[1..N, 1..N]: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A[i, j] ← 0, para todo 1 ≤ i, j ≤ N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r>
                        <a:rPr b="1" lang="pt">
                          <a:solidFill>
                            <a:schemeClr val="dk1"/>
                          </a:solidFill>
                        </a:rPr>
                        <a:t>++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(versão 1)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Alocação Estática (limite para número de elementos relativamente baixo)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A[N+1][N+1];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//A[0,0..N] e A[0..N,0] ficarão sem uso</a:t>
                      </a:r>
                      <a:endParaRPr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 int j;</a:t>
                      </a:r>
                      <a:endParaRPr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1; i &lt;= N; i++)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for (j = 1; j &lt;= N; j++)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A[i][j] =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r>
                        <a:rPr b="1" lang="pt">
                          <a:solidFill>
                            <a:schemeClr val="dk1"/>
                          </a:solidFill>
                        </a:rPr>
                        <a:t>++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</a:rPr>
                        <a:t>(versão 2)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Alocação Dinâmica (limite para número de elementos é a quantidade de memória contígua livre)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 int j;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** A = (int **) malloc((N+1)*sizeof(int *));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1; i &lt;=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A[i] = (int *) malloc((N+1)*sizeof(int));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//A[0,0..N] e A[0..N,0] ficarão sem uso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1; i &lt;=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for (j = 1; j &lt;= N; j++)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    A[i][j] = 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88" name="Google Shape;488;p7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ponteiros: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89" name="Google Shape;489;p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490" name="Google Shape;490;p73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N, M: ^Inteiro, i: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alocar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N^ ←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 ← @i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M^ ← 11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desalocar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r>
                        <a:rPr b="1" lang="pt">
                          <a:solidFill>
                            <a:schemeClr val="dk1"/>
                          </a:solidFill>
                        </a:rPr>
                        <a:t>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* N, * M,  i;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(int *) malloc(sizeof(int));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*N = 10;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 = &amp;i;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*M = 11;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free(N);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4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96" name="Google Shape;496;p74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estruturas: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497" name="Google Shape;497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498" name="Google Shape;498;p74"/>
          <p:cNvGraphicFramePr/>
          <p:nvPr/>
        </p:nvGraphicFramePr>
        <p:xfrm>
          <a:off x="314875" y="221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37675"/>
                <a:gridCol w="6884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estrutura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Aluno: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Notas[1..N], Matricula: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Ouvinte: Lógico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Prox: ^Aluno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← 100000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a1: Aluno, a2: ^Aluno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a1.Ouvinte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← F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alocar(a2)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a1.Prox ← a2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r>
                        <a:rPr b="1" lang="pt">
                          <a:solidFill>
                            <a:schemeClr val="dk1"/>
                          </a:solidFill>
                        </a:rPr>
                        <a:t>++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(versão 1)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o tamanho do vetor Notas é fixo, não varia estrutura a estrutura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#define N 100000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 struct Aluno {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int Notas[N];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bool Ouvinte;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struct Aluno *Prox;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Aluno;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 a1, *a2;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a1.Ouvinte = false;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a2 = (</a:t>
                      </a:r>
                      <a:r>
                        <a:rPr lang="pt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 </a:t>
                      </a: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*) malloc(sizeof(</a:t>
                      </a:r>
                      <a:r>
                        <a:rPr lang="pt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</a:t>
                      </a: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a1.Prox = a2;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5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04" name="Google Shape;504;p75"/>
          <p:cNvSpPr txBox="1"/>
          <p:nvPr>
            <p:ph idx="1" type="body"/>
          </p:nvPr>
        </p:nvSpPr>
        <p:spPr>
          <a:xfrm>
            <a:off x="696000" y="12954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estruturas: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05" name="Google Shape;505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506" name="Google Shape;506;p75"/>
          <p:cNvGraphicFramePr/>
          <p:nvPr/>
        </p:nvGraphicFramePr>
        <p:xfrm>
          <a:off x="314875" y="190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37675"/>
                <a:gridCol w="6884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estrutura </a:t>
                      </a:r>
                      <a:r>
                        <a:rPr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Aluno: 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Notas[1..N], Matricula: Inteiro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Ouvinte: Lógico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Prox: ^Aluno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← 100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a1: Aluno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a1.Ouvinte</a:t>
                      </a:r>
                      <a:r>
                        <a:rPr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← F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← 200</a:t>
                      </a:r>
                      <a:endParaRPr sz="11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 sz="11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a2: ^Aluno</a:t>
                      </a:r>
                      <a:endParaRPr sz="1100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alocar(a2)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a1.Prox ← a2</a:t>
                      </a:r>
                      <a:endParaRPr sz="11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r>
                        <a:rPr b="1" lang="pt">
                          <a:solidFill>
                            <a:schemeClr val="dk1"/>
                          </a:solidFill>
                        </a:rPr>
                        <a:t>++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(versão 2)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o tamanho do vetor Notas pode variar estrutura a estrutura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 struct Aluno {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int * Notas; 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bool Ouvinte;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struct Aluno *Prox;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Aluno;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N = 100;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 a1;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a1.Notas = (int *) malloc(N * sizeof(int));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a1.Ouvinte = false;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200;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 *a2;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a2 = (Aluno *) malloc(sizeof(Aluno));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(*a2).Notas = (int *) malloc(N * sizeof(int));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a1.Prox = a2;</a:t>
                      </a:r>
                      <a:endParaRPr sz="1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512" name="Google Shape;512;p7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Declarações de estruturas devem vir antes do seu uso!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13" name="Google Shape;513;p76"/>
          <p:cNvSpPr/>
          <p:nvPr/>
        </p:nvSpPr>
        <p:spPr>
          <a:xfrm>
            <a:off x="3048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Aluno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bool Ouvinte;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Aluno;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Aluno a1, *a2;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a1.Ouvinte = false;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4" name="Google Shape;514;p76"/>
          <p:cNvSpPr/>
          <p:nvPr/>
        </p:nvSpPr>
        <p:spPr>
          <a:xfrm>
            <a:off x="46382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Aluno a1, *a2;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a1.Ouvinte = false;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Aluno {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bool Ouvinte;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Aluno;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Google Shape;515;p76"/>
          <p:cNvSpPr/>
          <p:nvPr/>
        </p:nvSpPr>
        <p:spPr>
          <a:xfrm>
            <a:off x="2951375" y="3336325"/>
            <a:ext cx="7414200" cy="26664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521" name="Google Shape;521;p7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" sz="1800">
                <a:solidFill>
                  <a:srgbClr val="000000"/>
                </a:solidFill>
              </a:rPr>
              <a:t>A navegação "ponteiro, campo de estrutura, ponteiro, campo de estrutura, etc." tem uma notação especial por conveniência:</a:t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</p:txBody>
      </p:sp>
      <p:graphicFrame>
        <p:nvGraphicFramePr>
          <p:cNvPr id="522" name="Google Shape;522;p77"/>
          <p:cNvGraphicFramePr/>
          <p:nvPr/>
        </p:nvGraphicFramePr>
        <p:xfrm>
          <a:off x="314875" y="251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37675"/>
                <a:gridCol w="6884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estrutura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Aluno: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Matricula: Inteiro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Prox: ^Aluno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L: ^Aluno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escrever a 3.a matrícula da lista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(L^.Prox^.Prox^.Matricula)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typedef struct Aluno {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int Matricula; 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struct Aluno *Prox;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Aluno;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Aluno *L;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…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escrever a 3.a matrícula da lista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cout &lt;&lt; L-&gt;Prox-&gt;Prox-&gt;Matricula &lt;&lt; "\n";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mais conveniente, embora equivalente, a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cout &lt;&lt; (*(*(*L).Prox).Prox).Matricula) &lt;&lt; "\n";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Linguagem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C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7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Escrita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28" name="Google Shape;528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529" name="Google Shape;529;p78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Pseudo-código</a:t>
                      </a:r>
                      <a:endParaRPr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("O maior valor é ", valormax)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#include&lt;iostream&gt;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cout &lt;&lt; 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 maior valor é "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&lt;&lt; valormax &lt;&lt; "\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n");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Escrita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35" name="Google Shape;535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536" name="Google Shape;536;p79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escrever(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C[1..N])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#include&lt;iostream&gt;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(i=0; i &lt; N; i++)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cout &lt;&lt;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C[i];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cout &lt;&lt; "\n";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8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Leitura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42" name="Google Shape;542;p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543" name="Google Shape;543;p80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(N, C[1..N])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#include&lt;iostream&gt;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cin &gt;&gt; N;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i;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0; i &lt; N; i++)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cin &gt;&gt; C[i];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81"/>
          <p:cNvSpPr txBox="1"/>
          <p:nvPr>
            <p:ph idx="1" type="body"/>
          </p:nvPr>
        </p:nvSpPr>
        <p:spPr>
          <a:xfrm>
            <a:off x="696000" y="13716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Leitura de variáveis: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49" name="Google Shape;549;p8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550" name="Google Shape;550;p81"/>
          <p:cNvGraphicFramePr/>
          <p:nvPr/>
        </p:nvGraphicFramePr>
        <p:xfrm>
          <a:off x="695875" y="198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Nome[1..TAM_MAX]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ler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(Nome[1..TAM_MAX])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2544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#include&lt;iostream&gt;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#include&lt;string&gt;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Nome;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cin &gt;&gt; Nome;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Condicional: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56" name="Google Shape;556;p8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557" name="Google Shape;557;p82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condição1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então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&lt;bloco-então&gt;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senão se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condição2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então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&lt;bloco-senão-se&gt;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senão 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&lt;bloco-senão&gt;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(condição1)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&lt;bloco-então&gt;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else if {condição2)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&lt;bloco-senão-se&gt;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 else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&lt;bloco-senão&gt;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Lógicos Comuns: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63" name="Google Shape;563;p8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564" name="Google Shape;564;p83"/>
          <p:cNvGraphicFramePr/>
          <p:nvPr/>
        </p:nvGraphicFramePr>
        <p:xfrm>
          <a:off x="2174175" y="239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079950"/>
                <a:gridCol w="1673500"/>
                <a:gridCol w="1042200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Diferente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≠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Menor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Maior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Menor ou 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≤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Maior ou Igual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≥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&gt;=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 ou ∧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&amp;&amp;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OU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 ou ∨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400"/>
                        <a:t>NÃO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NÃO ou ! ou ¬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4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Repetição (para):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70" name="Google Shape;570;p8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571" name="Google Shape;571;p84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para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 ← 1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até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passo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faça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&lt;bloco-para&gt;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i = 1; i &lt;= N; i = i + 2)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&lt;bloco-para&gt;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5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Repetição (enquanto):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77" name="Google Shape;577;p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578" name="Google Shape;578;p85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enquanto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condição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faça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&lt;bloco-enquanto&gt;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while (condição)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&lt;bloco-enquanto&gt;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86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Procedimentos: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84" name="Google Shape;584;p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585" name="Google Shape;585;p86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p1: Inteiro,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p2: Real)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//Supõe: Condição 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//Garante: Condição 2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valor: Real ← 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Calcula(10, valor)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Calcula(int p1, double &amp;p2)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valor = 10.0;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Calcula(10, valor);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87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Funções: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591" name="Google Shape;591;p8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592" name="Google Shape;592;p87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função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Calcula(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p1: Inteiro,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p2: Real):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//Supõe: Condição 1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//Garante: Condição 2, onde 'retorno' é o valor de retorno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&lt;bloco-função&gt;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retornar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(&lt;valor&gt;)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valor: Real ← 10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(Calcula(10, valor))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char Calcula(int p1, double &amp;p2)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&lt;bloco-função&gt;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return &lt;valor&gt;;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double valor = 10.0;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printf("%c\n", Calcula(10, valor));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IMPORTANTE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pt" sz="1800">
                <a:solidFill>
                  <a:srgbClr val="000000"/>
                </a:solidFill>
              </a:rPr>
              <a:t>Se a sua conversão, seguindo os exemplos a seguir, não estiver funcionando, volte a comparar minuciosamente o exemplo dado com seu código convertido. Em 90% dos casos, alguma diferença ou alguma adaptação inexistente está causando o problema. Por exemplo, considere a conversão:</a:t>
            </a:r>
            <a:endParaRPr sz="1800">
              <a:solidFill>
                <a:srgbClr val="000000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pt" sz="1800">
                <a:solidFill>
                  <a:srgbClr val="000000"/>
                </a:solidFill>
              </a:rPr>
              <a:t>Se ao invés, N for do tipo ponteiro para uma certa estrutura Aluno, a adaptação necessária mais natural seria trocar todas as ocorrências de "int" ("Inteiro") para o nome da estrutura Aluno, assim: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06600" y="3410825"/>
            <a:ext cx="2440500" cy="9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N: ^Inteiro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alocar(N)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3417125" y="3410825"/>
            <a:ext cx="5175600" cy="9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* N;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(int *) malloc(sizeof(int));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2861050" y="3711000"/>
            <a:ext cx="441900" cy="31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71150" y="5544425"/>
            <a:ext cx="2375700" cy="9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N: ^Aluno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alocar(N)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417125" y="5544425"/>
            <a:ext cx="5175600" cy="92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Aluno * N;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 = (Aluno *) malloc(sizeof(Aluno));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861050" y="5844600"/>
            <a:ext cx="441900" cy="31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Comandos de pseudo-códigos utilizados (e sua transformação)</a:t>
            </a:r>
            <a:endParaRPr/>
          </a:p>
        </p:txBody>
      </p:sp>
      <p:sp>
        <p:nvSpPr>
          <p:cNvPr id="598" name="Google Shape;598;p8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pt">
                <a:solidFill>
                  <a:srgbClr val="000000"/>
                </a:solidFill>
              </a:rPr>
              <a:t>Declarações de procedimentos e funções devem vir antes do seu uso!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99" name="Google Shape;599;p88"/>
          <p:cNvSpPr/>
          <p:nvPr/>
        </p:nvSpPr>
        <p:spPr>
          <a:xfrm>
            <a:off x="3048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Calcula(int p1, double &amp;p2)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&lt;bloco-função&gt;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&lt;valor&gt;;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valor = 10.0;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printf("%c\n", Calcula(10, valor));</a:t>
            </a:r>
            <a:endParaRPr/>
          </a:p>
        </p:txBody>
      </p:sp>
      <p:sp>
        <p:nvSpPr>
          <p:cNvPr id="600" name="Google Shape;600;p88"/>
          <p:cNvSpPr/>
          <p:nvPr/>
        </p:nvSpPr>
        <p:spPr>
          <a:xfrm>
            <a:off x="4638200" y="3821200"/>
            <a:ext cx="4248900" cy="1853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valor = 10.0;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printf("%c\n", Calcula(10, valor));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Calcula(int p1, double &amp;p2) 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&lt;bloco-função&gt;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&lt;valor&gt;;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1" name="Google Shape;601;p88"/>
          <p:cNvSpPr/>
          <p:nvPr/>
        </p:nvSpPr>
        <p:spPr>
          <a:xfrm>
            <a:off x="2951375" y="3336325"/>
            <a:ext cx="7414200" cy="2666400"/>
          </a:xfrm>
          <a:prstGeom prst="mathMultiply">
            <a:avLst>
              <a:gd fmla="val 23520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Vetores por Referência: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O nome de um vetor representa um ponteiro para o primeiro elemento do vetor.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07" name="Google Shape;607;p8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608" name="Google Shape;608;p89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580650"/>
                <a:gridCol w="5658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ref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A[]: Inteiro, N: Inteiro)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B[1..100]: Inteiro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Carregar(B, 100)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Carregar(int A[], int N) {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&lt;bloco-procedimento&gt;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B[100];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Carregar(B, 100);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0"/>
          <p:cNvSpPr txBox="1"/>
          <p:nvPr>
            <p:ph idx="1" type="body"/>
          </p:nvPr>
        </p:nvSpPr>
        <p:spPr>
          <a:xfrm>
            <a:off x="696000" y="14478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Vetores por Valor: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14" name="Google Shape;614;p9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615" name="Google Shape;615;p90"/>
          <p:cNvGraphicFramePr/>
          <p:nvPr/>
        </p:nvGraphicFramePr>
        <p:xfrm>
          <a:off x="695875" y="213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753200"/>
                <a:gridCol w="627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procedimento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</a:t>
                      </a: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A[]: Inteiro, N: Inteiro)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&lt;bloco-procedimento&gt;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B[1..100]: Inteiro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ler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(B[1..100])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Carregar(B, 100)</a:t>
                      </a:r>
                      <a:endParaRPr b="1"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void Carregar(int A[], int N) {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&lt;bloco-procedimento&gt;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B[100]; int i;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0; i &lt; 100; i++) {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cin &gt;&gt; B[i];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//copia-se o vetor para um outro auxiliar, pois, em C++,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//não há possibilidade de passar um vetor por valor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Baux[100];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 = 0; i &lt; 100; i++) {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Baux[i] = B[i];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1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Carregar(Baux, 100);</a:t>
                      </a:r>
                      <a:endParaRPr sz="11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9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Operações agrupadas: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21" name="Google Shape;621;p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622" name="Google Shape;622;p91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A[i] ← máx{ A[j] | 1 ≤ j ≤ N }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#include&lt;iostream&gt;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vmax = A[0];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for (int j = 1; j &lt; N; j++) 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vmax = max(vmax, A[j]);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A[i] = vmax;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9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28" name="Google Shape;628;p9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629" name="Google Shape;629;p92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57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sortear uniformemente um número entre min e max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← Sortear(min, max)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&lt;stdlib.h&gt;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&lt;time.h&gt;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//somente na inicialização do programa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srand(time(NULL));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//quando precisar do número aleatório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(rand()% (max - min + 1)) + min;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93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35" name="Google Shape;635;p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636" name="Google Shape;636;p93"/>
          <p:cNvGraphicFramePr/>
          <p:nvPr/>
        </p:nvGraphicFramePr>
        <p:xfrm>
          <a:off x="493600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863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medir o tempo decorrido para executar uma operação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 ← ObterDataHora()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fazer alguma coisa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(ObterDataHora() - t)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versão 1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obtendo o tempo decorrido de CPU apenas para o processo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&lt;time.h&gt;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&lt;stdio.h&gt;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&lt;math.h&gt;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clock_t ticks1, ticks2;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ticks1 = clock();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fazer alguma coisa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ticks2 = clock();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printf("%0.3fs\n", (double)(ticks2-ticks1)/CLOCKS_PER_SEC);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4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42" name="Google Shape;642;p9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643" name="Google Shape;643;p94"/>
          <p:cNvGraphicFramePr/>
          <p:nvPr/>
        </p:nvGraphicFramePr>
        <p:xfrm>
          <a:off x="477463" y="23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895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medir o tempo decorrido para executar uma operação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 ← ObterDataHora()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fazer alguma coisa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escrever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(ObterDataHora() - t)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versão 2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obtendo o tempo decorrido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&lt;time.h&gt;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&lt;stdio.h&gt;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&lt;math.h&gt;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time_t start, stop;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time(&amp;start);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fazer alguma coisa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time(&amp;stop);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printf("%.0fs\n", difftime(stop, start));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5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Outras operações úteis: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49" name="Google Shape;649;p9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650" name="Google Shape;650;p95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574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erro durante processamento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Exceção("Mensagem")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C++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 &lt;stdlib.h&gt;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cout &lt;&lt;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"Mensagem" &lt;&lt; "\n";</a:t>
                      </a:r>
                      <a:endParaRPr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exit(-1);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96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Linguagem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Python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97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 programa: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61" name="Google Shape;661;p9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662" name="Google Shape;662;p97"/>
          <p:cNvGraphicFramePr/>
          <p:nvPr/>
        </p:nvGraphicFramePr>
        <p:xfrm>
          <a:off x="695875" y="22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programa CalculaAlgo()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&lt;código do programa&gt;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Arquivo CalculaAlgo.py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&lt;código do programa&gt;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 programa: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Linhas adicionais ou alterações destas podem ser requeridas pela versão do compilador de C!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90" name="Google Shape;90;p17"/>
          <p:cNvGraphicFramePr/>
          <p:nvPr/>
        </p:nvGraphicFramePr>
        <p:xfrm>
          <a:off x="695875" y="228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programa CalculaAlgo()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&lt;código do programa&gt;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Arquivo CalculaAlgo.c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#include&lt;stdio.h&gt;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#include&lt;</a:t>
                      </a: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stdlib.h&gt;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incluir cabeçalhos de bibliotecas </a:t>
                      </a:r>
                      <a:endParaRPr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rgbClr val="6AA84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usadas no código do programa</a:t>
                      </a:r>
                      <a:endParaRPr>
                        <a:solidFill>
                          <a:srgbClr val="6AA84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int main(){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&lt;código do programa&gt;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	return 0;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98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Executando o programa: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Depois de gerado o arquivo de script do programa (digamos, CalculaAlgo.py), a execução depende do sistema operacional.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Windows: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Seja &lt;DIR_PYTHON&gt; o diretório onde o compilador está instalado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C:\&lt;DIR_PYTHON&gt;\python.exe CalculaAlgo.py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ou</a:t>
            </a:r>
            <a:endParaRPr sz="18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C:\&lt;DIR_PYTHON&gt;\python.exe CalculaAlgo.py &lt;entrada.txt &gt;saida.txt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400"/>
              <a:t>(entradas do teclado são obtidas do arquivo entrada.txt, e saídas para a tela escritas em saida.txt)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68" name="Google Shape;668;p9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99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Executando o programa: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/>
              <a:t>Depois de gerado o arquivo de script do programa (digamos, CalculaAlgo.py), a execução depende do sistema operacional.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Linux:</a:t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$ python CalculaAlgo.py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/>
              <a:t>ou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urier New"/>
                <a:ea typeface="Courier New"/>
                <a:cs typeface="Courier New"/>
                <a:sym typeface="Courier New"/>
              </a:rPr>
              <a:t>$ python CalculaAlgo.py &lt;entrada.txt &gt;saida.txt 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400"/>
              <a:t>(entradas do teclado são obtidas do arquivo entrada.txt, e saídas para a tela escritas em saida.txt)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74" name="Google Shape;674;p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00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Comentários: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80" name="Google Shape;680;p10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681" name="Google Shape;681;p100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rgbClr val="38761D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este é um comentário</a:t>
                      </a:r>
                      <a:endParaRPr>
                        <a:solidFill>
                          <a:srgbClr val="38761D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este é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 um comentário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""" este é outro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comentário """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101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Declaração/Atribuição de variáveis escalares: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87" name="Google Shape;687;p1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688" name="Google Shape;688;p101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5639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A: Inteiro, B: Real, C: Lógico, D: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← 10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 ← 20.2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← 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 ← 'A'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10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 = 20.2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 = True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 = "A"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102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Aritméticos Comuns:</a:t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rgbClr val="000000"/>
                </a:solidFill>
              </a:rPr>
              <a:t>Note que o tipo do dado e outros detalhes (como quebra de linha) devem ser considerados em C, assim como a formatação estética da saída.</a:t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694" name="Google Shape;694;p10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695" name="Google Shape;695;p102"/>
          <p:cNvGraphicFramePr/>
          <p:nvPr/>
        </p:nvGraphicFramePr>
        <p:xfrm>
          <a:off x="1904700" y="235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079950"/>
                <a:gridCol w="1673500"/>
                <a:gridCol w="1581150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Soma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+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+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Subtração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- b 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-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Multiplicação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*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*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Divisão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/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/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Divisão Inteira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</a:t>
                      </a:r>
                      <a:r>
                        <a:rPr lang="pt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÷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(ou a div b)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//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Resto da Divisão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mod b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% b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Exponenciação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 ^ b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** b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Raiz quadrada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√(a)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(ou sqrt(a))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sqrt(a)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03"/>
          <p:cNvSpPr txBox="1"/>
          <p:nvPr>
            <p:ph idx="1" type="body"/>
          </p:nvPr>
        </p:nvSpPr>
        <p:spPr>
          <a:xfrm>
            <a:off x="696000" y="13716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Operadores em Cadeias:</a:t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01" name="Google Shape;701;p10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702" name="Google Shape;702;p103"/>
          <p:cNvGraphicFramePr/>
          <p:nvPr/>
        </p:nvGraphicFramePr>
        <p:xfrm>
          <a:off x="576350" y="2031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833475"/>
                <a:gridCol w="2070175"/>
                <a:gridCol w="4087650"/>
              </a:tblGrid>
              <a:tr h="456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Operador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 sz="1400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Declaração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S: Cadeia 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ou</a:t>
                      </a:r>
                      <a:endParaRPr>
                        <a:solidFill>
                          <a:schemeClr val="dk1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S[1..N]: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não existe declaração antes da atribuição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Comprimento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|S|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len(S)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Caractere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S[5]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S[4]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Subcadeia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S[5..9]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S[5:10]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Encontrar Subcadeia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encontrar(S, SEnc, aPartirDePosicao)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S.index(SEnc, </a:t>
                      </a: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aPartirDePosicao - 1)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Concatenação</a:t>
                      </a:r>
                      <a:endParaRPr sz="1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S1 + S2</a:t>
                      </a:r>
                      <a:endParaRPr sz="14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S1 + S2</a:t>
                      </a:r>
                      <a:endParaRPr sz="14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Criar cadeia de outro tipo de dado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 ← para_cadeia(N)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= str(N)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Criar número de cadeia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 ← de_cadeia(S)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int(S)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 = float(S)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04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Atribuição múltipla: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08" name="Google Shape;708;p10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709" name="Google Shape;709;p104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500575"/>
                <a:gridCol w="5391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A: Inteiro, B: Real, C: Lógico, D: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Caractere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A, B, C, D ← 10, 20.2, V, 'A'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A, B, C, D = 10, 20.2, True, "A"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105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00"/>
                </a:solidFill>
              </a:rPr>
              <a:t>Atribuição múltipla:</a:t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15" name="Google Shape;715;p1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716" name="Google Shape;716;p105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X, Y ← Y, 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X, Y = Y, X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106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Declaração/Atribuição de variáveis vetores: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22" name="Google Shape;722;p1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723" name="Google Shape;723;p106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2293525"/>
                <a:gridCol w="4945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A[1..100]: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A[1..100] ← 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[0 for i in range(100)]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#A[0] = 0, A[1] = 0, ..., A[99] = 0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7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29" name="Google Shape;729;p107"/>
          <p:cNvSpPr txBox="1"/>
          <p:nvPr>
            <p:ph idx="1" type="body"/>
          </p:nvPr>
        </p:nvSpPr>
        <p:spPr>
          <a:xfrm>
            <a:off x="696000" y="1600200"/>
            <a:ext cx="72390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Declaração/Atribuição de variáveis matrizes:</a:t>
            </a:r>
            <a:endParaRPr b="1"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000000"/>
              </a:solidFill>
            </a:endParaRPr>
          </a:p>
        </p:txBody>
      </p:sp>
      <p:sp>
        <p:nvSpPr>
          <p:cNvPr id="730" name="Google Shape;730;p10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Comandos de pseudo-códigos utilizados (e sua transformação)</a:t>
            </a:r>
            <a:endParaRPr/>
          </a:p>
        </p:txBody>
      </p:sp>
      <p:graphicFrame>
        <p:nvGraphicFramePr>
          <p:cNvPr id="731" name="Google Shape;731;p107"/>
          <p:cNvGraphicFramePr/>
          <p:nvPr/>
        </p:nvGraphicFramePr>
        <p:xfrm>
          <a:off x="695875" y="236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{FD2EE358-0FE2-4339-9BA6-224F503B2917}</a:tableStyleId>
              </a:tblPr>
              <a:tblGrid>
                <a:gridCol w="1684575"/>
                <a:gridCol w="6148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Pseudo-código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var </a:t>
                      </a: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A[1..N, 1..N]: Inteiro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A[i, j] ← 0, para todo 1 ≤ i, j ≤ N 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"/>
                        <a:t>Python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 [[0 for i in range(N)] for j in range(N)]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#A[0][0] = 0, A[0][1] = 0, ..., A[0][N-1] = 0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#A[1][0] = 0, A[1][1] = 0, ..., A[1][N-1] = 0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#...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#A[N-1][0] = 0, A[N-1][1] = 0, ..., A[N-1][N-1] = 0</a:t>
                      </a:r>
                      <a:endParaRPr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