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110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</p:sldIdLst>
  <p:sldSz cy="6858000" cx="9144000"/>
  <p:notesSz cx="6858000" cy="9144000"/>
  <p:embeddedFontLst>
    <p:embeddedFont>
      <p:font typeface="Karla"/>
      <p:regular r:id="rId121"/>
      <p:bold r:id="rId122"/>
      <p:italic r:id="rId123"/>
      <p:boldItalic r:id="rId1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FE1327-8B09-4068-BB82-B5228EB561D4}">
  <a:tblStyle styleId="{69FE1327-8B09-4068-BB82-B5228EB561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5C5C56-60F6-41A9-A692-BF83C1721E7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121" Type="http://schemas.openxmlformats.org/officeDocument/2006/relationships/font" Target="fonts/Karla-regular.fntdata"/><Relationship Id="rId25" Type="http://schemas.openxmlformats.org/officeDocument/2006/relationships/slide" Target="slides/slide20.xml"/><Relationship Id="rId120" Type="http://schemas.openxmlformats.org/officeDocument/2006/relationships/slide" Target="slides/slide115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24" Type="http://schemas.openxmlformats.org/officeDocument/2006/relationships/font" Target="fonts/Karla-boldItalic.fntdata"/><Relationship Id="rId123" Type="http://schemas.openxmlformats.org/officeDocument/2006/relationships/font" Target="fonts/Karla-italic.fntdata"/><Relationship Id="rId122" Type="http://schemas.openxmlformats.org/officeDocument/2006/relationships/font" Target="fonts/Karla-bold.fntdata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ab8b2e812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ab8b2e81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8eb5d4811e_4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8eb5d4811e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8eb5d4811e_4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8eb5d4811e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8eb5d4811e_4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8eb5d4811e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8eb5d4811e_4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8eb5d4811e_4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8eb5d4811e_4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8eb5d4811e_4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8eb5d4811e_4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8eb5d4811e_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b03ab64e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b03ab64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3850c443e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3850c443e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05e1063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05e1063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ba2d049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ba2d049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ab8b2e812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ab8b2e81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8a236cc94c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8a236cc94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5cd6b4231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5cd6b4231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34e5608f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34e560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17716b3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0" name="Google Shape;990;g317716b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134e8596e4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134e8596e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g135d65ef7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2" name="Google Shape;1002;g135d65ef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8ab8b2e812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8ab8b2e812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9c9349d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b9c934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8ab8b2e812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8ab8b2e81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b8b2e812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b8b2e81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c3d5094e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c3d5094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8ab8b2e812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8ab8b2e81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8ab8b2e812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8ab8b2e81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8ab8b2e812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8ab8b2e81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8754abb0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8754abb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9fae57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9fae57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c3d5094e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ac3d509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ac3d5094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ac3d5094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ac3d5094e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ac3d5094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8a236cc94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8a236cc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8ac3d5094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8ac3d509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8ac3d5094e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8ac3d5094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b6f3ed281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b6f3ed28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a236cc94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a236cc94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8754abb0a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8754abb0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38754abb0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38754abb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b9fae579_0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b9fae579_0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a5335fd_2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ba5335fd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b9fae579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b9fae579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a1b51d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a1b51d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9cddde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9cddde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ba1b51dc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ba1b51dc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ba2d049b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ba2d049b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ba2d049b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ba2d049b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a2d049b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a2d049b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8a236cc94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8a236cc94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8ab8b2e81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8ab8b2e8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236cc94c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236cc94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ec83b308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ec83b308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c83b308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c83b308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c83b308_0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c83b308_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ecbe0182_6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ecbe018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57eb5d657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57eb5d657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ecbe0182_0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ecbe0182_0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a236cc94c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a236cc9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8a236cc94c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8a236cc9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a236cc94c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a236cc94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8ab8b2e812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8ab8b2e8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8a236cc94c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8a236cc94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8a236cc94c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8a236cc94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8a236cc94c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8a236cc94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8a236cc94c_0_1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8a236cc94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8a236cc94c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8a236cc94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a236cc94c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a236cc94c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8a236cc94c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8a236cc94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8a236cc94c_0_1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8a236cc94c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36cc94c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36cc94c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8a236cc94c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8a236cc94c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ec14201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ec14201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8a236cc94c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8a236cc94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8a236cc94c_0_1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8a236cc94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8a236cc94c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8a236cc94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029df11e5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029df11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029df11e5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029df11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8a236cc94c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8a236cc94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8a236cc94c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8a236cc94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8a236cc94c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8a236cc94c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8a236cc94c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8a236cc94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268d45aa7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268d45aa7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ec14201f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ec14201f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68d45aa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68d45aa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268d45aa7_2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268d45aa7_2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146536a7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146536a7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46536a72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46536a7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acb360b3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acb360b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8ca5ed1f1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8ca5ed1f1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8ca5ed1f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8ca5ed1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8ca5ed1f11_0_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8ca5ed1f1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8ca5ed1f11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8ca5ed1f1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8ca5ed1f11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8ca5ed1f1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ab8b2e812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ab8b2e81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g8ca5ed1f11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3" name="Google Shape;743;g8ca5ed1f1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8ca5ed1f11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8ca5ed1f1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8ca5ed1f11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8ca5ed1f1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b03ab64e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b03ab64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201b147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201b147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01b147b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01b147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201b147b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3201b147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b03ab64ec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b03ab64e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029df11e5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029df11e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201b147b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201b147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ab8b2e812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ab8b2e81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b03ab64ec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b03ab64e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b03ab64ec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b03ab64e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b03ab64ec_1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b03ab64e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gb03ab64ec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" name="Google Shape;851;gb03ab64e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b03ab64ec_1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b03ab64ec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201b147b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3201b147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8eb5d4811e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8eb5d4811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8eb5d4811e_4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8eb5d4811e_4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8eb5d4811e_4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8eb5d4811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8eb5d4811e_4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8eb5d4811e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Algoritmos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Estruturas de Dados I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Análise de 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Complexidade de Algoritmos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" sz="1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versão 5.4</a:t>
            </a: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778200" y="2889313"/>
            <a:ext cx="3129000" cy="8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Complexidade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4732375" y="2114450"/>
            <a:ext cx="369600" cy="362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" name="Google Shape;93;p18"/>
          <p:cNvCxnSpPr/>
          <p:nvPr/>
        </p:nvCxnSpPr>
        <p:spPr>
          <a:xfrm>
            <a:off x="609450" y="5229775"/>
            <a:ext cx="3678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8"/>
          <p:cNvCxnSpPr/>
          <p:nvPr/>
        </p:nvCxnSpPr>
        <p:spPr>
          <a:xfrm>
            <a:off x="780600" y="5035725"/>
            <a:ext cx="0" cy="3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8"/>
          <p:cNvCxnSpPr/>
          <p:nvPr/>
        </p:nvCxnSpPr>
        <p:spPr>
          <a:xfrm>
            <a:off x="3904800" y="5035725"/>
            <a:ext cx="0" cy="39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838" y="4411450"/>
            <a:ext cx="552075" cy="5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6739" y="4417088"/>
            <a:ext cx="552075" cy="540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8674" y="2178161"/>
            <a:ext cx="761999" cy="76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34300" y="4411450"/>
            <a:ext cx="552075" cy="55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0725" y="4724613"/>
            <a:ext cx="863850" cy="6478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1698600" y="5458375"/>
            <a:ext cx="1288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execução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174600" y="5458375"/>
            <a:ext cx="1288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início</a:t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3280315" y="5458375"/>
            <a:ext cx="12882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fim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7957995" y="4363704"/>
            <a:ext cx="669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máx.</a:t>
            </a:r>
            <a:endParaRPr sz="1800"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5312675" y="2178149"/>
            <a:ext cx="23853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de tempo: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5312675" y="4616498"/>
            <a:ext cx="28113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3600">
                <a:solidFill>
                  <a:srgbClr val="000000"/>
                </a:solidFill>
              </a:rPr>
              <a:t>de espaço: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0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#3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BubbleSort,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InsertionSort, ou SelectionSort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← BuscaBinaria(A,N,K/A[i])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pos ≥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8" name="Google Shape;898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899" name="Google Shape;899;p108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O(</a:t>
            </a:r>
            <a:r>
              <a:rPr i="1" lang="pt" sz="1800"/>
              <a:t>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0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#4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QuickSort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← BuscaBinaria(A,N,K/A[i])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pos ≥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5" name="Google Shape;905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906" name="Google Shape;906;p109"/>
          <p:cNvSpPr txBox="1"/>
          <p:nvPr/>
        </p:nvSpPr>
        <p:spPr>
          <a:xfrm>
            <a:off x="6477850" y="4658625"/>
            <a:ext cx="1971900" cy="207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O(</a:t>
            </a:r>
            <a:r>
              <a:rPr i="1" lang="pt" sz="1800">
                <a:solidFill>
                  <a:schemeClr val="dk1"/>
                </a:solidFill>
              </a:rPr>
              <a:t>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Caso Médio: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</a:t>
            </a:r>
            <a:r>
              <a:rPr lang="pt" sz="1800"/>
              <a:t>(</a:t>
            </a:r>
            <a:r>
              <a:rPr i="1" lang="pt" sz="1800"/>
              <a:t>N</a:t>
            </a:r>
            <a:r>
              <a:rPr baseline="30000" lang="pt" sz="1800"/>
              <a:t> </a:t>
            </a:r>
            <a:r>
              <a:rPr lang="pt" sz="1800"/>
              <a:t>log </a:t>
            </a:r>
            <a:r>
              <a:rPr i="1" lang="pt" sz="1800"/>
              <a:t>N</a:t>
            </a:r>
            <a:r>
              <a:rPr lang="pt" sz="1800"/>
              <a:t>)</a:t>
            </a:r>
            <a:endParaRPr sz="1800"/>
          </a:p>
        </p:txBody>
      </p:sp>
      <p:sp>
        <p:nvSpPr>
          <p:cNvPr id="907" name="Google Shape;907;p109"/>
          <p:cNvSpPr txBox="1"/>
          <p:nvPr/>
        </p:nvSpPr>
        <p:spPr>
          <a:xfrm>
            <a:off x="4180325" y="5697525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8,3 horas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908" name="Google Shape;908;p109"/>
          <p:cNvCxnSpPr>
            <a:stCxn id="907" idx="3"/>
          </p:cNvCxnSpPr>
          <p:nvPr/>
        </p:nvCxnSpPr>
        <p:spPr>
          <a:xfrm>
            <a:off x="6152225" y="6217425"/>
            <a:ext cx="742800" cy="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#5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MergeSort</a:t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← BuscaBinaria(A,N,K/A[i])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pos ≥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14" name="Google Shape;914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915" name="Google Shape;915;p110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</a:t>
            </a:r>
            <a:r>
              <a:rPr lang="pt" sz="1800"/>
              <a:t>(</a:t>
            </a:r>
            <a:r>
              <a:rPr i="1" lang="pt" sz="1800"/>
              <a:t>N</a:t>
            </a:r>
            <a:r>
              <a:rPr baseline="30000" lang="pt" sz="1800"/>
              <a:t> </a:t>
            </a:r>
            <a:r>
              <a:rPr lang="pt" sz="1800"/>
              <a:t>log </a:t>
            </a:r>
            <a:r>
              <a:rPr i="1" lang="pt" sz="1800"/>
              <a:t>N</a:t>
            </a:r>
            <a:r>
              <a:rPr lang="pt" sz="1800"/>
              <a:t>)</a:t>
            </a:r>
            <a:endParaRPr sz="1800"/>
          </a:p>
        </p:txBody>
      </p:sp>
      <p:sp>
        <p:nvSpPr>
          <p:cNvPr id="916" name="Google Shape;916;p110"/>
          <p:cNvSpPr txBox="1"/>
          <p:nvPr/>
        </p:nvSpPr>
        <p:spPr>
          <a:xfrm>
            <a:off x="4332725" y="5392725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8,3 horas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#6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MergeSort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i,j ← 1,N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≤ j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A[i]*A[j]=K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 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A[i]*A[j]&gt;K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← j-1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i+1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22" name="Google Shape;922;p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923" name="Google Shape;923;p111"/>
          <p:cNvSpPr txBox="1"/>
          <p:nvPr/>
        </p:nvSpPr>
        <p:spPr>
          <a:xfrm>
            <a:off x="6477850" y="3823400"/>
            <a:ext cx="1971900" cy="262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</a:t>
            </a:r>
            <a:r>
              <a:rPr lang="pt" sz="1800"/>
              <a:t>(</a:t>
            </a:r>
            <a:r>
              <a:rPr i="1" lang="pt" sz="1800"/>
              <a:t>N</a:t>
            </a:r>
            <a:r>
              <a:rPr baseline="30000" lang="pt" sz="1800"/>
              <a:t> </a:t>
            </a:r>
            <a:r>
              <a:rPr lang="pt" sz="1800"/>
              <a:t>log </a:t>
            </a:r>
            <a:r>
              <a:rPr i="1" lang="pt" sz="1800"/>
              <a:t>N</a:t>
            </a:r>
            <a:r>
              <a:rPr lang="pt" sz="1800"/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</a:t>
            </a:r>
            <a:r>
              <a:rPr i="1" lang="pt" sz="1800">
                <a:solidFill>
                  <a:schemeClr val="dk1"/>
                </a:solidFill>
              </a:rPr>
              <a:t>N</a:t>
            </a:r>
            <a:r>
              <a:rPr lang="pt" sz="1800">
                <a:solidFill>
                  <a:schemeClr val="dk1"/>
                </a:solidFill>
              </a:rPr>
              <a:t>)</a:t>
            </a:r>
            <a:br>
              <a:rPr lang="pt" sz="1800">
                <a:solidFill>
                  <a:schemeClr val="dk1"/>
                </a:solidFill>
              </a:rPr>
            </a:br>
            <a:r>
              <a:rPr lang="pt" sz="1800">
                <a:solidFill>
                  <a:schemeClr val="dk1"/>
                </a:solidFill>
              </a:rPr>
              <a:t>se 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A[1..N]</a:t>
            </a:r>
            <a:r>
              <a:rPr lang="pt" sz="1800">
                <a:solidFill>
                  <a:schemeClr val="dk1"/>
                </a:solidFill>
              </a:rPr>
              <a:t> já estiver ordenado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4" name="Google Shape;924;p111"/>
          <p:cNvSpPr txBox="1"/>
          <p:nvPr/>
        </p:nvSpPr>
        <p:spPr>
          <a:xfrm>
            <a:off x="4180325" y="5392725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17 minutos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925" name="Google Shape;925;p111"/>
          <p:cNvCxnSpPr>
            <a:stCxn id="924" idx="3"/>
          </p:cNvCxnSpPr>
          <p:nvPr/>
        </p:nvCxnSpPr>
        <p:spPr>
          <a:xfrm flipH="1" rot="10800000">
            <a:off x="6152225" y="5558925"/>
            <a:ext cx="93780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#7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CountingSort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i,j ← 1,N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≤ j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A[i]*A[j]=K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 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A[i]*A[j]&gt;K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← j-1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i+1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932" name="Google Shape;932;p112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</a:t>
            </a:r>
            <a:r>
              <a:rPr i="1" lang="pt" sz="1800">
                <a:solidFill>
                  <a:schemeClr val="dk1"/>
                </a:solidFill>
              </a:rPr>
              <a:t>N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33" name="Google Shape;933;p112"/>
          <p:cNvSpPr txBox="1"/>
          <p:nvPr/>
        </p:nvSpPr>
        <p:spPr>
          <a:xfrm>
            <a:off x="4332725" y="5392725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17 minutos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1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#8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Ordenar(A,N) </a:t>
            </a: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//por CountingSort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A[i] ≤ √(K)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pos ← BuscaBinaria(A,N,K/A[i])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pos ≥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9" name="Google Shape;939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940" name="Google Shape;940;p113"/>
          <p:cNvSpPr txBox="1"/>
          <p:nvPr/>
        </p:nvSpPr>
        <p:spPr>
          <a:xfrm>
            <a:off x="6477850" y="3461475"/>
            <a:ext cx="1971900" cy="29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</a:t>
            </a:r>
            <a:r>
              <a:rPr lang="pt" sz="1800"/>
              <a:t>(</a:t>
            </a:r>
            <a:r>
              <a:rPr i="1" lang="pt" sz="1800"/>
              <a:t>N</a:t>
            </a:r>
            <a:r>
              <a:rPr lang="pt" sz="1800"/>
              <a:t>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θ(√(</a:t>
            </a:r>
            <a:r>
              <a:rPr i="1" lang="pt" sz="1800">
                <a:solidFill>
                  <a:schemeClr val="dk1"/>
                </a:solidFill>
              </a:rPr>
              <a:t>N</a:t>
            </a:r>
            <a:r>
              <a:rPr lang="pt" sz="1800">
                <a:solidFill>
                  <a:schemeClr val="dk1"/>
                </a:solidFill>
              </a:rPr>
              <a:t>)</a:t>
            </a:r>
            <a:r>
              <a:rPr i="1" lang="pt" sz="1800">
                <a:solidFill>
                  <a:schemeClr val="dk1"/>
                </a:solidFill>
              </a:rPr>
              <a:t> </a:t>
            </a:r>
            <a:r>
              <a:rPr lang="pt" sz="1800">
                <a:solidFill>
                  <a:schemeClr val="dk1"/>
                </a:solidFill>
              </a:rPr>
              <a:t>log </a:t>
            </a:r>
            <a:r>
              <a:rPr i="1" lang="pt" sz="1800">
                <a:solidFill>
                  <a:schemeClr val="dk1"/>
                </a:solidFill>
              </a:rPr>
              <a:t>N</a:t>
            </a:r>
            <a:r>
              <a:rPr lang="pt" sz="1800">
                <a:solidFill>
                  <a:schemeClr val="dk1"/>
                </a:solidFill>
              </a:rPr>
              <a:t>)</a:t>
            </a:r>
            <a:br>
              <a:rPr lang="pt" sz="1800">
                <a:solidFill>
                  <a:schemeClr val="dk1"/>
                </a:solidFill>
              </a:rPr>
            </a:br>
            <a:r>
              <a:rPr lang="pt" sz="1200">
                <a:solidFill>
                  <a:schemeClr val="dk1"/>
                </a:solidFill>
              </a:rPr>
              <a:t>se </a:t>
            </a:r>
            <a:r>
              <a:rPr lang="pt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A[1..N]</a:t>
            </a:r>
            <a:r>
              <a:rPr lang="pt" sz="1200">
                <a:solidFill>
                  <a:schemeClr val="dk1"/>
                </a:solidFill>
              </a:rPr>
              <a:t> já estiver ordenado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</a:rPr>
              <a:t>e seus elementos distribuídos uniformemente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941" name="Google Shape;941;p113"/>
          <p:cNvSpPr txBox="1"/>
          <p:nvPr/>
        </p:nvSpPr>
        <p:spPr>
          <a:xfrm>
            <a:off x="4180325" y="5392725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1 segundo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942" name="Google Shape;942;p113"/>
          <p:cNvCxnSpPr>
            <a:stCxn id="941" idx="3"/>
          </p:cNvCxnSpPr>
          <p:nvPr/>
        </p:nvCxnSpPr>
        <p:spPr>
          <a:xfrm flipH="1" rot="10800000">
            <a:off x="6152225" y="5187525"/>
            <a:ext cx="557400" cy="7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1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1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Preencha com V ou F (preencha “V” na linha “100” coluna “O(n)”, por exemplo, se 100 = O(n) ou “F” caso contrário)</a:t>
            </a:r>
            <a:br>
              <a:rPr lang="pt" sz="2000"/>
            </a:b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  <p:graphicFrame>
        <p:nvGraphicFramePr>
          <p:cNvPr id="954" name="Google Shape;954;p115"/>
          <p:cNvGraphicFramePr/>
          <p:nvPr/>
        </p:nvGraphicFramePr>
        <p:xfrm>
          <a:off x="854275" y="253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{755C5C56-60F6-41A9-A692-BF83C1721E78}</a:tableStyleId>
              </a:tblPr>
              <a:tblGrid>
                <a:gridCol w="1185950"/>
                <a:gridCol w="882350"/>
                <a:gridCol w="1034150"/>
                <a:gridCol w="10341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O(n)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 Ω(n)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Ω(n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3n + 3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10n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 + 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2n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955" name="Google Shape;955;p115"/>
          <p:cNvGraphicFramePr/>
          <p:nvPr/>
        </p:nvGraphicFramePr>
        <p:xfrm>
          <a:off x="843625" y="462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{755C5C56-60F6-41A9-A692-BF83C1721E78}</a:tableStyleId>
              </a:tblPr>
              <a:tblGrid>
                <a:gridCol w="1185950"/>
                <a:gridCol w="882350"/>
                <a:gridCol w="1034150"/>
                <a:gridCol w="1034150"/>
                <a:gridCol w="103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o(n)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 ω(n)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ω(n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100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3n + 3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10n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 + 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2n</a:t>
                      </a:r>
                      <a:r>
                        <a:rPr baseline="30000" lang="pt">
                          <a:solidFill>
                            <a:schemeClr val="dk1"/>
                          </a:solidFill>
                        </a:rPr>
                        <a:t>3</a:t>
                      </a:r>
                      <a:endParaRPr baseline="30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p1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2"/>
            </a:pPr>
            <a:r>
              <a:rPr lang="pt" sz="1800"/>
              <a:t>Prove ou refute (</a:t>
            </a:r>
            <a:r>
              <a:rPr b="1" lang="pt" sz="1800"/>
              <a:t>necessário usar a definição de cada notação</a:t>
            </a:r>
            <a:r>
              <a:rPr lang="pt" sz="1800"/>
              <a:t>):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n</a:t>
            </a:r>
            <a:r>
              <a:rPr baseline="30000" lang="pt" sz="1800"/>
              <a:t>2,7</a:t>
            </a:r>
            <a:r>
              <a:rPr lang="pt" sz="1800"/>
              <a:t> = o(n</a:t>
            </a:r>
            <a:r>
              <a:rPr baseline="30000" lang="pt" sz="1800"/>
              <a:t>3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2</a:t>
            </a:r>
            <a:r>
              <a:rPr baseline="30000" lang="pt" sz="1800"/>
              <a:t>n+1</a:t>
            </a:r>
            <a:r>
              <a:rPr lang="pt" sz="1800"/>
              <a:t> = θ(2</a:t>
            </a:r>
            <a:r>
              <a:rPr baseline="30000" lang="pt" sz="1800"/>
              <a:t>n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2</a:t>
            </a:r>
            <a:r>
              <a:rPr baseline="30000" lang="pt" sz="1800"/>
              <a:t>2n</a:t>
            </a:r>
            <a:r>
              <a:rPr lang="pt" sz="1800"/>
              <a:t> = O(2</a:t>
            </a:r>
            <a:r>
              <a:rPr baseline="30000" lang="pt" sz="1800"/>
              <a:t>n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log n = θ(lg 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lg (n!) = O(n lg 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lg</a:t>
            </a:r>
            <a:r>
              <a:rPr baseline="30000" lang="pt" sz="1800"/>
              <a:t>k</a:t>
            </a:r>
            <a:r>
              <a:rPr lang="pt" sz="1800"/>
              <a:t>n = O(n), para todo k ≥ 1</a:t>
            </a:r>
            <a:br>
              <a:rPr lang="pt" sz="1800"/>
            </a:b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/>
              <a:t>Sejam f(n) e g(n) funções </a:t>
            </a:r>
            <a:r>
              <a:rPr lang="pt" sz="1800"/>
              <a:t>assintoticamente positivas</a:t>
            </a:r>
            <a:r>
              <a:rPr lang="pt" sz="1800"/>
              <a:t>.</a:t>
            </a:r>
            <a:endParaRPr sz="1800"/>
          </a:p>
          <a:p>
            <a:pPr indent="-342900" lvl="0" marL="914400" rtl="0" algn="l">
              <a:spcBef>
                <a:spcPts val="60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O(g(n)) implica g(n) = O(f(n)) 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O(g(n)) implica lg(f(n)) = O(lg(g(n))),</a:t>
            </a:r>
            <a:br>
              <a:rPr lang="pt" sz="1800"/>
            </a:br>
            <a:r>
              <a:rPr lang="pt" sz="1800"/>
              <a:t>onde lg(g(n)) ≥ 1 e f(n) ≥ 1 para todo n suficientemente grande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O(g(n)) implica 2</a:t>
            </a:r>
            <a:r>
              <a:rPr baseline="30000" lang="pt" sz="1800"/>
              <a:t>f(n)</a:t>
            </a:r>
            <a:r>
              <a:rPr lang="pt" sz="1800"/>
              <a:t> = O(2</a:t>
            </a:r>
            <a:r>
              <a:rPr baseline="30000" lang="pt" sz="1800"/>
              <a:t>g(n)</a:t>
            </a:r>
            <a:r>
              <a:rPr lang="pt" sz="1800"/>
              <a:t>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O((f(n))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O(g(n)) implica g(n) = Ω(f(n))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= θ(f(n/2))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 startAt="8"/>
            </a:pPr>
            <a:r>
              <a:rPr lang="pt" sz="1800"/>
              <a:t>f(n) + o(f(n)) = θ(f(n))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" name="Google Shape;961;p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1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pt" sz="1800"/>
              <a:t>Determine a complexidade de tempo d</a:t>
            </a:r>
            <a:r>
              <a:rPr lang="pt" sz="1800"/>
              <a:t>o algoritmo InsertionSort:</a:t>
            </a:r>
            <a:br>
              <a:rPr lang="pt" sz="1800"/>
            </a:b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Ordenar(B[], N: Inteiro)				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← 2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B[i]</a:t>
            </a:r>
            <a:br>
              <a:rPr b="1" lang="pt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i - 1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&gt; 0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B[j] &gt; t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					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B[j+1]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B[j]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j - 1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j+1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t	</a:t>
            </a:r>
            <a:endParaRPr sz="1800"/>
          </a:p>
        </p:txBody>
      </p:sp>
      <p:sp>
        <p:nvSpPr>
          <p:cNvPr id="967" name="Google Shape;967;p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pt" sz="3600">
                <a:solidFill>
                  <a:srgbClr val="000000"/>
                </a:solidFill>
              </a:rPr>
              <a:t>Como</a:t>
            </a:r>
            <a:r>
              <a:rPr lang="pt" sz="3600">
                <a:solidFill>
                  <a:srgbClr val="000000"/>
                </a:solidFill>
              </a:rPr>
              <a:t> medir?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18"/>
          <p:cNvSpPr txBox="1"/>
          <p:nvPr>
            <p:ph idx="1" type="body"/>
          </p:nvPr>
        </p:nvSpPr>
        <p:spPr>
          <a:xfrm>
            <a:off x="457200" y="1600200"/>
            <a:ext cx="82296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/>
              <a:t>4.	</a:t>
            </a:r>
            <a:r>
              <a:rPr lang="pt" sz="1800"/>
              <a:t>Determine a complexidade de tempo dos algoritmos abaixo:</a:t>
            </a:r>
            <a:br>
              <a:rPr lang="pt" sz="1800"/>
            </a:b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973" name="Google Shape;973;p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  <p:sp>
        <p:nvSpPr>
          <p:cNvPr id="974" name="Google Shape;974;p118"/>
          <p:cNvSpPr txBox="1"/>
          <p:nvPr/>
        </p:nvSpPr>
        <p:spPr>
          <a:xfrm>
            <a:off x="615100" y="2524287"/>
            <a:ext cx="41814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a)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b)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10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(A[1..N])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c)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(A[1..N])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(A[1..i])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e) 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N*N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(i*i)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f)  i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   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N/4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i ← i*2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5" name="Google Shape;975;p118"/>
          <p:cNvSpPr txBox="1"/>
          <p:nvPr/>
        </p:nvSpPr>
        <p:spPr>
          <a:xfrm>
            <a:off x="4885284" y="2576850"/>
            <a:ext cx="38016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h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  i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   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N*N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i ← i*2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i)  i ← 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   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&gt;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i ← i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div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j)  i ←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   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       i ← i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5"/>
            </a:pPr>
            <a:r>
              <a:rPr lang="pt" sz="1800"/>
              <a:t>Determine a complexidades de tempo do algoritmo abaixo: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Imprime(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 j: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      	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 B[i]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 *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B[1] &gt; 0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até N/2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← i+1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 j &lt; N )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(B[j] &gt; B[i] )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 B[j]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← j + 1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1" name="Google Shape;981;p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6"/>
            </a:pPr>
            <a:r>
              <a:rPr lang="pt" sz="1800"/>
              <a:t>Determine as complexidades de tempo dos algoritmos abaixo: 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Imprime(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i: Inteiro ←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 B[i]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 * 4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Calcula(B, N)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Calcula(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B[], N: Inteiro)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i, j, z, x: Inteiro; i, x ← 1, 0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B[i] &lt; 0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&lt; N-1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i+1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j ← i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z ← N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-1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← x + B[j]*z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 x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7" name="Google Shape;987;p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pt" sz="1800"/>
              <a:t>Determine as complexidades de tempo do algoritmos abaixo: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ExisteValor(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M[], L1,L2,C1,C2,x: Inteiro): Lógico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L1 ≤ L2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C1 ≤ C2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m1, m2: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m1, m2 ← (L1+L2) div 2, (C1+C2) div 2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M[m1, m2] = x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	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V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 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M[m1, m2] &lt; x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 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	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ExisteValor(M, m1+1, L2, m2+1, C2,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	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ExisteValor(M, L1, m1-1, C1, m2-1, 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3" name="Google Shape;993;p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600"/>
              </a:spcBef>
              <a:spcAft>
                <a:spcPts val="0"/>
              </a:spcAft>
              <a:buSzPts val="1700"/>
              <a:buAutoNum type="arabicPeriod" startAt="8"/>
            </a:pPr>
            <a:r>
              <a:rPr lang="pt" sz="1700"/>
              <a:t>Marque (</a:t>
            </a:r>
            <a:r>
              <a:rPr b="1" lang="pt" sz="1700"/>
              <a:t>V</a:t>
            </a:r>
            <a:r>
              <a:rPr lang="pt" sz="1700"/>
              <a:t>)erdadeiro ou (</a:t>
            </a:r>
            <a:r>
              <a:rPr b="1" lang="pt" sz="1700"/>
              <a:t>F</a:t>
            </a:r>
            <a:r>
              <a:rPr lang="pt" sz="1700"/>
              <a:t>)also e justifique.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t" sz="1700"/>
              <a:t>(     ) Um algoritmo A resolve o problema P em tempo O(n</a:t>
            </a:r>
            <a:r>
              <a:rPr baseline="30000" lang="pt" sz="1700"/>
              <a:t>2</a:t>
            </a:r>
            <a:r>
              <a:rPr lang="pt" sz="1700"/>
              <a:t>) e um algoritmo B resolve P em tempo Ω(n</a:t>
            </a:r>
            <a:r>
              <a:rPr baseline="30000" lang="pt" sz="1700"/>
              <a:t>2</a:t>
            </a:r>
            <a:r>
              <a:rPr lang="pt" sz="1700"/>
              <a:t>). Portanto, P é resolvível em tempo Θ(n</a:t>
            </a:r>
            <a:r>
              <a:rPr baseline="30000" lang="pt" sz="1700"/>
              <a:t>2</a:t>
            </a:r>
            <a:r>
              <a:rPr lang="pt" sz="1700"/>
              <a:t>).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t" sz="1700"/>
              <a:t>(     ) Um algoritmo que executa em tempo Θ(n lg n) é sempre preferível a outro que resolve o mesmo problema em tempo O(n</a:t>
            </a:r>
            <a:r>
              <a:rPr baseline="30000" lang="pt" sz="1700"/>
              <a:t>4</a:t>
            </a:r>
            <a:r>
              <a:rPr lang="pt" sz="1700"/>
              <a:t>) para n suficientemente grande.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t" sz="1700"/>
              <a:t>(     ) Prova-se que, sob um conjunto restrito das entradas, um algoritmo A executa exatamente n</a:t>
            </a:r>
            <a:r>
              <a:rPr baseline="30000" lang="pt" sz="1700"/>
              <a:t>2</a:t>
            </a:r>
            <a:r>
              <a:rPr lang="pt" sz="1700"/>
              <a:t>+n-50 passos. Logo, a complexidade de tempo de A é O(n</a:t>
            </a:r>
            <a:r>
              <a:rPr baseline="30000" lang="pt" sz="1700"/>
              <a:t>2</a:t>
            </a:r>
            <a:r>
              <a:rPr lang="pt" sz="1700"/>
              <a:t>).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t" sz="1700"/>
              <a:t>(     ) Prova-se que, sob um conjunto restrito das entradas, um algoritmo A executa exatamente n</a:t>
            </a:r>
            <a:r>
              <a:rPr baseline="30000" lang="pt" sz="1700"/>
              <a:t>2</a:t>
            </a:r>
            <a:r>
              <a:rPr lang="pt" sz="1700"/>
              <a:t>+n-50 passos. Logo, a complexidade de tempo de pior caso de A é Ω(n</a:t>
            </a:r>
            <a:r>
              <a:rPr baseline="30000" lang="pt" sz="1700"/>
              <a:t>2</a:t>
            </a:r>
            <a:r>
              <a:rPr lang="pt" sz="1700"/>
              <a:t>).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pt" sz="1700"/>
              <a:t>(     ) Devido aos valores de N, entrada de certo algoritmo A, serem muito elevados em certa aplicação, nenhum algoritmo de tempo ω(N√N) é aceitável. Um algoritmo que resolve o mesmo problema em tempo de pior caso Θ(n</a:t>
            </a:r>
            <a:r>
              <a:rPr baseline="30000" lang="pt" sz="1700"/>
              <a:t>1.4</a:t>
            </a:r>
            <a:r>
              <a:rPr lang="pt" sz="1700"/>
              <a:t>) estaria portanto dentro do desejável.</a:t>
            </a:r>
            <a:endParaRPr sz="1700"/>
          </a:p>
        </p:txBody>
      </p:sp>
      <p:sp>
        <p:nvSpPr>
          <p:cNvPr id="999" name="Google Shape;999;p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1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O famoso algoritmo de Euclides para calcular o MDC entre os números x &gt; y é dado abaixo.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Mostre que sua complexidade é O(lg x). (Dica: se a,b,c,d são uma subsequência de restos produzidos pelo algoritmo, mostre que 2(c+d) &lt; a+b e elabore com tal desigualdade um limite superior no número de iterações do algoritmo.)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Mostre que sua complexidade de pior caso é θ(lg x). (Dica: mostre que se x = F(n) e y = F(n-1), onde F(n) representa o n-ésimo número de Fibonacci, então a sequência de restos é a série de Fibonacci F(1),F(2),...,F(n-1),F(n). O número de Fibonnaci F(n) é definido como F(n)=n se n=1 ou n=2 e F(n) = F(n-1)+F(n-2) se n&gt;2.) </a:t>
            </a:r>
            <a:endParaRPr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1700">
                <a:latin typeface="Consolas"/>
                <a:ea typeface="Consolas"/>
                <a:cs typeface="Consolas"/>
                <a:sym typeface="Consolas"/>
              </a:rPr>
              <a:t> MDC(x, y: Inteiro): Inteiro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700">
                <a:latin typeface="Consolas"/>
                <a:ea typeface="Consolas"/>
                <a:cs typeface="Consolas"/>
                <a:sym typeface="Consolas"/>
              </a:rPr>
              <a:t> y ≠ 0 </a:t>
            </a:r>
            <a:r>
              <a:rPr b="1" lang="pt" sz="17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>
                <a:latin typeface="Consolas"/>
                <a:ea typeface="Consolas"/>
                <a:cs typeface="Consolas"/>
                <a:sym typeface="Consolas"/>
              </a:rPr>
              <a:t>x,  y  ← y,  x mod y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700">
                <a:latin typeface="Consolas"/>
                <a:ea typeface="Consolas"/>
                <a:cs typeface="Consolas"/>
                <a:sym typeface="Consolas"/>
              </a:rPr>
              <a:t> x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05" name="Google Shape;1005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pt" sz="3600">
                <a:solidFill>
                  <a:srgbClr val="000000"/>
                </a:solidFill>
              </a:rPr>
              <a:t>Como</a:t>
            </a:r>
            <a:r>
              <a:rPr lang="pt" sz="3600">
                <a:solidFill>
                  <a:srgbClr val="000000"/>
                </a:solidFill>
              </a:rPr>
              <a:t> medir?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Empiricamente</a:t>
            </a:r>
            <a:endParaRPr sz="3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57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Analiticamente</a:t>
            </a:r>
            <a:endParaRPr sz="3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Empiricamente</a:t>
            </a:r>
            <a:r>
              <a:rPr lang="pt"/>
              <a:t>: </a:t>
            </a:r>
            <a:br>
              <a:rPr lang="pt"/>
            </a:b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Organizar um conjunto de entradas para o algoritmo, cada uma exigindo um nível diferente de consumo do recurso sendo estudado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Executar e medir do consumo do recurso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Apresentar de forma tabular e por meio de gráficos os resultados do experimento</a:t>
            </a: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(</a:t>
            </a:r>
            <a:r>
              <a:rPr i="1" lang="pt"/>
              <a:t>Opcional</a:t>
            </a:r>
            <a:r>
              <a:rPr lang="pt"/>
              <a:t>) Sugerir a função que descreve os pontos do gráfico (uma reta? uma parábola? outra?)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Exemplo: ordenação de vetores</a:t>
            </a:r>
            <a:r>
              <a:rPr lang="pt"/>
              <a:t>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i="1" lang="pt" sz="1800"/>
              <a:t>V</a:t>
            </a:r>
            <a:r>
              <a:rPr baseline="-25000" lang="pt" sz="1800"/>
              <a:t>1</a:t>
            </a:r>
            <a:r>
              <a:rPr lang="pt" sz="1800"/>
              <a:t> = [</a:t>
            </a:r>
            <a:r>
              <a:rPr i="1" lang="pt" sz="1800"/>
              <a:t> … </a:t>
            </a:r>
            <a:r>
              <a:rPr lang="pt" sz="1800"/>
              <a:t>]</a:t>
            </a:r>
            <a:br>
              <a:rPr lang="pt" sz="1800"/>
            </a:br>
            <a:r>
              <a:rPr i="1" lang="pt" sz="1800"/>
              <a:t>V</a:t>
            </a:r>
            <a:r>
              <a:rPr baseline="-25000" lang="pt" sz="1800"/>
              <a:t>2</a:t>
            </a:r>
            <a:r>
              <a:rPr lang="pt" sz="1800"/>
              <a:t> = [</a:t>
            </a:r>
            <a:r>
              <a:rPr i="1" lang="pt" sz="1800"/>
              <a:t> ……….. </a:t>
            </a:r>
            <a:r>
              <a:rPr lang="pt" sz="1800"/>
              <a:t>]</a:t>
            </a:r>
            <a:br>
              <a:rPr lang="pt" sz="1800"/>
            </a:br>
            <a:r>
              <a:rPr i="1" lang="pt" sz="1800"/>
              <a:t>V</a:t>
            </a:r>
            <a:r>
              <a:rPr baseline="-25000" lang="pt" sz="1800"/>
              <a:t>3</a:t>
            </a:r>
            <a:r>
              <a:rPr lang="pt" sz="1800"/>
              <a:t> = [</a:t>
            </a:r>
            <a:r>
              <a:rPr i="1" lang="pt" sz="1800"/>
              <a:t> ………………….. </a:t>
            </a:r>
            <a:r>
              <a:rPr lang="pt" sz="1800"/>
              <a:t>]</a:t>
            </a:r>
            <a:br>
              <a:rPr lang="pt" sz="1800"/>
            </a:br>
            <a:r>
              <a:rPr lang="pt" sz="1800"/>
              <a:t>…</a:t>
            </a:r>
            <a:br>
              <a:rPr lang="pt" sz="1800"/>
            </a:br>
            <a:r>
              <a:rPr i="1" lang="pt" sz="1800"/>
              <a:t>V</a:t>
            </a:r>
            <a:r>
              <a:rPr baseline="-25000" i="1" lang="pt" sz="1800"/>
              <a:t>K</a:t>
            </a:r>
            <a:r>
              <a:rPr lang="pt" sz="1800"/>
              <a:t> = [</a:t>
            </a:r>
            <a:r>
              <a:rPr i="1" lang="pt" sz="1800"/>
              <a:t> …………………..………………….. </a:t>
            </a:r>
            <a:r>
              <a:rPr lang="pt" sz="1800"/>
              <a:t>]</a:t>
            </a:r>
            <a:endParaRPr sz="1800"/>
          </a:p>
        </p:txBody>
      </p:sp>
      <p:sp>
        <p:nvSpPr>
          <p:cNvPr id="130" name="Google Shape;130;p22"/>
          <p:cNvSpPr/>
          <p:nvPr/>
        </p:nvSpPr>
        <p:spPr>
          <a:xfrm>
            <a:off x="838750" y="4134750"/>
            <a:ext cx="3627600" cy="2403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610150" y="4287150"/>
            <a:ext cx="3627600" cy="2403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2"/>
          <p:cNvSpPr/>
          <p:nvPr/>
        </p:nvSpPr>
        <p:spPr>
          <a:xfrm>
            <a:off x="2477175" y="4036357"/>
            <a:ext cx="2550950" cy="512200"/>
          </a:xfrm>
          <a:custGeom>
            <a:rect b="b" l="l" r="r" t="t"/>
            <a:pathLst>
              <a:path extrusionOk="0" h="20488" w="102038">
                <a:moveTo>
                  <a:pt x="102038" y="7919"/>
                </a:moveTo>
                <a:cubicBezTo>
                  <a:pt x="97602" y="6687"/>
                  <a:pt x="92425" y="-1571"/>
                  <a:pt x="75419" y="524"/>
                </a:cubicBezTo>
                <a:cubicBezTo>
                  <a:pt x="58413" y="2619"/>
                  <a:pt x="12570" y="17161"/>
                  <a:pt x="0" y="20488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3" name="Google Shape;133;p22"/>
          <p:cNvSpPr/>
          <p:nvPr/>
        </p:nvSpPr>
        <p:spPr>
          <a:xfrm>
            <a:off x="846575" y="4715075"/>
            <a:ext cx="2420975" cy="1613425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sp>
        <p:nvSpPr>
          <p:cNvPr id="134" name="Google Shape;1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4493725" y="2441250"/>
            <a:ext cx="2031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N</a:t>
            </a:r>
            <a:r>
              <a:rPr lang="pt" sz="1800"/>
              <a:t> elementos</a:t>
            </a:r>
            <a:endParaRPr sz="1800"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5152450" y="39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{69FE1327-8B09-4068-BB82-B5228EB561D4}</a:tableStyleId>
              </a:tblPr>
              <a:tblGrid>
                <a:gridCol w="746125"/>
                <a:gridCol w="746125"/>
                <a:gridCol w="1111850"/>
                <a:gridCol w="1072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#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pt"/>
                        <a:t>N</a:t>
                      </a:r>
                      <a:endParaRPr b="1" i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Tempo</a:t>
                      </a:r>
                      <a:br>
                        <a:rPr b="1" lang="pt"/>
                      </a:br>
                      <a:r>
                        <a:rPr b="1" lang="pt"/>
                        <a:t>(em ms)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Espaço</a:t>
                      </a:r>
                      <a:br>
                        <a:rPr b="1" lang="pt"/>
                      </a:br>
                      <a:r>
                        <a:rPr b="1" lang="pt"/>
                        <a:t> (em MB)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1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/>
                        <a:t>n</a:t>
                      </a:r>
                      <a:r>
                        <a:rPr baseline="-25000" lang="pt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/>
                        <a:t>t</a:t>
                      </a:r>
                      <a:r>
                        <a:rPr baseline="-25000" lang="pt"/>
                        <a:t>1</a:t>
                      </a:r>
                      <a:endParaRPr baseline="-25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lang="pt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aseline="-25000" lang="pt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lang="pt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>
                          <a:solidFill>
                            <a:schemeClr val="dk1"/>
                          </a:solidFill>
                        </a:rPr>
                        <a:t>t</a:t>
                      </a:r>
                      <a:r>
                        <a:rPr baseline="-25000" lang="pt">
                          <a:solidFill>
                            <a:schemeClr val="dk1"/>
                          </a:solidFill>
                        </a:rPr>
                        <a:t>3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r>
                        <a:rPr lang="pt"/>
                        <a:t>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/>
                        <a:t>K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i="1" lang="pt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-25000" i="1" lang="pt">
                          <a:solidFill>
                            <a:schemeClr val="dk1"/>
                          </a:solidFill>
                        </a:rPr>
                        <a:t>K</a:t>
                      </a:r>
                      <a:endParaRPr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pt"/>
                        <a:t>t</a:t>
                      </a:r>
                      <a:r>
                        <a:rPr baseline="-25000" i="1" lang="pt"/>
                        <a:t>K</a:t>
                      </a:r>
                      <a:endParaRPr baseline="-25000" i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37" name="Google Shape;137;p22"/>
          <p:cNvSpPr/>
          <p:nvPr/>
        </p:nvSpPr>
        <p:spPr>
          <a:xfrm>
            <a:off x="976796" y="2866400"/>
            <a:ext cx="372775" cy="850325"/>
          </a:xfrm>
          <a:custGeom>
            <a:rect b="b" l="l" r="r" t="t"/>
            <a:pathLst>
              <a:path extrusionOk="0" h="34013" w="14911">
                <a:moveTo>
                  <a:pt x="123" y="34013"/>
                </a:moveTo>
                <a:cubicBezTo>
                  <a:pt x="370" y="29453"/>
                  <a:pt x="-863" y="12324"/>
                  <a:pt x="1602" y="6655"/>
                </a:cubicBezTo>
                <a:cubicBezTo>
                  <a:pt x="4067" y="986"/>
                  <a:pt x="12693" y="1109"/>
                  <a:pt x="14911" y="0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8" name="Google Shape;138;p22"/>
          <p:cNvSpPr/>
          <p:nvPr/>
        </p:nvSpPr>
        <p:spPr>
          <a:xfrm>
            <a:off x="5896925" y="3002257"/>
            <a:ext cx="1515800" cy="862350"/>
          </a:xfrm>
          <a:custGeom>
            <a:rect b="b" l="l" r="r" t="t"/>
            <a:pathLst>
              <a:path extrusionOk="0" h="34494" w="60632">
                <a:moveTo>
                  <a:pt x="0" y="1960"/>
                </a:moveTo>
                <a:cubicBezTo>
                  <a:pt x="8134" y="2083"/>
                  <a:pt x="38696" y="-2722"/>
                  <a:pt x="48801" y="2700"/>
                </a:cubicBezTo>
                <a:cubicBezTo>
                  <a:pt x="58906" y="8122"/>
                  <a:pt x="58660" y="29195"/>
                  <a:pt x="60632" y="34494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39" name="Google Shape;139;p22"/>
          <p:cNvSpPr txBox="1"/>
          <p:nvPr/>
        </p:nvSpPr>
        <p:spPr>
          <a:xfrm>
            <a:off x="6525325" y="2656000"/>
            <a:ext cx="1380300" cy="783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executar &amp; medir</a:t>
            </a:r>
            <a:endParaRPr sz="1800"/>
          </a:p>
        </p:txBody>
      </p:sp>
      <p:cxnSp>
        <p:nvCxnSpPr>
          <p:cNvPr id="140" name="Google Shape;140;p22"/>
          <p:cNvCxnSpPr/>
          <p:nvPr/>
        </p:nvCxnSpPr>
        <p:spPr>
          <a:xfrm flipH="1" rot="10800000">
            <a:off x="832000" y="6378675"/>
            <a:ext cx="2994600" cy="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832000" y="4622475"/>
            <a:ext cx="18600" cy="17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/>
          <p:nvPr/>
        </p:nvSpPr>
        <p:spPr>
          <a:xfrm>
            <a:off x="1663937" y="6213000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202850" y="6070675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3115100" y="4885025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1044762" y="6263185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3864925" y="6181425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N</a:t>
            </a:r>
            <a:endParaRPr b="1" i="1"/>
          </a:p>
        </p:txBody>
      </p:sp>
      <p:sp>
        <p:nvSpPr>
          <p:cNvPr id="147" name="Google Shape;147;p22"/>
          <p:cNvSpPr txBox="1"/>
          <p:nvPr/>
        </p:nvSpPr>
        <p:spPr>
          <a:xfrm>
            <a:off x="671850" y="4283675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Tempo (ms)</a:t>
            </a:r>
            <a:endParaRPr b="1" i="1"/>
          </a:p>
        </p:txBody>
      </p:sp>
      <p:sp>
        <p:nvSpPr>
          <p:cNvPr id="148" name="Google Shape;148;p22"/>
          <p:cNvSpPr txBox="1"/>
          <p:nvPr/>
        </p:nvSpPr>
        <p:spPr>
          <a:xfrm>
            <a:off x="148075" y="3439600"/>
            <a:ext cx="12015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organizar</a:t>
            </a:r>
            <a:endParaRPr sz="1800"/>
          </a:p>
        </p:txBody>
      </p:sp>
      <p:sp>
        <p:nvSpPr>
          <p:cNvPr id="149" name="Google Shape;149;p22"/>
          <p:cNvSpPr txBox="1"/>
          <p:nvPr/>
        </p:nvSpPr>
        <p:spPr>
          <a:xfrm>
            <a:off x="3361225" y="3926850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apresentar</a:t>
            </a:r>
            <a:endParaRPr sz="1800"/>
          </a:p>
        </p:txBody>
      </p:sp>
      <p:sp>
        <p:nvSpPr>
          <p:cNvPr id="150" name="Google Shape;150;p22"/>
          <p:cNvSpPr/>
          <p:nvPr/>
        </p:nvSpPr>
        <p:spPr>
          <a:xfrm>
            <a:off x="2199900" y="5232500"/>
            <a:ext cx="646975" cy="369725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51" name="Google Shape;151;p22"/>
          <p:cNvSpPr txBox="1"/>
          <p:nvPr/>
        </p:nvSpPr>
        <p:spPr>
          <a:xfrm>
            <a:off x="1160250" y="4987325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sugerir</a:t>
            </a:r>
            <a:endParaRPr sz="1800"/>
          </a:p>
        </p:txBody>
      </p:sp>
      <p:sp>
        <p:nvSpPr>
          <p:cNvPr id="152" name="Google Shape;152;p22"/>
          <p:cNvSpPr txBox="1"/>
          <p:nvPr/>
        </p:nvSpPr>
        <p:spPr>
          <a:xfrm>
            <a:off x="1032799" y="630225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baseline="-25000" lang="pt">
                <a:solidFill>
                  <a:schemeClr val="dk1"/>
                </a:solidFill>
              </a:rPr>
              <a:t>1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1566199" y="630225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baseline="-25000" lang="pt">
                <a:solidFill>
                  <a:schemeClr val="dk1"/>
                </a:solidFill>
              </a:rPr>
              <a:t>2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2099599" y="630225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baseline="-25000" lang="pt">
                <a:solidFill>
                  <a:schemeClr val="dk1"/>
                </a:solidFill>
              </a:rPr>
              <a:t>3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3013999" y="630225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baseline="-25000" i="1" lang="pt">
                <a:solidFill>
                  <a:schemeClr val="dk1"/>
                </a:solidFill>
              </a:rPr>
              <a:t>K</a:t>
            </a:r>
            <a:endParaRPr i="1"/>
          </a:p>
        </p:txBody>
      </p:sp>
      <p:sp>
        <p:nvSpPr>
          <p:cNvPr id="156" name="Google Shape;156;p22"/>
          <p:cNvSpPr txBox="1"/>
          <p:nvPr/>
        </p:nvSpPr>
        <p:spPr>
          <a:xfrm>
            <a:off x="2556799" y="630225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… </a:t>
            </a:r>
            <a:endParaRPr i="1"/>
          </a:p>
        </p:txBody>
      </p:sp>
      <p:sp>
        <p:nvSpPr>
          <p:cNvPr id="157" name="Google Shape;157;p22"/>
          <p:cNvSpPr txBox="1"/>
          <p:nvPr/>
        </p:nvSpPr>
        <p:spPr>
          <a:xfrm>
            <a:off x="575600" y="6138251"/>
            <a:ext cx="3927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100">
                <a:solidFill>
                  <a:schemeClr val="dk1"/>
                </a:solidFill>
              </a:rPr>
              <a:t>t</a:t>
            </a:r>
            <a:r>
              <a:rPr baseline="-25000" lang="pt" sz="1100">
                <a:solidFill>
                  <a:schemeClr val="dk1"/>
                </a:solidFill>
              </a:rPr>
              <a:t>1</a:t>
            </a:r>
            <a:endParaRPr baseline="-25000" sz="1100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577920" y="6006731"/>
            <a:ext cx="3927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100">
                <a:solidFill>
                  <a:schemeClr val="dk1"/>
                </a:solidFill>
              </a:rPr>
              <a:t>t</a:t>
            </a:r>
            <a:r>
              <a:rPr baseline="-25000" lang="pt" sz="1100">
                <a:solidFill>
                  <a:schemeClr val="dk1"/>
                </a:solidFill>
              </a:rPr>
              <a:t>2</a:t>
            </a:r>
            <a:endParaRPr sz="1100"/>
          </a:p>
        </p:txBody>
      </p:sp>
      <p:sp>
        <p:nvSpPr>
          <p:cNvPr id="159" name="Google Shape;159;p22"/>
          <p:cNvSpPr txBox="1"/>
          <p:nvPr/>
        </p:nvSpPr>
        <p:spPr>
          <a:xfrm>
            <a:off x="575599" y="5870575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100">
                <a:solidFill>
                  <a:schemeClr val="dk1"/>
                </a:solidFill>
              </a:rPr>
              <a:t>t</a:t>
            </a:r>
            <a:r>
              <a:rPr baseline="-25000" lang="pt" sz="1100">
                <a:solidFill>
                  <a:schemeClr val="dk1"/>
                </a:solidFill>
              </a:rPr>
              <a:t>3</a:t>
            </a:r>
            <a:endParaRPr baseline="-25000" sz="1100">
              <a:solidFill>
                <a:schemeClr val="dk1"/>
              </a:solidFill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575599" y="4806456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100">
                <a:solidFill>
                  <a:schemeClr val="dk1"/>
                </a:solidFill>
              </a:rPr>
              <a:t>t</a:t>
            </a:r>
            <a:r>
              <a:rPr baseline="-25000" i="1" lang="pt" sz="1100">
                <a:solidFill>
                  <a:schemeClr val="dk1"/>
                </a:solidFill>
              </a:rPr>
              <a:t>K</a:t>
            </a:r>
            <a:endParaRPr baseline="-25000" i="1" sz="11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75599" y="5339856"/>
            <a:ext cx="392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100">
                <a:solidFill>
                  <a:schemeClr val="dk1"/>
                </a:solidFill>
              </a:rPr>
              <a:t>...</a:t>
            </a:r>
            <a:endParaRPr baseline="-25000"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Desvantagens</a:t>
            </a:r>
            <a:r>
              <a:rPr lang="pt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Qualidade da análise </a:t>
            </a:r>
            <a:r>
              <a:rPr b="1" lang="pt"/>
              <a:t>altamente dependente</a:t>
            </a:r>
            <a:r>
              <a:rPr lang="pt"/>
              <a:t> da amostra de entradas. Para ser relevante, deve ser muito bem</a:t>
            </a:r>
            <a:r>
              <a:rPr b="1" i="1" lang="pt"/>
              <a:t> </a:t>
            </a:r>
            <a:r>
              <a:rPr b="1" lang="pt"/>
              <a:t>justificada</a:t>
            </a:r>
            <a:r>
              <a:rPr lang="pt"/>
              <a:t> a escolha das entradas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Impossibilidade</a:t>
            </a:r>
            <a:r>
              <a:rPr lang="pt"/>
              <a:t> de assegurar que a função sugerida corresponde à real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457200" y="1600200"/>
            <a:ext cx="8229600" cy="1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Desvantagens</a:t>
            </a:r>
            <a:r>
              <a:rPr lang="pt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967413" y="2484143"/>
            <a:ext cx="7209000" cy="3855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1437256" y="3209809"/>
            <a:ext cx="4811204" cy="2736046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176" name="Google Shape;176;p24"/>
          <p:cNvCxnSpPr/>
          <p:nvPr/>
        </p:nvCxnSpPr>
        <p:spPr>
          <a:xfrm flipH="1" rot="10800000">
            <a:off x="1408292" y="6030782"/>
            <a:ext cx="5951100" cy="6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4"/>
          <p:cNvCxnSpPr/>
          <p:nvPr/>
        </p:nvCxnSpPr>
        <p:spPr>
          <a:xfrm flipH="1" rot="10800000">
            <a:off x="1408292" y="3052682"/>
            <a:ext cx="36900" cy="3040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4"/>
          <p:cNvSpPr/>
          <p:nvPr/>
        </p:nvSpPr>
        <p:spPr>
          <a:xfrm>
            <a:off x="2909187" y="5756655"/>
            <a:ext cx="229500" cy="19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3846144" y="5612536"/>
            <a:ext cx="229500" cy="19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5945463" y="3498007"/>
            <a:ext cx="229500" cy="195900"/>
          </a:xfrm>
          <a:prstGeom prst="ellipse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1831110" y="5835063"/>
            <a:ext cx="229500" cy="19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7435579" y="5696416"/>
            <a:ext cx="7410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 sz="2400"/>
              <a:t>N</a:t>
            </a:r>
            <a:endParaRPr b="1" i="1" sz="2400"/>
          </a:p>
        </p:txBody>
      </p:sp>
      <p:sp>
        <p:nvSpPr>
          <p:cNvPr id="183" name="Google Shape;183;p24"/>
          <p:cNvSpPr txBox="1"/>
          <p:nvPr/>
        </p:nvSpPr>
        <p:spPr>
          <a:xfrm>
            <a:off x="1090028" y="2478250"/>
            <a:ext cx="31317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 sz="2400"/>
              <a:t>Tempo (ms)</a:t>
            </a:r>
            <a:endParaRPr b="1" i="1" sz="2400"/>
          </a:p>
        </p:txBody>
      </p:sp>
      <p:sp>
        <p:nvSpPr>
          <p:cNvPr id="184" name="Google Shape;184;p24"/>
          <p:cNvSpPr/>
          <p:nvPr/>
        </p:nvSpPr>
        <p:spPr>
          <a:xfrm>
            <a:off x="3386582" y="5688504"/>
            <a:ext cx="229500" cy="19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2379962" y="5804073"/>
            <a:ext cx="229500" cy="1959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6" name="Google Shape;186;p24"/>
          <p:cNvCxnSpPr/>
          <p:nvPr/>
        </p:nvCxnSpPr>
        <p:spPr>
          <a:xfrm flipH="1" rot="10800000">
            <a:off x="1515950" y="5472900"/>
            <a:ext cx="4621200" cy="51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87" name="Google Shape;187;p24"/>
          <p:cNvSpPr/>
          <p:nvPr/>
        </p:nvSpPr>
        <p:spPr>
          <a:xfrm flipH="1">
            <a:off x="5453259" y="4881300"/>
            <a:ext cx="1723541" cy="591597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88" name="Google Shape;188;p24"/>
          <p:cNvSpPr txBox="1"/>
          <p:nvPr/>
        </p:nvSpPr>
        <p:spPr>
          <a:xfrm>
            <a:off x="6137150" y="4636125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sugerir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Esta disciplina NÃO empregará análise empírica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00" name="Google Shape;200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Analiticamente</a:t>
            </a:r>
            <a:r>
              <a:rPr lang="pt"/>
              <a:t>: </a:t>
            </a:r>
            <a:br>
              <a:rPr lang="pt"/>
            </a:br>
            <a:endParaRPr/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Estudar o algoritmo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Contabilizar o </a:t>
            </a:r>
            <a:r>
              <a:rPr b="1" lang="pt"/>
              <a:t>número de passos</a:t>
            </a:r>
            <a:r>
              <a:rPr lang="pt"/>
              <a:t> (</a:t>
            </a:r>
            <a:r>
              <a:rPr lang="pt"/>
              <a:t>complexidade de tempo</a:t>
            </a:r>
            <a:r>
              <a:rPr lang="pt"/>
              <a:t>) e de </a:t>
            </a:r>
            <a:r>
              <a:rPr b="1" lang="pt"/>
              <a:t>células de memória</a:t>
            </a:r>
            <a:r>
              <a:rPr lang="pt"/>
              <a:t> (</a:t>
            </a:r>
            <a:r>
              <a:rPr lang="pt"/>
              <a:t>complexidade de </a:t>
            </a:r>
            <a:r>
              <a:rPr lang="pt"/>
              <a:t>espaço) que o algoritmo requer para sua execução</a:t>
            </a:r>
            <a:endParaRPr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Note que, normalmente, tal contabilidade deve resultar em uma função das variáveis de entrada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ctrTitle"/>
          </p:nvPr>
        </p:nvSpPr>
        <p:spPr>
          <a:xfrm>
            <a:off x="685800" y="2720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da 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Complexidade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de</a:t>
            </a:r>
            <a:r>
              <a:rPr b="0" lang="pt" sz="4400">
                <a:solidFill>
                  <a:srgbClr val="000000"/>
                </a:solidFill>
              </a:rPr>
              <a:t> </a:t>
            </a:r>
            <a:r>
              <a:rPr b="0" lang="pt" sz="4400">
                <a:solidFill>
                  <a:srgbClr val="000000"/>
                </a:solidFill>
              </a:rPr>
              <a:t>Tempo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Complexidade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/>
          <p:nvPr/>
        </p:nvSpPr>
        <p:spPr>
          <a:xfrm>
            <a:off x="1830200" y="4271275"/>
            <a:ext cx="4547400" cy="38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</a:t>
            </a:r>
            <a:r>
              <a:rPr lang="pt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r>
              <a:rPr lang="pt" sz="2000"/>
              <a:t>= 1 passo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/>
          <p:nvPr/>
        </p:nvSpPr>
        <p:spPr>
          <a:xfrm>
            <a:off x="1409575" y="3980025"/>
            <a:ext cx="5504100" cy="7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1830200" y="4271275"/>
            <a:ext cx="4547400" cy="38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26" name="Google Shape;226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</a:t>
            </a:r>
            <a:r>
              <a:rPr lang="pt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r>
              <a:rPr lang="pt" sz="2000"/>
              <a:t>= </a:t>
            </a:r>
            <a:r>
              <a:rPr i="1" lang="pt" sz="2000"/>
              <a:t>i</a:t>
            </a:r>
            <a:r>
              <a:rPr lang="pt" sz="2000"/>
              <a:t>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r>
              <a:rPr lang="pt" sz="2000"/>
              <a:t>= 1 passo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952375" y="3599025"/>
            <a:ext cx="7458600" cy="126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1409575" y="3980025"/>
            <a:ext cx="5504100" cy="7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1830200" y="4271275"/>
            <a:ext cx="4547400" cy="38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</a:t>
            </a:r>
            <a:r>
              <a:rPr lang="pt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									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</a:t>
            </a:r>
            <a:r>
              <a:rPr lang="pt" sz="2000"/>
              <a:t>= 1+2+…+</a:t>
            </a:r>
            <a:r>
              <a:rPr i="1" lang="pt" sz="2000"/>
              <a:t>N</a:t>
            </a:r>
            <a:r>
              <a:rPr lang="pt" sz="2000"/>
              <a:t> = </a:t>
            </a:r>
            <a:r>
              <a:rPr i="1" lang="pt" sz="2000"/>
              <a:t>N</a:t>
            </a:r>
            <a:r>
              <a:rPr lang="pt" sz="2000"/>
              <a:t>(</a:t>
            </a:r>
            <a:r>
              <a:rPr i="1" lang="pt" sz="2000"/>
              <a:t>N</a:t>
            </a:r>
            <a:r>
              <a:rPr lang="pt" sz="2000"/>
              <a:t>+1)/2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r>
              <a:rPr lang="pt" sz="2000"/>
              <a:t>= </a:t>
            </a:r>
            <a:r>
              <a:rPr i="1" lang="pt" sz="2000"/>
              <a:t>i</a:t>
            </a:r>
            <a:r>
              <a:rPr lang="pt" sz="2000"/>
              <a:t>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r>
              <a:rPr lang="pt" sz="2000"/>
              <a:t>= 1 passo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2"/>
          <p:cNvSpPr/>
          <p:nvPr/>
        </p:nvSpPr>
        <p:spPr>
          <a:xfrm>
            <a:off x="876175" y="3236125"/>
            <a:ext cx="7719600" cy="2181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2"/>
          <p:cNvSpPr/>
          <p:nvPr/>
        </p:nvSpPr>
        <p:spPr>
          <a:xfrm>
            <a:off x="952375" y="3599025"/>
            <a:ext cx="7458600" cy="126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2"/>
          <p:cNvSpPr/>
          <p:nvPr/>
        </p:nvSpPr>
        <p:spPr>
          <a:xfrm>
            <a:off x="1409575" y="3980025"/>
            <a:ext cx="5504100" cy="7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1830200" y="4271275"/>
            <a:ext cx="4547400" cy="38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									</a:t>
            </a:r>
            <a:r>
              <a:rPr lang="pt" sz="2000"/>
              <a:t>= </a:t>
            </a:r>
            <a:r>
              <a:rPr i="1" lang="pt" sz="2000"/>
              <a:t>N</a:t>
            </a:r>
            <a:r>
              <a:rPr lang="pt" sz="2000"/>
              <a:t>(</a:t>
            </a:r>
            <a:r>
              <a:rPr i="1" lang="pt" sz="2000"/>
              <a:t>N</a:t>
            </a:r>
            <a:r>
              <a:rPr lang="pt" sz="2000"/>
              <a:t>+1)/2 + 1 passos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</a:t>
            </a:r>
            <a:r>
              <a:rPr lang="pt" sz="2000"/>
              <a:t>= 1+2+…+</a:t>
            </a:r>
            <a:r>
              <a:rPr i="1" lang="pt" sz="2000"/>
              <a:t>N</a:t>
            </a:r>
            <a:r>
              <a:rPr lang="pt" sz="2000"/>
              <a:t> = </a:t>
            </a:r>
            <a:r>
              <a:rPr i="1" lang="pt" sz="2000"/>
              <a:t>N</a:t>
            </a:r>
            <a:r>
              <a:rPr lang="pt" sz="2000"/>
              <a:t>(</a:t>
            </a:r>
            <a:r>
              <a:rPr i="1" lang="pt" sz="2000"/>
              <a:t>N</a:t>
            </a:r>
            <a:r>
              <a:rPr lang="pt" sz="2000"/>
              <a:t>+1)/2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r>
              <a:rPr lang="pt" sz="2000"/>
              <a:t>= </a:t>
            </a:r>
            <a:r>
              <a:rPr i="1" lang="pt" sz="2000"/>
              <a:t>i</a:t>
            </a:r>
            <a:r>
              <a:rPr lang="pt" sz="2000"/>
              <a:t>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r>
              <a:rPr lang="pt" sz="2000"/>
              <a:t>= 1 passo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/>
          <p:nvPr/>
        </p:nvSpPr>
        <p:spPr>
          <a:xfrm>
            <a:off x="876175" y="3236125"/>
            <a:ext cx="7719600" cy="21810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3"/>
          <p:cNvSpPr/>
          <p:nvPr/>
        </p:nvSpPr>
        <p:spPr>
          <a:xfrm>
            <a:off x="952375" y="3599025"/>
            <a:ext cx="7458600" cy="1263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3"/>
          <p:cNvSpPr/>
          <p:nvPr/>
        </p:nvSpPr>
        <p:spPr>
          <a:xfrm>
            <a:off x="1409575" y="3980025"/>
            <a:ext cx="5504100" cy="7719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3"/>
          <p:cNvSpPr/>
          <p:nvPr/>
        </p:nvSpPr>
        <p:spPr>
          <a:xfrm>
            <a:off x="1830200" y="4271275"/>
            <a:ext cx="4547400" cy="388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55" name="Google Shape;255;p3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o seguinte algoritmo:</a:t>
            </a:r>
            <a:r>
              <a:rPr lang="pt"/>
              <a:t>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Calcular(B[], N: Inteiro):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									</a:t>
            </a:r>
            <a:r>
              <a:rPr lang="pt" sz="2000"/>
              <a:t>= </a:t>
            </a:r>
            <a:r>
              <a:rPr i="1" lang="pt" sz="2000"/>
              <a:t>N</a:t>
            </a:r>
            <a:r>
              <a:rPr lang="pt" sz="2000"/>
              <a:t>(</a:t>
            </a:r>
            <a:r>
              <a:rPr i="1" lang="pt" sz="2000"/>
              <a:t>N</a:t>
            </a:r>
            <a:r>
              <a:rPr lang="pt" sz="2000"/>
              <a:t>+1)/2 + 1 passos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</a:t>
            </a:r>
            <a:r>
              <a:rPr lang="pt" sz="2000"/>
              <a:t>= 1+2+…+</a:t>
            </a:r>
            <a:r>
              <a:rPr i="1" lang="pt" sz="2000"/>
              <a:t>N</a:t>
            </a:r>
            <a:r>
              <a:rPr lang="pt" sz="2000"/>
              <a:t> = </a:t>
            </a:r>
            <a:r>
              <a:rPr i="1" lang="pt" sz="2000"/>
              <a:t>N</a:t>
            </a:r>
            <a:r>
              <a:rPr lang="pt" sz="2000"/>
              <a:t>(</a:t>
            </a:r>
            <a:r>
              <a:rPr i="1" lang="pt" sz="2000"/>
              <a:t>N</a:t>
            </a:r>
            <a:r>
              <a:rPr lang="pt" sz="2000"/>
              <a:t>+1)/2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			</a:t>
            </a:r>
            <a:r>
              <a:rPr lang="pt" sz="2000"/>
              <a:t>= i passos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t + j					</a:t>
            </a:r>
            <a:r>
              <a:rPr lang="pt" sz="2000"/>
              <a:t>= 1 passo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∴ a complexidade de tempo é </a:t>
            </a:r>
            <a:r>
              <a:rPr i="1" lang="pt"/>
              <a:t>N</a:t>
            </a:r>
            <a:r>
              <a:rPr lang="pt"/>
              <a:t>(</a:t>
            </a:r>
            <a:r>
              <a:rPr i="1" lang="pt"/>
              <a:t>N</a:t>
            </a:r>
            <a:r>
              <a:rPr lang="pt"/>
              <a:t>+1)/2 + 1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61" name="Google Shape;261;p34"/>
          <p:cNvSpPr txBox="1"/>
          <p:nvPr>
            <p:ph idx="1" type="body"/>
          </p:nvPr>
        </p:nvSpPr>
        <p:spPr>
          <a:xfrm>
            <a:off x="457200" y="1600200"/>
            <a:ext cx="8229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Compare as complexidades</a:t>
            </a:r>
            <a:r>
              <a:rPr lang="pt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2" name="Google Shape;262;p34"/>
          <p:cNvSpPr/>
          <p:nvPr/>
        </p:nvSpPr>
        <p:spPr>
          <a:xfrm>
            <a:off x="4853650" y="2664313"/>
            <a:ext cx="3627600" cy="227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4"/>
          <p:cNvSpPr/>
          <p:nvPr/>
        </p:nvSpPr>
        <p:spPr>
          <a:xfrm>
            <a:off x="5090075" y="3092238"/>
            <a:ext cx="2420975" cy="1613425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64" name="Google Shape;264;p34"/>
          <p:cNvCxnSpPr/>
          <p:nvPr/>
        </p:nvCxnSpPr>
        <p:spPr>
          <a:xfrm flipH="1" rot="10800000">
            <a:off x="5075500" y="4755838"/>
            <a:ext cx="2994600" cy="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4"/>
          <p:cNvCxnSpPr/>
          <p:nvPr/>
        </p:nvCxnSpPr>
        <p:spPr>
          <a:xfrm flipH="1" rot="10800000">
            <a:off x="5075500" y="2999638"/>
            <a:ext cx="18600" cy="17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4"/>
          <p:cNvSpPr txBox="1"/>
          <p:nvPr/>
        </p:nvSpPr>
        <p:spPr>
          <a:xfrm>
            <a:off x="8108425" y="4558588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N</a:t>
            </a:r>
            <a:endParaRPr b="1" i="1"/>
          </a:p>
        </p:txBody>
      </p:sp>
      <p:sp>
        <p:nvSpPr>
          <p:cNvPr id="267" name="Google Shape;267;p34"/>
          <p:cNvSpPr txBox="1"/>
          <p:nvPr/>
        </p:nvSpPr>
        <p:spPr>
          <a:xfrm>
            <a:off x="4915350" y="2660838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Tempo (passos)</a:t>
            </a:r>
            <a:endParaRPr b="1" i="1"/>
          </a:p>
        </p:txBody>
      </p:sp>
      <p:sp>
        <p:nvSpPr>
          <p:cNvPr id="268" name="Google Shape;268;p34"/>
          <p:cNvSpPr/>
          <p:nvPr/>
        </p:nvSpPr>
        <p:spPr>
          <a:xfrm>
            <a:off x="6443400" y="3609663"/>
            <a:ext cx="646975" cy="369725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9" name="Google Shape;269;p34"/>
          <p:cNvSpPr txBox="1"/>
          <p:nvPr/>
        </p:nvSpPr>
        <p:spPr>
          <a:xfrm>
            <a:off x="5403750" y="3272100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(</a:t>
            </a: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+1)/2 + 1</a:t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762063" y="2664313"/>
            <a:ext cx="3627600" cy="227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/>
          <p:nvPr/>
        </p:nvSpPr>
        <p:spPr>
          <a:xfrm>
            <a:off x="998488" y="3092238"/>
            <a:ext cx="2420975" cy="1613425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sp>
      <p:cxnSp>
        <p:nvCxnSpPr>
          <p:cNvPr id="272" name="Google Shape;272;p34"/>
          <p:cNvCxnSpPr/>
          <p:nvPr/>
        </p:nvCxnSpPr>
        <p:spPr>
          <a:xfrm flipH="1" rot="10800000">
            <a:off x="983913" y="4755838"/>
            <a:ext cx="2994600" cy="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4"/>
          <p:cNvCxnSpPr/>
          <p:nvPr/>
        </p:nvCxnSpPr>
        <p:spPr>
          <a:xfrm flipH="1" rot="10800000">
            <a:off x="983913" y="2999638"/>
            <a:ext cx="18600" cy="17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4"/>
          <p:cNvSpPr/>
          <p:nvPr/>
        </p:nvSpPr>
        <p:spPr>
          <a:xfrm>
            <a:off x="1815849" y="4590163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4"/>
          <p:cNvSpPr/>
          <p:nvPr/>
        </p:nvSpPr>
        <p:spPr>
          <a:xfrm>
            <a:off x="2354763" y="4447838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4"/>
          <p:cNvSpPr/>
          <p:nvPr/>
        </p:nvSpPr>
        <p:spPr>
          <a:xfrm>
            <a:off x="3267013" y="3262188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1196674" y="4640348"/>
            <a:ext cx="115500" cy="115500"/>
          </a:xfrm>
          <a:prstGeom prst="ellipse">
            <a:avLst/>
          </a:prstGeom>
          <a:solidFill>
            <a:srgbClr val="0000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4"/>
          <p:cNvSpPr txBox="1"/>
          <p:nvPr/>
        </p:nvSpPr>
        <p:spPr>
          <a:xfrm>
            <a:off x="4016838" y="4558588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N</a:t>
            </a:r>
            <a:endParaRPr b="1" i="1"/>
          </a:p>
        </p:txBody>
      </p:sp>
      <p:sp>
        <p:nvSpPr>
          <p:cNvPr id="279" name="Google Shape;279;p34"/>
          <p:cNvSpPr txBox="1"/>
          <p:nvPr/>
        </p:nvSpPr>
        <p:spPr>
          <a:xfrm>
            <a:off x="823763" y="2660838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Tempo (ms)</a:t>
            </a:r>
            <a:endParaRPr b="1" i="1"/>
          </a:p>
        </p:txBody>
      </p:sp>
      <p:sp>
        <p:nvSpPr>
          <p:cNvPr id="280" name="Google Shape;280;p34"/>
          <p:cNvSpPr/>
          <p:nvPr/>
        </p:nvSpPr>
        <p:spPr>
          <a:xfrm>
            <a:off x="2351813" y="3609663"/>
            <a:ext cx="646975" cy="369725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1" name="Google Shape;281;p34"/>
          <p:cNvSpPr txBox="1"/>
          <p:nvPr/>
        </p:nvSpPr>
        <p:spPr>
          <a:xfrm>
            <a:off x="1259663" y="3310925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800"/>
              <a:t>sugerir</a:t>
            </a:r>
            <a:endParaRPr sz="1800"/>
          </a:p>
        </p:txBody>
      </p:sp>
      <p:sp>
        <p:nvSpPr>
          <p:cNvPr id="282" name="Google Shape;282;p34"/>
          <p:cNvSpPr txBox="1"/>
          <p:nvPr/>
        </p:nvSpPr>
        <p:spPr>
          <a:xfrm>
            <a:off x="1075888" y="5319625"/>
            <a:ext cx="30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Empírica</a:t>
            </a:r>
            <a:endParaRPr/>
          </a:p>
        </p:txBody>
      </p:sp>
      <p:sp>
        <p:nvSpPr>
          <p:cNvPr id="283" name="Google Shape;283;p34"/>
          <p:cNvSpPr txBox="1"/>
          <p:nvPr/>
        </p:nvSpPr>
        <p:spPr>
          <a:xfrm>
            <a:off x="5167438" y="5301140"/>
            <a:ext cx="30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Analítica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/>
          <p:nvPr/>
        </p:nvSpPr>
        <p:spPr>
          <a:xfrm>
            <a:off x="3229475" y="5029825"/>
            <a:ext cx="2459225" cy="557175"/>
          </a:xfrm>
          <a:custGeom>
            <a:rect b="b" l="l" r="r" t="t"/>
            <a:pathLst>
              <a:path extrusionOk="0" h="22287" w="98369">
                <a:moveTo>
                  <a:pt x="98369" y="0"/>
                </a:moveTo>
                <a:cubicBezTo>
                  <a:pt x="91378" y="3712"/>
                  <a:pt x="72818" y="22148"/>
                  <a:pt x="56423" y="22272"/>
                </a:cubicBezTo>
                <a:cubicBezTo>
                  <a:pt x="40028" y="22396"/>
                  <a:pt x="9404" y="4330"/>
                  <a:pt x="0" y="74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9" name="Google Shape;28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290" name="Google Shape;290;p35"/>
          <p:cNvSpPr txBox="1"/>
          <p:nvPr>
            <p:ph idx="1" type="body"/>
          </p:nvPr>
        </p:nvSpPr>
        <p:spPr>
          <a:xfrm>
            <a:off x="457200" y="1600200"/>
            <a:ext cx="8229600" cy="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Compare as complexidades: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1" name="Google Shape;291;p35"/>
          <p:cNvSpPr/>
          <p:nvPr/>
        </p:nvSpPr>
        <p:spPr>
          <a:xfrm>
            <a:off x="4853650" y="2664313"/>
            <a:ext cx="3627600" cy="227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5090075" y="3092238"/>
            <a:ext cx="2420975" cy="1613425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293" name="Google Shape;293;p35"/>
          <p:cNvCxnSpPr/>
          <p:nvPr/>
        </p:nvCxnSpPr>
        <p:spPr>
          <a:xfrm flipH="1" rot="10800000">
            <a:off x="5075500" y="4755838"/>
            <a:ext cx="2994600" cy="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35"/>
          <p:cNvCxnSpPr/>
          <p:nvPr/>
        </p:nvCxnSpPr>
        <p:spPr>
          <a:xfrm flipH="1" rot="10800000">
            <a:off x="5075500" y="2999638"/>
            <a:ext cx="18600" cy="17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35"/>
          <p:cNvSpPr txBox="1"/>
          <p:nvPr/>
        </p:nvSpPr>
        <p:spPr>
          <a:xfrm>
            <a:off x="8108425" y="4558588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N</a:t>
            </a:r>
            <a:endParaRPr b="1" i="1"/>
          </a:p>
        </p:txBody>
      </p:sp>
      <p:sp>
        <p:nvSpPr>
          <p:cNvPr id="296" name="Google Shape;296;p35"/>
          <p:cNvSpPr txBox="1"/>
          <p:nvPr/>
        </p:nvSpPr>
        <p:spPr>
          <a:xfrm>
            <a:off x="4915350" y="2660838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Tempo (passos)</a:t>
            </a:r>
            <a:endParaRPr b="1" i="1"/>
          </a:p>
        </p:txBody>
      </p:sp>
      <p:sp>
        <p:nvSpPr>
          <p:cNvPr id="297" name="Google Shape;297;p35"/>
          <p:cNvSpPr/>
          <p:nvPr/>
        </p:nvSpPr>
        <p:spPr>
          <a:xfrm>
            <a:off x="6443400" y="3609663"/>
            <a:ext cx="646975" cy="369725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8" name="Google Shape;298;p35"/>
          <p:cNvSpPr txBox="1"/>
          <p:nvPr/>
        </p:nvSpPr>
        <p:spPr>
          <a:xfrm>
            <a:off x="5403750" y="3272100"/>
            <a:ext cx="13803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(</a:t>
            </a: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+1)/2 + 1</a:t>
            </a:r>
            <a:endParaRPr/>
          </a:p>
        </p:txBody>
      </p:sp>
      <p:sp>
        <p:nvSpPr>
          <p:cNvPr id="299" name="Google Shape;299;p35"/>
          <p:cNvSpPr txBox="1"/>
          <p:nvPr/>
        </p:nvSpPr>
        <p:spPr>
          <a:xfrm>
            <a:off x="1075888" y="5319625"/>
            <a:ext cx="30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3000">
                <a:solidFill>
                  <a:schemeClr val="dk1"/>
                </a:solidFill>
              </a:rPr>
              <a:t>Analítica</a:t>
            </a:r>
            <a:endParaRPr/>
          </a:p>
        </p:txBody>
      </p:sp>
      <p:sp>
        <p:nvSpPr>
          <p:cNvPr id="300" name="Google Shape;300;p35"/>
          <p:cNvSpPr txBox="1"/>
          <p:nvPr/>
        </p:nvSpPr>
        <p:spPr>
          <a:xfrm>
            <a:off x="5167438" y="5301140"/>
            <a:ext cx="30000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Analítica</a:t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762063" y="2664313"/>
            <a:ext cx="3627600" cy="2273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/>
          <p:nvPr/>
        </p:nvSpPr>
        <p:spPr>
          <a:xfrm>
            <a:off x="998488" y="3092238"/>
            <a:ext cx="2420975" cy="1613425"/>
          </a:xfrm>
          <a:custGeom>
            <a:rect b="b" l="l" r="r" t="t"/>
            <a:pathLst>
              <a:path extrusionOk="0" h="64537" w="96839">
                <a:moveTo>
                  <a:pt x="0" y="64217"/>
                </a:moveTo>
                <a:cubicBezTo>
                  <a:pt x="3810" y="64174"/>
                  <a:pt x="13828" y="65073"/>
                  <a:pt x="22861" y="63960"/>
                </a:cubicBezTo>
                <a:cubicBezTo>
                  <a:pt x="31894" y="62847"/>
                  <a:pt x="44995" y="61605"/>
                  <a:pt x="54199" y="57538"/>
                </a:cubicBezTo>
                <a:cubicBezTo>
                  <a:pt x="63404" y="53471"/>
                  <a:pt x="70981" y="49147"/>
                  <a:pt x="78088" y="39557"/>
                </a:cubicBezTo>
                <a:cubicBezTo>
                  <a:pt x="85195" y="29967"/>
                  <a:pt x="93714" y="6593"/>
                  <a:pt x="96839" y="0"/>
                </a:cubicBezTo>
              </a:path>
            </a:pathLst>
          </a:custGeom>
          <a:noFill/>
          <a:ln cap="flat" cmpd="sng" w="7620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303" name="Google Shape;303;p35"/>
          <p:cNvCxnSpPr/>
          <p:nvPr/>
        </p:nvCxnSpPr>
        <p:spPr>
          <a:xfrm flipH="1" rot="10800000">
            <a:off x="983913" y="4755838"/>
            <a:ext cx="2994600" cy="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35"/>
          <p:cNvCxnSpPr/>
          <p:nvPr/>
        </p:nvCxnSpPr>
        <p:spPr>
          <a:xfrm flipH="1" rot="10800000">
            <a:off x="983913" y="2999638"/>
            <a:ext cx="18600" cy="179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5"/>
          <p:cNvSpPr txBox="1"/>
          <p:nvPr/>
        </p:nvSpPr>
        <p:spPr>
          <a:xfrm>
            <a:off x="4016838" y="4558588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N</a:t>
            </a:r>
            <a:endParaRPr b="1" i="1"/>
          </a:p>
        </p:txBody>
      </p:sp>
      <p:sp>
        <p:nvSpPr>
          <p:cNvPr id="306" name="Google Shape;306;p35"/>
          <p:cNvSpPr txBox="1"/>
          <p:nvPr/>
        </p:nvSpPr>
        <p:spPr>
          <a:xfrm>
            <a:off x="823763" y="2660838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/>
              <a:t>Tempo (ms)</a:t>
            </a:r>
            <a:endParaRPr b="1" i="1"/>
          </a:p>
        </p:txBody>
      </p:sp>
      <p:sp>
        <p:nvSpPr>
          <p:cNvPr id="307" name="Google Shape;307;p35"/>
          <p:cNvSpPr/>
          <p:nvPr/>
        </p:nvSpPr>
        <p:spPr>
          <a:xfrm>
            <a:off x="2351813" y="3609663"/>
            <a:ext cx="646975" cy="369725"/>
          </a:xfrm>
          <a:custGeom>
            <a:rect b="b" l="l" r="r" t="t"/>
            <a:pathLst>
              <a:path extrusionOk="0" h="14789" w="25879">
                <a:moveTo>
                  <a:pt x="0" y="0"/>
                </a:moveTo>
                <a:cubicBezTo>
                  <a:pt x="4313" y="2465"/>
                  <a:pt x="21566" y="12324"/>
                  <a:pt x="25879" y="14789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08" name="Google Shape;308;p35"/>
          <p:cNvSpPr txBox="1"/>
          <p:nvPr/>
        </p:nvSpPr>
        <p:spPr>
          <a:xfrm>
            <a:off x="1312176" y="3272100"/>
            <a:ext cx="1527600" cy="4620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α</a:t>
            </a:r>
            <a:r>
              <a:rPr lang="pt">
                <a:solidFill>
                  <a:schemeClr val="dk1"/>
                </a:solidFill>
              </a:rPr>
              <a:t>(</a:t>
            </a: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(</a:t>
            </a:r>
            <a:r>
              <a:rPr i="1" lang="pt">
                <a:solidFill>
                  <a:schemeClr val="dk1"/>
                </a:solidFill>
              </a:rPr>
              <a:t>N</a:t>
            </a:r>
            <a:r>
              <a:rPr lang="pt">
                <a:solidFill>
                  <a:schemeClr val="dk1"/>
                </a:solidFill>
              </a:rPr>
              <a:t>+1)/2 + 1)</a:t>
            </a:r>
            <a:endParaRPr/>
          </a:p>
        </p:txBody>
      </p:sp>
      <p:sp>
        <p:nvSpPr>
          <p:cNvPr id="309" name="Google Shape;309;p35"/>
          <p:cNvSpPr txBox="1"/>
          <p:nvPr/>
        </p:nvSpPr>
        <p:spPr>
          <a:xfrm>
            <a:off x="3808200" y="5234125"/>
            <a:ext cx="1527600" cy="566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>
                <a:solidFill>
                  <a:schemeClr val="dk1"/>
                </a:solidFill>
              </a:rPr>
              <a:t>α</a:t>
            </a:r>
            <a:r>
              <a:rPr lang="pt">
                <a:solidFill>
                  <a:schemeClr val="dk1"/>
                </a:solidFill>
              </a:rPr>
              <a:t> = média de ms / passo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315" name="Google Shape;315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Desvantagens</a:t>
            </a:r>
            <a:r>
              <a:rPr lang="pt"/>
              <a:t>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lang="pt"/>
              <a:t>É necessário ter acesso à descrição do algoritmo (seu "código-fonte")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1" marL="914400" rtl="0" algn="l">
              <a:spcBef>
                <a:spcPts val="480"/>
              </a:spcBef>
              <a:spcAft>
                <a:spcPts val="0"/>
              </a:spcAft>
              <a:buSzPts val="3000"/>
              <a:buChar char="○"/>
            </a:pPr>
            <a:r>
              <a:rPr b="1" lang="pt"/>
              <a:t>Potencialmente</a:t>
            </a:r>
            <a:r>
              <a:rPr lang="pt"/>
              <a:t> de difícil obtenção</a:t>
            </a:r>
            <a:endParaRPr/>
          </a:p>
          <a:p>
            <a:pPr indent="-419100" lvl="2" marL="1371600" rtl="0" algn="l">
              <a:spcBef>
                <a:spcPts val="0"/>
              </a:spcBef>
              <a:spcAft>
                <a:spcPts val="0"/>
              </a:spcAft>
              <a:buSzPts val="3000"/>
              <a:buChar char="■"/>
            </a:pPr>
            <a:r>
              <a:rPr lang="pt"/>
              <a:t>Existem algoritmos para os quais sua complexidade de tempo exata não é conhecida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7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Complexidade Assintótica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A análise de </a:t>
            </a:r>
            <a:r>
              <a:rPr b="1" i="1" lang="pt" sz="3600">
                <a:solidFill>
                  <a:srgbClr val="000000"/>
                </a:solidFill>
              </a:rPr>
              <a:t>complexidade</a:t>
            </a:r>
            <a:r>
              <a:rPr lang="pt" sz="3600">
                <a:solidFill>
                  <a:srgbClr val="000000"/>
                </a:solidFill>
              </a:rPr>
              <a:t> de algoritmos descreve a </a:t>
            </a:r>
            <a:r>
              <a:rPr b="1" i="1" lang="pt" sz="3600">
                <a:solidFill>
                  <a:srgbClr val="000000"/>
                </a:solidFill>
              </a:rPr>
              <a:t>eficiência</a:t>
            </a:r>
            <a:r>
              <a:rPr lang="pt" sz="3600">
                <a:solidFill>
                  <a:srgbClr val="000000"/>
                </a:solidFill>
              </a:rPr>
              <a:t> dos algoritmos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Como </a:t>
            </a:r>
            <a:r>
              <a:rPr b="1" i="1" lang="pt" sz="3600">
                <a:solidFill>
                  <a:srgbClr val="000000"/>
                </a:solidFill>
              </a:rPr>
              <a:t>medir</a:t>
            </a:r>
            <a:r>
              <a:rPr lang="pt" sz="3600">
                <a:solidFill>
                  <a:srgbClr val="000000"/>
                </a:solidFill>
              </a:rPr>
              <a:t> a eficiência de algoritmos?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Considere a existência de outro algoritmo A</a:t>
            </a:r>
            <a:r>
              <a:rPr baseline="-25000" lang="pt"/>
              <a:t>2</a:t>
            </a:r>
            <a:r>
              <a:rPr lang="pt"/>
              <a:t> que é </a:t>
            </a:r>
            <a:r>
              <a:rPr lang="pt"/>
              <a:t>equivalente</a:t>
            </a:r>
            <a:r>
              <a:rPr lang="pt"/>
              <a:t> ao algoritmo anterior A</a:t>
            </a:r>
            <a:r>
              <a:rPr baseline="-25000" lang="pt"/>
              <a:t>1</a:t>
            </a:r>
            <a:endParaRPr baseline="-25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Suponha que a complexidade de tempo de A</a:t>
            </a:r>
            <a:r>
              <a:rPr baseline="-25000" lang="pt"/>
              <a:t>2</a:t>
            </a:r>
            <a:r>
              <a:rPr lang="pt"/>
              <a:t> seja determinada como sendo</a:t>
            </a:r>
            <a:br>
              <a:rPr lang="pt"/>
            </a:br>
            <a:br>
              <a:rPr lang="pt"/>
            </a:br>
            <a:r>
              <a:rPr lang="pt"/>
              <a:t>10</a:t>
            </a:r>
            <a:r>
              <a:rPr i="1" lang="pt"/>
              <a:t>N</a:t>
            </a:r>
            <a:r>
              <a:rPr lang="pt" sz="1400"/>
              <a:t> </a:t>
            </a:r>
            <a:r>
              <a:rPr lang="pt"/>
              <a:t>log</a:t>
            </a:r>
            <a:r>
              <a:rPr lang="pt" sz="1400"/>
              <a:t> </a:t>
            </a:r>
            <a:r>
              <a:rPr i="1" lang="pt"/>
              <a:t>N</a:t>
            </a:r>
            <a:r>
              <a:rPr lang="pt"/>
              <a:t> + 1000</a:t>
            </a:r>
            <a:r>
              <a:rPr i="1" lang="pt"/>
              <a:t>N</a:t>
            </a:r>
            <a:r>
              <a:rPr lang="pt"/>
              <a:t> + 1000000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Qual dos algoritmos é mais eficiente em tempo?</a:t>
            </a:r>
            <a:endParaRPr/>
          </a:p>
        </p:txBody>
      </p:sp>
      <p:sp>
        <p:nvSpPr>
          <p:cNvPr id="326" name="Google Shape;32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3">
            <a:alphaModFix/>
          </a:blip>
          <a:srcRect b="4802" l="5171" r="32523" t="36269"/>
          <a:stretch/>
        </p:blipFill>
        <p:spPr>
          <a:xfrm>
            <a:off x="1753025" y="1701850"/>
            <a:ext cx="5637949" cy="47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9"/>
          <p:cNvSpPr txBox="1"/>
          <p:nvPr/>
        </p:nvSpPr>
        <p:spPr>
          <a:xfrm>
            <a:off x="7320975" y="6058122"/>
            <a:ext cx="372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 sz="1900"/>
              <a:t>N</a:t>
            </a:r>
            <a:endParaRPr b="1" i="1" sz="1900"/>
          </a:p>
        </p:txBody>
      </p:sp>
      <p:sp>
        <p:nvSpPr>
          <p:cNvPr id="334" name="Google Shape;334;p39"/>
          <p:cNvSpPr txBox="1"/>
          <p:nvPr/>
        </p:nvSpPr>
        <p:spPr>
          <a:xfrm>
            <a:off x="1868175" y="1341438"/>
            <a:ext cx="15759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pt" sz="1900"/>
              <a:t>passos</a:t>
            </a:r>
            <a:endParaRPr b="1" i="1" sz="19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 grau do polinômio é o que determina o valor do polinômio a medida que a variável cresce!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Esta </a:t>
            </a:r>
            <a:r>
              <a:rPr b="1" lang="pt"/>
              <a:t>complexidade </a:t>
            </a:r>
            <a:r>
              <a:rPr lang="pt"/>
              <a:t>é chamada de </a:t>
            </a:r>
            <a:r>
              <a:rPr b="1" lang="pt"/>
              <a:t>assintótica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Ela é um dos critérios mais utilizados para comparação de eficiência de algoritmos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Motivado por isto, existe uma notação especial que evidencia a classe de crescimento de uma função ─ </a:t>
            </a:r>
            <a:br>
              <a:rPr lang="pt"/>
            </a:br>
            <a:r>
              <a:rPr lang="pt"/>
              <a:t>a </a:t>
            </a:r>
            <a:r>
              <a:rPr b="1" lang="pt"/>
              <a:t>notação assintótica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Intuição</a:t>
            </a:r>
            <a:r>
              <a:rPr lang="pt"/>
              <a:t> da </a:t>
            </a:r>
            <a:r>
              <a:rPr lang="pt"/>
              <a:t>notação assintótica</a:t>
            </a:r>
            <a:r>
              <a:rPr b="1" lang="pt"/>
              <a:t>: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/>
              <a:t>Suponha uma função T(N) desconhecida.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Formalidade</a:t>
            </a:r>
            <a:r>
              <a:rPr lang="pt"/>
              <a:t> </a:t>
            </a:r>
            <a:r>
              <a:rPr lang="pt"/>
              <a:t>da notação assintótica,</a:t>
            </a:r>
            <a:r>
              <a:rPr b="1" lang="pt"/>
              <a:t> </a:t>
            </a:r>
            <a:r>
              <a:rPr lang="pt"/>
              <a:t>a seguir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graphicFrame>
        <p:nvGraphicFramePr>
          <p:cNvPr id="353" name="Google Shape;353;p42"/>
          <p:cNvGraphicFramePr/>
          <p:nvPr/>
        </p:nvGraphicFramePr>
        <p:xfrm>
          <a:off x="349775" y="27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{755C5C56-60F6-41A9-A692-BF83C1721E78}</a:tableStyleId>
              </a:tblPr>
              <a:tblGrid>
                <a:gridCol w="2242600"/>
                <a:gridCol w="1128925"/>
                <a:gridCol w="2484100"/>
                <a:gridCol w="2817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Termo de maior crescimento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Notação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Funções T(N) que satisfazem notação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Funções T(N) que NÃO satisfazem notação</a:t>
                      </a:r>
                      <a:endParaRPr b="1" sz="18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Igual a N</a:t>
                      </a:r>
                      <a:r>
                        <a:rPr baseline="30000" lang="pt" sz="1800"/>
                        <a:t>2</a:t>
                      </a:r>
                      <a:endParaRPr baseline="30000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θ(N</a:t>
                      </a:r>
                      <a:r>
                        <a:rPr baseline="30000" lang="pt" sz="1800"/>
                        <a:t>2</a:t>
                      </a:r>
                      <a:r>
                        <a:rPr lang="pt" sz="1800"/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½ N</a:t>
                      </a:r>
                      <a:r>
                        <a:rPr baseline="30000" lang="pt" sz="1800"/>
                        <a:t>2</a:t>
                      </a:r>
                      <a:r>
                        <a:rPr lang="pt" sz="1800"/>
                        <a:t> + 10N; 100N</a:t>
                      </a:r>
                      <a:r>
                        <a:rPr baseline="30000" lang="pt" sz="1800"/>
                        <a:t>2</a:t>
                      </a:r>
                      <a:endParaRPr baseline="30000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10N; N</a:t>
                      </a:r>
                      <a:r>
                        <a:rPr baseline="30000" lang="pt" sz="1800"/>
                        <a:t>3</a:t>
                      </a:r>
                      <a:r>
                        <a:rPr lang="pt" sz="1800"/>
                        <a:t> + 2N</a:t>
                      </a:r>
                      <a:r>
                        <a:rPr baseline="30000" lang="pt" sz="1800"/>
                        <a:t>2</a:t>
                      </a:r>
                      <a:r>
                        <a:rPr lang="pt" sz="1800"/>
                        <a:t>; N log 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No máximo N</a:t>
                      </a:r>
                      <a:r>
                        <a:rPr baseline="30000" lang="pt" sz="1800"/>
                        <a:t>2</a:t>
                      </a:r>
                      <a:endParaRPr baseline="30000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100; N log 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+ 2N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lg 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No mínimo 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Ω(N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+ 2;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lg 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10N; 100; N log 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Menor que N</a:t>
                      </a:r>
                      <a:r>
                        <a:rPr baseline="30000" lang="pt" sz="1800"/>
                        <a:t>2</a:t>
                      </a:r>
                      <a:endParaRPr baseline="30000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o(N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10N; 100; N log 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+ 2N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lg N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Maior que 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ω(N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3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+ 2N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 lg N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100N</a:t>
                      </a:r>
                      <a:r>
                        <a:rPr baseline="30000" lang="pt" sz="180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; 10N; 100; N log N</a:t>
                      </a:r>
                      <a:endParaRPr sz="1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Notação O</a:t>
            </a:r>
            <a:br>
              <a:rPr lang="pt"/>
            </a:br>
            <a:r>
              <a:rPr lang="pt" sz="2400"/>
              <a:t>O(g(n)) = { h(n) | ∃ c, n</a:t>
            </a:r>
            <a:r>
              <a:rPr baseline="-25000" lang="pt" sz="2400"/>
              <a:t>0</a:t>
            </a:r>
            <a:r>
              <a:rPr lang="pt" sz="2400"/>
              <a:t> tais que </a:t>
            </a:r>
            <a:br>
              <a:rPr lang="pt" sz="2400"/>
            </a:br>
            <a:r>
              <a:rPr lang="pt" sz="2400"/>
              <a:t>					0 ≤ h(n) ≤ cg(n), ∀ n ≥ n</a:t>
            </a:r>
            <a:r>
              <a:rPr baseline="-25000" lang="pt" sz="2400"/>
              <a:t>0 </a:t>
            </a:r>
            <a:r>
              <a:rPr lang="pt" sz="2400"/>
              <a:t>}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Pode-se denotar</a:t>
            </a:r>
            <a:br>
              <a:rPr lang="pt" sz="2400"/>
            </a:br>
            <a:r>
              <a:rPr lang="pt" sz="2400"/>
              <a:t> f(n) ∈ O(g(n)) por</a:t>
            </a:r>
            <a:br>
              <a:rPr lang="pt" sz="2400"/>
            </a:br>
            <a:r>
              <a:rPr lang="pt" sz="2400"/>
              <a:t> f(n) = O(g(n))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Se f(n)</a:t>
            </a:r>
            <a:r>
              <a:rPr lang="pt" sz="2400"/>
              <a:t>/g(n)</a:t>
            </a:r>
            <a:r>
              <a:rPr lang="pt" sz="2400"/>
              <a:t> admitir limite, </a:t>
            </a:r>
            <a:br>
              <a:rPr lang="pt" sz="2400"/>
            </a:b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lim</a:t>
            </a:r>
            <a:r>
              <a:rPr baseline="-25000" lang="pt" sz="2400"/>
              <a:t>n→∞</a:t>
            </a:r>
            <a:r>
              <a:rPr lang="pt" sz="2400"/>
              <a:t>f(n)</a:t>
            </a:r>
            <a:r>
              <a:rPr lang="pt" sz="2400"/>
              <a:t>/g(n)</a:t>
            </a:r>
            <a:r>
              <a:rPr lang="pt" sz="2400"/>
              <a:t> ≠ ∞   ⇒ </a:t>
            </a:r>
            <a:br>
              <a:rPr lang="pt" sz="2400"/>
            </a:br>
            <a:r>
              <a:rPr lang="pt" sz="2400"/>
              <a:t>f(n) = O(g(n))</a:t>
            </a:r>
            <a:r>
              <a:rPr lang="pt" sz="2400"/>
              <a:t> 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pic>
        <p:nvPicPr>
          <p:cNvPr id="360" name="Google Shape;36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150" y="3007200"/>
            <a:ext cx="3716650" cy="35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Notação Ω</a:t>
            </a:r>
            <a:br>
              <a:rPr lang="pt"/>
            </a:br>
            <a:r>
              <a:rPr lang="pt" sz="2400"/>
              <a:t>Ω(g(n)) = { h(n) | ∃ c &gt; 0, n</a:t>
            </a:r>
            <a:r>
              <a:rPr baseline="-25000" lang="pt" sz="2400"/>
              <a:t>0</a:t>
            </a:r>
            <a:r>
              <a:rPr lang="pt" sz="2400"/>
              <a:t> tais que </a:t>
            </a:r>
            <a:br>
              <a:rPr lang="pt" sz="2400"/>
            </a:br>
            <a:r>
              <a:rPr lang="pt" sz="2400"/>
              <a:t>			  		0 ≤ cg(n) ≤ h(n), ∀ n ≥ n</a:t>
            </a:r>
            <a:r>
              <a:rPr baseline="-25000" lang="pt" sz="2400"/>
              <a:t>0 </a:t>
            </a:r>
            <a:r>
              <a:rPr lang="pt" sz="2400"/>
              <a:t>}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Pode-se denotar</a:t>
            </a:r>
            <a:br>
              <a:rPr lang="pt" sz="2400"/>
            </a:br>
            <a:r>
              <a:rPr lang="pt" sz="2400"/>
              <a:t> f(n) ∈ Ω(g(n)) por</a:t>
            </a:r>
            <a:br>
              <a:rPr lang="pt" sz="2400"/>
            </a:br>
            <a:r>
              <a:rPr lang="pt" sz="2400"/>
              <a:t> f(n) = Ω(g(n))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Se f(n)/g(n) admitir limite, </a:t>
            </a:r>
            <a:br>
              <a:rPr lang="pt" sz="2400"/>
            </a:b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lim</a:t>
            </a:r>
            <a:r>
              <a:rPr baseline="-25000" lang="pt" sz="2400"/>
              <a:t>n→∞</a:t>
            </a:r>
            <a:r>
              <a:rPr lang="pt" sz="2400"/>
              <a:t>f(n)/g(n) ≠ 0   ⇒ </a:t>
            </a:r>
            <a:br>
              <a:rPr lang="pt" sz="2400"/>
            </a:br>
            <a:r>
              <a:rPr lang="pt" sz="2400"/>
              <a:t>f(n) = Ω(g(n)) 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600" y="3017925"/>
            <a:ext cx="3542200" cy="354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Notação θ</a:t>
            </a:r>
            <a:br>
              <a:rPr lang="pt"/>
            </a:br>
            <a:r>
              <a:rPr lang="pt" sz="2400"/>
              <a:t>θ(g(n)) = { h(n) | ∃ c</a:t>
            </a:r>
            <a:r>
              <a:rPr baseline="-25000" lang="pt" sz="2400"/>
              <a:t>1</a:t>
            </a:r>
            <a:r>
              <a:rPr lang="pt" sz="2400"/>
              <a:t>&gt; 0, c</a:t>
            </a:r>
            <a:r>
              <a:rPr baseline="-25000" lang="pt" sz="2400"/>
              <a:t>2</a:t>
            </a:r>
            <a:r>
              <a:rPr lang="pt" sz="2400"/>
              <a:t>, n</a:t>
            </a:r>
            <a:r>
              <a:rPr baseline="-25000" lang="pt" sz="2400"/>
              <a:t>0</a:t>
            </a:r>
            <a:r>
              <a:rPr lang="pt" sz="2400"/>
              <a:t> tais que </a:t>
            </a:r>
            <a:br>
              <a:rPr lang="pt" sz="2400"/>
            </a:br>
            <a:r>
              <a:rPr lang="pt" sz="2400"/>
              <a:t>					0 ≤ c</a:t>
            </a:r>
            <a:r>
              <a:rPr baseline="-25000" lang="pt" sz="2400"/>
              <a:t>1</a:t>
            </a:r>
            <a:r>
              <a:rPr lang="pt" sz="2400"/>
              <a:t>g(n) ≤ h(n) ≤ c</a:t>
            </a:r>
            <a:r>
              <a:rPr baseline="-25000" lang="pt" sz="2400"/>
              <a:t>2</a:t>
            </a:r>
            <a:r>
              <a:rPr lang="pt" sz="2400"/>
              <a:t>g(n), ∀ n ≥ n</a:t>
            </a:r>
            <a:r>
              <a:rPr baseline="-25000" lang="pt" sz="2400"/>
              <a:t>0 </a:t>
            </a:r>
            <a:r>
              <a:rPr lang="pt" sz="2400"/>
              <a:t>}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Pode-se denotar</a:t>
            </a:r>
            <a:br>
              <a:rPr lang="pt" sz="2400"/>
            </a:br>
            <a:r>
              <a:rPr lang="pt" sz="2400"/>
              <a:t> f(n) ∈ θ(g(n)) por</a:t>
            </a:r>
            <a:br>
              <a:rPr lang="pt" sz="2400"/>
            </a:br>
            <a:r>
              <a:rPr lang="pt" sz="2400"/>
              <a:t> f(n) = θ(g(n))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Se f(n)/g(n) admitir limite, </a:t>
            </a:r>
            <a:br>
              <a:rPr lang="pt" sz="2400"/>
            </a:b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lim</a:t>
            </a:r>
            <a:r>
              <a:rPr baseline="-25000" lang="pt" sz="2400"/>
              <a:t>n→∞</a:t>
            </a:r>
            <a:r>
              <a:rPr lang="pt" sz="2400"/>
              <a:t>f(n)/g(n) ≠ 0, ∞    ⇒ </a:t>
            </a:r>
            <a:br>
              <a:rPr lang="pt" sz="2400"/>
            </a:br>
            <a:r>
              <a:rPr lang="pt" sz="2400"/>
              <a:t>f(n) = θ(g(n)) </a:t>
            </a:r>
            <a:endParaRPr/>
          </a:p>
        </p:txBody>
      </p:sp>
      <p:sp>
        <p:nvSpPr>
          <p:cNvPr id="373" name="Google Shape;373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pic>
        <p:nvPicPr>
          <p:cNvPr id="374" name="Google Shape;37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6475" y="3103050"/>
            <a:ext cx="3440325" cy="346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Notação o</a:t>
            </a:r>
            <a:br>
              <a:rPr lang="pt"/>
            </a:br>
            <a:r>
              <a:rPr lang="pt" sz="2400"/>
              <a:t>o(g(n)) = { h(n) | ∀ c &gt; 0, ∃ n</a:t>
            </a:r>
            <a:r>
              <a:rPr baseline="-25000" lang="pt" sz="2400"/>
              <a:t>0</a:t>
            </a:r>
            <a:r>
              <a:rPr lang="pt" sz="2400"/>
              <a:t> tal que </a:t>
            </a:r>
            <a:br>
              <a:rPr lang="pt" sz="2400"/>
            </a:br>
            <a:r>
              <a:rPr lang="pt" sz="2400"/>
              <a:t>					0 ≤ h(n) &lt; cg(n), 	∀ n ≥ n</a:t>
            </a:r>
            <a:r>
              <a:rPr baseline="-25000" lang="pt" sz="2400"/>
              <a:t>0 </a:t>
            </a:r>
            <a:r>
              <a:rPr lang="pt" sz="2400"/>
              <a:t>}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Pode-se denotar f(n) ∈ o(g(n)) por f(n) = o(g(n))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	</a:t>
            </a:r>
            <a:br>
              <a:rPr lang="pt"/>
            </a:br>
            <a:r>
              <a:rPr lang="pt"/>
              <a:t>	</a:t>
            </a:r>
            <a:r>
              <a:rPr lang="pt" sz="2400"/>
              <a:t>Se f(n)/g(n) admitir limite, </a:t>
            </a:r>
            <a:br>
              <a:rPr lang="pt" sz="2400"/>
            </a:b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lim</a:t>
            </a:r>
            <a:r>
              <a:rPr baseline="-25000" lang="pt" sz="2400"/>
              <a:t>n→∞</a:t>
            </a:r>
            <a:r>
              <a:rPr lang="pt" sz="2400"/>
              <a:t>f(n)/g(n) = 0    ⇒ </a:t>
            </a:r>
            <a:br>
              <a:rPr lang="pt" sz="2400"/>
            </a:br>
            <a:r>
              <a:rPr lang="pt" sz="2400"/>
              <a:t>f(n) = o(g(n)) </a:t>
            </a:r>
            <a:endParaRPr/>
          </a:p>
        </p:txBody>
      </p:sp>
      <p:sp>
        <p:nvSpPr>
          <p:cNvPr id="380" name="Google Shape;38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Notação ω</a:t>
            </a:r>
            <a:br>
              <a:rPr lang="pt"/>
            </a:br>
            <a:r>
              <a:rPr lang="pt" sz="2400"/>
              <a:t>ω(g(n)) = { h(n) | ∀ c &gt; 0, ∃  n</a:t>
            </a:r>
            <a:r>
              <a:rPr baseline="-25000" lang="pt" sz="2400"/>
              <a:t>0</a:t>
            </a:r>
            <a:r>
              <a:rPr lang="pt" sz="2400"/>
              <a:t> tal que </a:t>
            </a:r>
            <a:br>
              <a:rPr lang="pt" sz="2400"/>
            </a:br>
            <a:r>
              <a:rPr lang="pt" sz="2400"/>
              <a:t>					0 ≤ cg(n) &lt; h(n), 	∀ n ≥ n</a:t>
            </a:r>
            <a:r>
              <a:rPr baseline="-25000" lang="pt" sz="2400"/>
              <a:t>0 </a:t>
            </a:r>
            <a:r>
              <a:rPr lang="pt" sz="2400"/>
              <a:t>}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/>
              <a:t>Pode-se denotar f(n) ∈ ω(g(n)) por f(n) = ω(g(n)) 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Se f(n)/g(n) admitir limite, </a:t>
            </a:r>
            <a:br>
              <a:rPr lang="pt" sz="2400"/>
            </a:b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lim</a:t>
            </a:r>
            <a:r>
              <a:rPr baseline="-25000" lang="pt" sz="2400"/>
              <a:t>n→∞</a:t>
            </a:r>
            <a:r>
              <a:rPr lang="pt" sz="2400"/>
              <a:t>f(n)/g(n) = ∞    ⇒ </a:t>
            </a:r>
            <a:br>
              <a:rPr lang="pt" sz="2400"/>
            </a:br>
            <a:r>
              <a:rPr lang="pt" sz="2400"/>
              <a:t>f(n) = ω(g(n))</a:t>
            </a:r>
            <a:endParaRPr sz="2400"/>
          </a:p>
        </p:txBody>
      </p:sp>
      <p:sp>
        <p:nvSpPr>
          <p:cNvPr id="386" name="Google Shape;38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Compare com outras grandezas: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"a </a:t>
            </a:r>
            <a:r>
              <a:rPr b="1" lang="pt">
                <a:solidFill>
                  <a:srgbClr val="000000"/>
                </a:solidFill>
              </a:rPr>
              <a:t>massa</a:t>
            </a:r>
            <a:r>
              <a:rPr lang="pt">
                <a:solidFill>
                  <a:srgbClr val="000000"/>
                </a:solidFill>
              </a:rPr>
              <a:t> do objeto é (igual a) </a:t>
            </a:r>
            <a:r>
              <a:rPr b="1" lang="pt">
                <a:solidFill>
                  <a:srgbClr val="000000"/>
                </a:solidFill>
              </a:rPr>
              <a:t>10 kg</a:t>
            </a:r>
            <a:r>
              <a:rPr lang="pt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"a </a:t>
            </a:r>
            <a:r>
              <a:rPr b="1" lang="pt">
                <a:solidFill>
                  <a:srgbClr val="000000"/>
                </a:solidFill>
              </a:rPr>
              <a:t>altura</a:t>
            </a:r>
            <a:r>
              <a:rPr lang="pt">
                <a:solidFill>
                  <a:srgbClr val="000000"/>
                </a:solidFill>
              </a:rPr>
              <a:t> do menino é </a:t>
            </a:r>
            <a:r>
              <a:rPr lang="pt"/>
              <a:t>(igual a) </a:t>
            </a:r>
            <a:r>
              <a:rPr b="1" lang="pt">
                <a:solidFill>
                  <a:srgbClr val="000000"/>
                </a:solidFill>
              </a:rPr>
              <a:t>1,40 m</a:t>
            </a:r>
            <a:r>
              <a:rPr lang="pt">
                <a:solidFill>
                  <a:srgbClr val="000000"/>
                </a:solidFill>
              </a:rPr>
              <a:t>" 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Queremos dizer: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</a:rPr>
              <a:t>"a </a:t>
            </a:r>
            <a:r>
              <a:rPr b="1" lang="pt">
                <a:solidFill>
                  <a:srgbClr val="000000"/>
                </a:solidFill>
              </a:rPr>
              <a:t>complexidade</a:t>
            </a:r>
            <a:r>
              <a:rPr lang="pt">
                <a:solidFill>
                  <a:srgbClr val="000000"/>
                </a:solidFill>
              </a:rPr>
              <a:t> do algoritmo é </a:t>
            </a:r>
            <a:r>
              <a:rPr b="1" lang="pt">
                <a:solidFill>
                  <a:srgbClr val="000000"/>
                </a:solidFill>
              </a:rPr>
              <a:t>???</a:t>
            </a:r>
            <a:r>
              <a:rPr lang="pt">
                <a:solidFill>
                  <a:srgbClr val="000000"/>
                </a:solidFill>
              </a:rPr>
              <a:t>"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Assim, temos que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 algoritmo </a:t>
            </a:r>
            <a:r>
              <a:rPr lang="pt"/>
              <a:t>A</a:t>
            </a:r>
            <a:r>
              <a:rPr baseline="-25000" lang="pt"/>
              <a:t>1 </a:t>
            </a:r>
            <a:r>
              <a:rPr lang="pt"/>
              <a:t>possui complexidade de tempo de </a:t>
            </a:r>
            <a:br>
              <a:rPr lang="pt"/>
            </a:br>
            <a:r>
              <a:rPr i="1" lang="pt"/>
              <a:t>N</a:t>
            </a:r>
            <a:r>
              <a:rPr lang="pt"/>
              <a:t> (</a:t>
            </a:r>
            <a:r>
              <a:rPr i="1" lang="pt"/>
              <a:t>N</a:t>
            </a:r>
            <a:r>
              <a:rPr lang="pt"/>
              <a:t> + 1)/2 + 1 = </a:t>
            </a:r>
            <a:r>
              <a:rPr b="1" lang="pt"/>
              <a:t>θ(</a:t>
            </a:r>
            <a:r>
              <a:rPr b="1" i="1" lang="pt"/>
              <a:t>N</a:t>
            </a:r>
            <a:r>
              <a:rPr b="1" baseline="30000" lang="pt"/>
              <a:t>2</a:t>
            </a:r>
            <a:r>
              <a:rPr b="1" lang="pt"/>
              <a:t>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 algoritmo A</a:t>
            </a:r>
            <a:r>
              <a:rPr baseline="-25000" lang="pt"/>
              <a:t>2 </a:t>
            </a:r>
            <a:r>
              <a:rPr lang="pt"/>
              <a:t>possui complexidade de tempo de 10</a:t>
            </a:r>
            <a:r>
              <a:rPr i="1" lang="pt"/>
              <a:t>N</a:t>
            </a:r>
            <a:r>
              <a:rPr lang="pt"/>
              <a:t> log </a:t>
            </a:r>
            <a:r>
              <a:rPr i="1" lang="pt"/>
              <a:t>N</a:t>
            </a:r>
            <a:r>
              <a:rPr lang="pt"/>
              <a:t> + 1000</a:t>
            </a:r>
            <a:r>
              <a:rPr i="1" lang="pt"/>
              <a:t>N</a:t>
            </a:r>
            <a:r>
              <a:rPr lang="pt"/>
              <a:t> + 1000000 = </a:t>
            </a:r>
            <a:r>
              <a:rPr b="1" lang="pt"/>
              <a:t>θ(</a:t>
            </a:r>
            <a:r>
              <a:rPr b="1" i="1" lang="pt"/>
              <a:t>N</a:t>
            </a:r>
            <a:r>
              <a:rPr b="1" lang="pt"/>
              <a:t> log </a:t>
            </a:r>
            <a:r>
              <a:rPr b="1" i="1" lang="pt"/>
              <a:t>N</a:t>
            </a:r>
            <a:r>
              <a:rPr b="1" lang="pt"/>
              <a:t>)</a:t>
            </a:r>
            <a:endParaRPr b="1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Portanto, como </a:t>
            </a:r>
            <a:r>
              <a:rPr b="1" i="1" lang="pt"/>
              <a:t>N</a:t>
            </a:r>
            <a:r>
              <a:rPr b="1" lang="pt"/>
              <a:t> log </a:t>
            </a:r>
            <a:r>
              <a:rPr b="1" i="1" lang="pt"/>
              <a:t>N </a:t>
            </a:r>
            <a:r>
              <a:rPr b="1" lang="pt"/>
              <a:t>= o(</a:t>
            </a:r>
            <a:r>
              <a:rPr b="1" i="1" lang="pt"/>
              <a:t>N</a:t>
            </a:r>
            <a:r>
              <a:rPr b="1" baseline="30000" lang="pt"/>
              <a:t>2</a:t>
            </a:r>
            <a:r>
              <a:rPr b="1" lang="pt"/>
              <a:t>)</a:t>
            </a:r>
            <a:r>
              <a:rPr lang="pt"/>
              <a:t> o algoritmo A</a:t>
            </a:r>
            <a:r>
              <a:rPr baseline="-25000" lang="pt"/>
              <a:t>2</a:t>
            </a:r>
            <a:r>
              <a:rPr lang="pt"/>
              <a:t> possui uma melhor </a:t>
            </a:r>
            <a:r>
              <a:rPr b="1" lang="pt"/>
              <a:t>complexidade </a:t>
            </a:r>
            <a:r>
              <a:rPr b="1" lang="pt"/>
              <a:t>assintótica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Contar as instruções pode ser um processo laborioso. Por outro lado...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o que normalmente importa em relação ao tempo de execução de um algoritmo é seu crescimento assintótico (determinado pelo termo de maior grau do polinômio)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b="1" lang="pt" sz="2400"/>
              <a:t>Pergunta natural</a:t>
            </a:r>
            <a:r>
              <a:rPr lang="pt" sz="2400"/>
              <a:t>: há um processo prático para se chegar à complexidade sem determinar a função que fornece o número exato de passos?</a:t>
            </a:r>
            <a:endParaRPr sz="2400"/>
          </a:p>
        </p:txBody>
      </p:sp>
      <p:sp>
        <p:nvSpPr>
          <p:cNvPr id="398" name="Google Shape;39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Processo Prático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2400">
                <a:solidFill>
                  <a:srgbClr val="000000"/>
                </a:solidFill>
              </a:rPr>
              <a:t>(para algoritmos não-recursivos)</a:t>
            </a:r>
            <a:endParaRPr b="0"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Passo 1</a:t>
            </a:r>
            <a:r>
              <a:rPr lang="pt"/>
              <a:t>: Separe o programa em blocos. Um bloco é um trecho do código que atende a alguma das definições abaixo: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Um comando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Um comando condicional incluindo os blocos correspondentes aos trechos </a:t>
            </a:r>
            <a:r>
              <a:rPr i="1" lang="pt"/>
              <a:t>então</a:t>
            </a:r>
            <a:r>
              <a:rPr lang="pt"/>
              <a:t>, </a:t>
            </a:r>
            <a:r>
              <a:rPr i="1" lang="pt"/>
              <a:t>senão se</a:t>
            </a:r>
            <a:r>
              <a:rPr lang="pt"/>
              <a:t>, e </a:t>
            </a:r>
            <a:r>
              <a:rPr i="1" lang="pt"/>
              <a:t>senão </a:t>
            </a:r>
            <a:endParaRPr i="1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Uma sequência de blocos 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Uma repetição, incluindo o bloco de seu corpo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2"/>
          <p:cNvSpPr txBox="1"/>
          <p:nvPr>
            <p:ph idx="1" type="body"/>
          </p:nvPr>
        </p:nvSpPr>
        <p:spPr>
          <a:xfrm>
            <a:off x="457200" y="1371600"/>
            <a:ext cx="8229600" cy="5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EscreverMochilaMáxima(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w[], v[], N, M: Inteiro)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MM[0..N, 0..M]: Inteiro, Escolha[1..N, 1..M]: Lógico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MM[0, m] ← 0, m ∈ {0,...,M}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w[i] &gt; 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senão 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MM[i-1, m] &gt; MM[i-1, m-w[i]] + v[i]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m-w[i]] + v[i], V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← 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Escolha[i, m]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[i]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 - w[i]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/>
          <p:nvPr/>
        </p:nvSpPr>
        <p:spPr>
          <a:xfrm>
            <a:off x="327925" y="1417650"/>
            <a:ext cx="8512200" cy="5295900"/>
          </a:xfrm>
          <a:prstGeom prst="roundRect">
            <a:avLst>
              <a:gd fmla="val 673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3"/>
          <p:cNvSpPr/>
          <p:nvPr/>
        </p:nvSpPr>
        <p:spPr>
          <a:xfrm>
            <a:off x="908200" y="2363950"/>
            <a:ext cx="7855800" cy="233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53"/>
          <p:cNvSpPr/>
          <p:nvPr/>
        </p:nvSpPr>
        <p:spPr>
          <a:xfrm>
            <a:off x="908100" y="4999075"/>
            <a:ext cx="7855800" cy="138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3"/>
          <p:cNvSpPr/>
          <p:nvPr/>
        </p:nvSpPr>
        <p:spPr>
          <a:xfrm>
            <a:off x="1309300" y="2656250"/>
            <a:ext cx="7330500" cy="203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3"/>
          <p:cNvSpPr/>
          <p:nvPr/>
        </p:nvSpPr>
        <p:spPr>
          <a:xfrm>
            <a:off x="1419701" y="5316672"/>
            <a:ext cx="7254900" cy="973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3"/>
          <p:cNvSpPr/>
          <p:nvPr/>
        </p:nvSpPr>
        <p:spPr>
          <a:xfrm>
            <a:off x="1818130" y="2914350"/>
            <a:ext cx="6815100" cy="1795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3"/>
          <p:cNvSpPr/>
          <p:nvPr/>
        </p:nvSpPr>
        <p:spPr>
          <a:xfrm>
            <a:off x="908098" y="4735671"/>
            <a:ext cx="76878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53"/>
          <p:cNvSpPr/>
          <p:nvPr/>
        </p:nvSpPr>
        <p:spPr>
          <a:xfrm>
            <a:off x="908100" y="2057359"/>
            <a:ext cx="770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53"/>
          <p:cNvSpPr/>
          <p:nvPr/>
        </p:nvSpPr>
        <p:spPr>
          <a:xfrm>
            <a:off x="2155500" y="32191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3"/>
          <p:cNvSpPr/>
          <p:nvPr/>
        </p:nvSpPr>
        <p:spPr>
          <a:xfrm>
            <a:off x="2155500" y="38287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53"/>
          <p:cNvSpPr/>
          <p:nvPr/>
        </p:nvSpPr>
        <p:spPr>
          <a:xfrm>
            <a:off x="2155500" y="446567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53"/>
          <p:cNvSpPr/>
          <p:nvPr/>
        </p:nvSpPr>
        <p:spPr>
          <a:xfrm>
            <a:off x="1778076" y="595361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53"/>
          <p:cNvSpPr/>
          <p:nvPr/>
        </p:nvSpPr>
        <p:spPr>
          <a:xfrm>
            <a:off x="1778076" y="563252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"/>
          <p:cNvSpPr txBox="1"/>
          <p:nvPr>
            <p:ph idx="1" type="body"/>
          </p:nvPr>
        </p:nvSpPr>
        <p:spPr>
          <a:xfrm>
            <a:off x="457200" y="1371600"/>
            <a:ext cx="83829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EscreverMochilaMáxima(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w[], v[], N, M: Inteiro)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MM[0..N, 0..M]: Inteiro, Escolha[1..N, 1..M]: Lógico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MM[0, m] ← 0, m ∈ {0,...,M}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w[i] &gt; 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senão 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MM[i-1, m] &gt; MM[i-1, m-w[i]] + v[i]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m-w[i]] + v[i], V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← 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Escolha[i, m]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[i]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 - w[i]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4" name="Google Shape;43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b="1" lang="pt"/>
              <a:t>Passo 2</a:t>
            </a:r>
            <a:r>
              <a:rPr lang="pt"/>
              <a:t>: Determinação "bottom-up" das complexidades dos blocos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pt" sz="1000"/>
            </a:br>
            <a:r>
              <a:rPr lang="pt"/>
              <a:t>Seja B um bloco cuja complexidade falta determinar e tal que todas as complexidades dos blocos contidos em B já foram determinadas. 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A complexidade de B é determinada conforme a natureza do bloco: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46" name="Google Shape;446;p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</a:t>
            </a:r>
            <a:r>
              <a:rPr b="1" lang="pt" sz="2600"/>
              <a:t>m comando:</a:t>
            </a:r>
            <a:endParaRPr b="1"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447" name="Google Shape;447;p55"/>
          <p:cNvGraphicFramePr/>
          <p:nvPr/>
        </p:nvGraphicFramePr>
        <p:xfrm>
          <a:off x="496400" y="231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{755C5C56-60F6-41A9-A692-BF83C1721E78}</a:tableStyleId>
              </a:tblPr>
              <a:tblGrid>
                <a:gridCol w="4213950"/>
                <a:gridCol w="3969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Comando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Complexidade de Tempo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</a:t>
                      </a: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← x + 1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θ(</a:t>
                      </a:r>
                      <a:r>
                        <a:rPr lang="pt" sz="1800"/>
                        <a:t>1)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</a:t>
                      </a: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← x + y</a:t>
                      </a:r>
                      <a:endParaRPr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</a:t>
                      </a: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←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A[1..N] ←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i="1"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pt" sz="1800"/>
                        <a:t>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i="1" lang="pt" sz="1800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sz="1800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A[i,j] ← 0, </a:t>
                      </a:r>
                      <a:b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para todo 1 ≤ i,j ≤ N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</a:t>
                      </a:r>
                      <a:r>
                        <a:rPr i="1" lang="pt" sz="1800"/>
                        <a:t>N</a:t>
                      </a:r>
                      <a:r>
                        <a:rPr baseline="30000" lang="pt" sz="1800"/>
                        <a:t>2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)</a:t>
                      </a:r>
                      <a:endParaRPr baseline="30000" sz="18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Calcular(A,N)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complexidade de tempo</a:t>
                      </a:r>
                      <a:r>
                        <a:rPr lang="pt" sz="1800"/>
                        <a:t> de </a:t>
                      </a:r>
                      <a:br>
                        <a:rPr lang="pt" sz="1800"/>
                      </a:br>
                      <a:r>
                        <a:rPr lang="pt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Calcular(A,N)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/>
          <p:nvPr/>
        </p:nvSpPr>
        <p:spPr>
          <a:xfrm>
            <a:off x="1029950" y="2533500"/>
            <a:ext cx="4988100" cy="217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54" name="Google Shape;454;p56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 condicional: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6"/>
          <p:cNvSpPr/>
          <p:nvPr/>
        </p:nvSpPr>
        <p:spPr>
          <a:xfrm>
            <a:off x="1563350" y="3143100"/>
            <a:ext cx="4118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θ(</a:t>
            </a:r>
            <a:r>
              <a:rPr b="1" i="1" lang="pt" sz="2400"/>
              <a:t>N</a:t>
            </a:r>
            <a:r>
              <a:rPr b="1" lang="pt" sz="2400"/>
              <a:t>)</a:t>
            </a:r>
            <a:endParaRPr b="1" sz="2400"/>
          </a:p>
        </p:txBody>
      </p:sp>
      <p:sp>
        <p:nvSpPr>
          <p:cNvPr id="456" name="Google Shape;456;p56"/>
          <p:cNvSpPr/>
          <p:nvPr/>
        </p:nvSpPr>
        <p:spPr>
          <a:xfrm>
            <a:off x="1563350" y="4057500"/>
            <a:ext cx="4118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1633950" y="2532150"/>
            <a:ext cx="4246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/>
          <p:nvPr/>
        </p:nvSpPr>
        <p:spPr>
          <a:xfrm>
            <a:off x="1029950" y="2533500"/>
            <a:ext cx="4988100" cy="21720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64" name="Google Shape;464;p57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 condicional: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57"/>
          <p:cNvSpPr/>
          <p:nvPr/>
        </p:nvSpPr>
        <p:spPr>
          <a:xfrm>
            <a:off x="1563350" y="3143100"/>
            <a:ext cx="4118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θ(</a:t>
            </a:r>
            <a:r>
              <a:rPr b="1" i="1" lang="pt" sz="2400"/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/>
              <a:t>)</a:t>
            </a:r>
            <a:endParaRPr b="1" sz="2400"/>
          </a:p>
        </p:txBody>
      </p:sp>
      <p:sp>
        <p:nvSpPr>
          <p:cNvPr id="466" name="Google Shape;466;p57"/>
          <p:cNvSpPr/>
          <p:nvPr/>
        </p:nvSpPr>
        <p:spPr>
          <a:xfrm>
            <a:off x="1563350" y="4057500"/>
            <a:ext cx="4118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67" name="Google Shape;467;p57"/>
          <p:cNvSpPr txBox="1"/>
          <p:nvPr/>
        </p:nvSpPr>
        <p:spPr>
          <a:xfrm>
            <a:off x="1633950" y="2532150"/>
            <a:ext cx="4246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A preocupação com a complexidade (isto é, a eficiência) é antiga ─ em verdade, nasceu conjuntamente com a própria noção de computar por meios mecânicos</a:t>
            </a:r>
            <a:r>
              <a:rPr lang="pt" sz="3600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>
            <a:off x="1029950" y="2533500"/>
            <a:ext cx="49881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74" name="Google Shape;474;p58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 condicional: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C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"/>
          <p:cNvSpPr/>
          <p:nvPr/>
        </p:nvSpPr>
        <p:spPr>
          <a:xfrm>
            <a:off x="1563350" y="3143100"/>
            <a:ext cx="4118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θ(</a:t>
            </a:r>
            <a:r>
              <a:rPr b="1" i="1" lang="pt" sz="2400"/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/>
              <a:t>)</a:t>
            </a:r>
            <a:endParaRPr b="1" sz="2400"/>
          </a:p>
        </p:txBody>
      </p:sp>
      <p:sp>
        <p:nvSpPr>
          <p:cNvPr id="476" name="Google Shape;476;p58"/>
          <p:cNvSpPr txBox="1"/>
          <p:nvPr/>
        </p:nvSpPr>
        <p:spPr>
          <a:xfrm>
            <a:off x="1633950" y="2532150"/>
            <a:ext cx="4246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(1),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9"/>
          <p:cNvSpPr/>
          <p:nvPr/>
        </p:nvSpPr>
        <p:spPr>
          <a:xfrm>
            <a:off x="1029950" y="2533500"/>
            <a:ext cx="4988100" cy="2278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83" name="Google Shape;483;p59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sequência: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1176275" y="3143100"/>
            <a:ext cx="4505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θ(</a:t>
            </a:r>
            <a:r>
              <a:rPr b="1" i="1" lang="pt" sz="2400"/>
              <a:t>N</a:t>
            </a:r>
            <a:r>
              <a:rPr b="1" lang="pt" sz="2400"/>
              <a:t>)</a:t>
            </a:r>
            <a:endParaRPr b="1" sz="2400"/>
          </a:p>
        </p:txBody>
      </p:sp>
      <p:sp>
        <p:nvSpPr>
          <p:cNvPr id="485" name="Google Shape;485;p59"/>
          <p:cNvSpPr/>
          <p:nvPr/>
        </p:nvSpPr>
        <p:spPr>
          <a:xfrm>
            <a:off x="1176350" y="4057500"/>
            <a:ext cx="4505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86" name="Google Shape;486;p59"/>
          <p:cNvSpPr txBox="1"/>
          <p:nvPr/>
        </p:nvSpPr>
        <p:spPr>
          <a:xfrm>
            <a:off x="1633950" y="2532150"/>
            <a:ext cx="4246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 + θ(N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r>
              <a:rPr b="1" lang="pt" sz="2400">
                <a:solidFill>
                  <a:schemeClr val="dk1"/>
                </a:solidFill>
              </a:rPr>
              <a:t> = </a:t>
            </a: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/>
          <p:nvPr/>
        </p:nvSpPr>
        <p:spPr>
          <a:xfrm>
            <a:off x="1029950" y="2533500"/>
            <a:ext cx="4988100" cy="22788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493" name="Google Shape;493;p60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sequência: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60"/>
          <p:cNvSpPr/>
          <p:nvPr/>
        </p:nvSpPr>
        <p:spPr>
          <a:xfrm>
            <a:off x="1176275" y="3143100"/>
            <a:ext cx="4505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solidFill>
                  <a:schemeClr val="dk1"/>
                </a:solidFill>
              </a:rPr>
              <a:t>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3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495" name="Google Shape;495;p60"/>
          <p:cNvSpPr/>
          <p:nvPr/>
        </p:nvSpPr>
        <p:spPr>
          <a:xfrm>
            <a:off x="1176350" y="4057500"/>
            <a:ext cx="45057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496" name="Google Shape;496;p60"/>
          <p:cNvSpPr txBox="1"/>
          <p:nvPr/>
        </p:nvSpPr>
        <p:spPr>
          <a:xfrm>
            <a:off x="1633950" y="2532150"/>
            <a:ext cx="4246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3</a:t>
            </a:r>
            <a:r>
              <a:rPr b="1" lang="pt" sz="2400">
                <a:solidFill>
                  <a:schemeClr val="dk1"/>
                </a:solidFill>
              </a:rPr>
              <a:t>) + 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 = Ω(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3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61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</a:t>
            </a:r>
            <a:r>
              <a:rPr b="1" lang="pt" sz="2400"/>
              <a:t>(</a:t>
            </a:r>
            <a:r>
              <a:rPr b="1" i="1" lang="pt" sz="2400"/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/>
              <a:t>)</a:t>
            </a:r>
            <a:endParaRPr b="1" sz="2400"/>
          </a:p>
        </p:txBody>
      </p:sp>
      <p:sp>
        <p:nvSpPr>
          <p:cNvPr id="505" name="Google Shape;505;p61"/>
          <p:cNvSpPr txBox="1"/>
          <p:nvPr/>
        </p:nvSpPr>
        <p:spPr>
          <a:xfrm>
            <a:off x="5895925" y="2532150"/>
            <a:ext cx="2575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3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12" name="Google Shape;512;p62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62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14" name="Google Shape;514;p62"/>
          <p:cNvSpPr txBox="1"/>
          <p:nvPr/>
        </p:nvSpPr>
        <p:spPr>
          <a:xfrm>
            <a:off x="5895925" y="2532150"/>
            <a:ext cx="25755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3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21" name="Google Shape;521;p63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3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i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23" name="Google Shape;523;p63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lang="pt" sz="2400">
                <a:solidFill>
                  <a:schemeClr val="dk1"/>
                </a:solidFill>
              </a:rPr>
              <a:t>1+2+...+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 = </a:t>
            </a: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4"/>
          <p:cNvSpPr/>
          <p:nvPr/>
        </p:nvSpPr>
        <p:spPr>
          <a:xfrm>
            <a:off x="1029950" y="4819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64"/>
          <p:cNvSpPr/>
          <p:nvPr/>
        </p:nvSpPr>
        <p:spPr>
          <a:xfrm>
            <a:off x="1563350" y="5429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/2)</a:t>
            </a:r>
            <a:endParaRPr b="1" sz="2400"/>
          </a:p>
        </p:txBody>
      </p:sp>
      <p:sp>
        <p:nvSpPr>
          <p:cNvPr id="530" name="Google Shape;530;p64"/>
          <p:cNvSpPr txBox="1"/>
          <p:nvPr/>
        </p:nvSpPr>
        <p:spPr>
          <a:xfrm>
            <a:off x="5452625" y="4818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N/2 × N/2</a:t>
            </a:r>
            <a:r>
              <a:rPr b="1" lang="pt" sz="2400">
                <a:solidFill>
                  <a:schemeClr val="dk1"/>
                </a:solidFill>
              </a:rPr>
              <a:t>) = 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31" name="Google Shape;531;p64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33" name="Google Shape;533;p64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4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i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35" name="Google Shape;535;p64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609600" y="39624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/>
              <a:t>No mínimo, a complexidade de</a:t>
            </a:r>
            <a:r>
              <a:rPr lang="pt" sz="2600"/>
              <a:t>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N/2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5"/>
          <p:cNvSpPr/>
          <p:nvPr/>
        </p:nvSpPr>
        <p:spPr>
          <a:xfrm>
            <a:off x="1029950" y="4819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65"/>
          <p:cNvSpPr/>
          <p:nvPr/>
        </p:nvSpPr>
        <p:spPr>
          <a:xfrm>
            <a:off x="1563350" y="5429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43" name="Google Shape;543;p65"/>
          <p:cNvSpPr txBox="1"/>
          <p:nvPr/>
        </p:nvSpPr>
        <p:spPr>
          <a:xfrm>
            <a:off x="5452625" y="4818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 × N</a:t>
            </a:r>
            <a:r>
              <a:rPr b="1" lang="pt" sz="2400">
                <a:solidFill>
                  <a:schemeClr val="dk1"/>
                </a:solidFill>
              </a:rPr>
              <a:t>) = 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44" name="Google Shape;544;p65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46" name="Google Shape;546;p65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65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i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48" name="Google Shape;548;p65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  <p:sp>
        <p:nvSpPr>
          <p:cNvPr id="549" name="Google Shape;549;p65"/>
          <p:cNvSpPr txBox="1"/>
          <p:nvPr>
            <p:ph idx="1" type="body"/>
          </p:nvPr>
        </p:nvSpPr>
        <p:spPr>
          <a:xfrm>
            <a:off x="609600" y="39624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/>
              <a:t>No máximo</a:t>
            </a:r>
            <a:r>
              <a:rPr lang="pt" sz="2600"/>
              <a:t>, a complexidade de: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56" name="Google Shape;556;p66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para i ← 1 até N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6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i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58" name="Google Shape;558;p66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Ω</a:t>
            </a:r>
            <a:r>
              <a:rPr b="1" lang="pt" sz="2400">
                <a:solidFill>
                  <a:schemeClr val="dk1"/>
                </a:solidFill>
              </a:rPr>
              <a:t>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), O(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r>
              <a:rPr b="1" lang="pt" sz="2400">
                <a:solidFill>
                  <a:schemeClr val="dk1"/>
                </a:solidFill>
              </a:rPr>
              <a:t> = 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67"/>
          <p:cNvSpPr/>
          <p:nvPr/>
        </p:nvSpPr>
        <p:spPr>
          <a:xfrm>
            <a:off x="1029950" y="2533500"/>
            <a:ext cx="7523700" cy="13776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65" name="Google Shape;565;p67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 C 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/>
              <a:t>onde </a:t>
            </a:r>
            <a:r>
              <a:rPr i="1" lang="pt" sz="2600"/>
              <a:t>it</a:t>
            </a:r>
            <a:r>
              <a:rPr lang="pt" sz="2600"/>
              <a:t> é o número de iterações necessárias até que C se torne falso. Tal valor deve ser determinado analisando-se o algoritmo.</a:t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67"/>
          <p:cNvSpPr/>
          <p:nvPr/>
        </p:nvSpPr>
        <p:spPr>
          <a:xfrm>
            <a:off x="1563350" y="314310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67" name="Google Shape;567;p67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it</a:t>
            </a:r>
            <a:r>
              <a:rPr b="1" lang="pt" sz="2400">
                <a:solidFill>
                  <a:schemeClr val="dk1"/>
                </a:solidFill>
              </a:rPr>
              <a:t> × 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457200" y="1600200"/>
            <a:ext cx="484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"(....) As soon as analytic engine exists, it will necessarily guide the future course of science. Whenever any result is sought by its aid, the question will raise – By what means of calculation can these results be arrived at by this machine in the shortest time? (...)". Charles Babbage</a:t>
            </a:r>
            <a:endParaRPr sz="2400"/>
          </a:p>
        </p:txBody>
      </p:sp>
      <p:pic>
        <p:nvPicPr>
          <p:cNvPr descr="Charles Babbage by Samuel" id="66" name="Google Shape;66;p14"/>
          <p:cNvPicPr preferRelativeResize="0"/>
          <p:nvPr/>
        </p:nvPicPr>
        <p:blipFill rotWithShape="1">
          <a:blip r:embed="rId3">
            <a:alphaModFix/>
          </a:blip>
          <a:srcRect b="28931" l="23046" r="20173" t="6688"/>
          <a:stretch/>
        </p:blipFill>
        <p:spPr>
          <a:xfrm>
            <a:off x="6072050" y="2714175"/>
            <a:ext cx="2614752" cy="37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/>
          <p:nvPr/>
        </p:nvSpPr>
        <p:spPr>
          <a:xfrm>
            <a:off x="1029950" y="2533500"/>
            <a:ext cx="7523700" cy="195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74" name="Google Shape;574;p68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≤ N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i ← i + 1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 sz="2600"/>
              <a:t>it</a:t>
            </a:r>
            <a:r>
              <a:rPr lang="pt" sz="2600"/>
              <a:t> = </a:t>
            </a:r>
            <a:r>
              <a:rPr i="1" lang="pt" sz="2600"/>
              <a:t>N</a:t>
            </a:r>
            <a:endParaRPr i="1"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68"/>
          <p:cNvSpPr/>
          <p:nvPr/>
        </p:nvSpPr>
        <p:spPr>
          <a:xfrm>
            <a:off x="1563350" y="3600130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76" name="Google Shape;576;p68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9"/>
          <p:cNvSpPr/>
          <p:nvPr/>
        </p:nvSpPr>
        <p:spPr>
          <a:xfrm>
            <a:off x="1029950" y="2533500"/>
            <a:ext cx="7523700" cy="195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83" name="Google Shape;583;p69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≤ N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i ← i + 2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 sz="2600"/>
              <a:t>it</a:t>
            </a:r>
            <a:r>
              <a:rPr lang="pt" sz="2600"/>
              <a:t> = </a:t>
            </a:r>
            <a:r>
              <a:rPr i="1" lang="pt" sz="2600"/>
              <a:t>N/2</a:t>
            </a:r>
            <a:endParaRPr i="1"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9"/>
          <p:cNvSpPr/>
          <p:nvPr/>
        </p:nvSpPr>
        <p:spPr>
          <a:xfrm>
            <a:off x="1563350" y="3584856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85" name="Google Shape;585;p69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2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0"/>
          <p:cNvSpPr/>
          <p:nvPr/>
        </p:nvSpPr>
        <p:spPr>
          <a:xfrm>
            <a:off x="1029950" y="2533500"/>
            <a:ext cx="7523700" cy="19581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592" name="Google Shape;592;p70"/>
          <p:cNvSpPr txBox="1"/>
          <p:nvPr>
            <p:ph idx="1" type="body"/>
          </p:nvPr>
        </p:nvSpPr>
        <p:spPr>
          <a:xfrm>
            <a:off x="609600" y="1752600"/>
            <a:ext cx="82296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b="1" lang="pt" sz="2600"/>
              <a:t>Uma iteração: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← 1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i ≤ N</a:t>
            </a:r>
            <a:r>
              <a:rPr b="1" lang="pt" sz="2600"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600">
                <a:latin typeface="Consolas"/>
                <a:ea typeface="Consolas"/>
                <a:cs typeface="Consolas"/>
                <a:sym typeface="Consolas"/>
              </a:rPr>
              <a:t>	i ← i * 2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pt" sz="2600"/>
              <a:t>it</a:t>
            </a:r>
            <a:r>
              <a:rPr lang="pt" sz="2600"/>
              <a:t> = log</a:t>
            </a:r>
            <a:r>
              <a:rPr lang="pt" sz="1400"/>
              <a:t> </a:t>
            </a:r>
            <a:r>
              <a:rPr i="1" lang="pt" sz="2600"/>
              <a:t>N</a:t>
            </a:r>
            <a:endParaRPr i="1" sz="26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70"/>
          <p:cNvSpPr/>
          <p:nvPr/>
        </p:nvSpPr>
        <p:spPr>
          <a:xfrm>
            <a:off x="1563350" y="3584856"/>
            <a:ext cx="4653300" cy="4779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 b="1" sz="2400"/>
          </a:p>
        </p:txBody>
      </p:sp>
      <p:sp>
        <p:nvSpPr>
          <p:cNvPr id="594" name="Google Shape;594;p70"/>
          <p:cNvSpPr txBox="1"/>
          <p:nvPr/>
        </p:nvSpPr>
        <p:spPr>
          <a:xfrm>
            <a:off x="5300225" y="2532150"/>
            <a:ext cx="31713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chemeClr val="dk1"/>
                </a:solidFill>
              </a:rPr>
              <a:t>θ(</a:t>
            </a:r>
            <a:r>
              <a:rPr b="1" i="1" lang="pt" sz="2400">
                <a:solidFill>
                  <a:schemeClr val="dk1"/>
                </a:solidFill>
              </a:rPr>
              <a:t>N</a:t>
            </a:r>
            <a:r>
              <a:rPr b="1" baseline="30000" lang="pt" sz="2400">
                <a:solidFill>
                  <a:schemeClr val="dk1"/>
                </a:solidFill>
              </a:rPr>
              <a:t> </a:t>
            </a:r>
            <a:r>
              <a:rPr b="1" lang="pt" sz="2600">
                <a:solidFill>
                  <a:schemeClr val="dk1"/>
                </a:solidFill>
              </a:rPr>
              <a:t>log</a:t>
            </a:r>
            <a:r>
              <a:rPr b="1" lang="pt">
                <a:solidFill>
                  <a:schemeClr val="dk1"/>
                </a:solidFill>
              </a:rPr>
              <a:t> </a:t>
            </a:r>
            <a:r>
              <a:rPr b="1" i="1" lang="pt" sz="2600">
                <a:solidFill>
                  <a:schemeClr val="dk1"/>
                </a:solidFill>
              </a:rPr>
              <a:t>N</a:t>
            </a:r>
            <a:r>
              <a:rPr b="1" lang="pt" sz="2400">
                <a:solidFill>
                  <a:schemeClr val="dk1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1"/>
          <p:cNvSpPr/>
          <p:nvPr/>
        </p:nvSpPr>
        <p:spPr>
          <a:xfrm>
            <a:off x="327925" y="1417650"/>
            <a:ext cx="8512200" cy="5295900"/>
          </a:xfrm>
          <a:prstGeom prst="roundRect">
            <a:avLst>
              <a:gd fmla="val 673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1"/>
          <p:cNvSpPr/>
          <p:nvPr/>
        </p:nvSpPr>
        <p:spPr>
          <a:xfrm>
            <a:off x="908200" y="2363950"/>
            <a:ext cx="7855800" cy="233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71"/>
          <p:cNvSpPr/>
          <p:nvPr/>
        </p:nvSpPr>
        <p:spPr>
          <a:xfrm>
            <a:off x="908100" y="4999075"/>
            <a:ext cx="7855800" cy="138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71"/>
          <p:cNvSpPr/>
          <p:nvPr/>
        </p:nvSpPr>
        <p:spPr>
          <a:xfrm>
            <a:off x="1309300" y="2656250"/>
            <a:ext cx="7330500" cy="203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71"/>
          <p:cNvSpPr/>
          <p:nvPr/>
        </p:nvSpPr>
        <p:spPr>
          <a:xfrm>
            <a:off x="1419701" y="5316672"/>
            <a:ext cx="7254900" cy="973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1"/>
          <p:cNvSpPr/>
          <p:nvPr/>
        </p:nvSpPr>
        <p:spPr>
          <a:xfrm>
            <a:off x="1818130" y="2914350"/>
            <a:ext cx="6815100" cy="1795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1"/>
          <p:cNvSpPr/>
          <p:nvPr/>
        </p:nvSpPr>
        <p:spPr>
          <a:xfrm>
            <a:off x="908098" y="4735671"/>
            <a:ext cx="76878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1"/>
          <p:cNvSpPr/>
          <p:nvPr/>
        </p:nvSpPr>
        <p:spPr>
          <a:xfrm>
            <a:off x="908100" y="2057359"/>
            <a:ext cx="770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71"/>
          <p:cNvSpPr/>
          <p:nvPr/>
        </p:nvSpPr>
        <p:spPr>
          <a:xfrm>
            <a:off x="2155500" y="32191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71"/>
          <p:cNvSpPr/>
          <p:nvPr/>
        </p:nvSpPr>
        <p:spPr>
          <a:xfrm>
            <a:off x="2155500" y="38287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71"/>
          <p:cNvSpPr/>
          <p:nvPr/>
        </p:nvSpPr>
        <p:spPr>
          <a:xfrm>
            <a:off x="2155500" y="446567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1"/>
          <p:cNvSpPr/>
          <p:nvPr/>
        </p:nvSpPr>
        <p:spPr>
          <a:xfrm>
            <a:off x="1778076" y="595361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71"/>
          <p:cNvSpPr/>
          <p:nvPr/>
        </p:nvSpPr>
        <p:spPr>
          <a:xfrm>
            <a:off x="1778076" y="563252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71"/>
          <p:cNvSpPr txBox="1"/>
          <p:nvPr>
            <p:ph idx="1" type="body"/>
          </p:nvPr>
        </p:nvSpPr>
        <p:spPr>
          <a:xfrm>
            <a:off x="457200" y="1371600"/>
            <a:ext cx="83829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EscreverMochilaMáxima(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w[], v[], N, M: Inteiro)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MM[0..N, 0..M]: Inteiro, Escolha[1..N, 1..M]: Lógico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MM[0, m] ← 0, m ∈ {0,...,M}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w[i] &gt; 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senão 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MM[i-1, m] &gt; MM[i-1, m-w[i]] + v[i]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m-w[i]] + v[i], V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← 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Escolha[i, m]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[i]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 - w[i]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3" name="Google Shape;613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72"/>
          <p:cNvSpPr/>
          <p:nvPr/>
        </p:nvSpPr>
        <p:spPr>
          <a:xfrm>
            <a:off x="327925" y="1417650"/>
            <a:ext cx="8512200" cy="5295900"/>
          </a:xfrm>
          <a:prstGeom prst="roundRect">
            <a:avLst>
              <a:gd fmla="val 6730" name="adj"/>
            </a:avLst>
          </a:prstGeom>
          <a:solidFill>
            <a:srgbClr val="FFE5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2"/>
          <p:cNvSpPr/>
          <p:nvPr/>
        </p:nvSpPr>
        <p:spPr>
          <a:xfrm>
            <a:off x="908200" y="2363950"/>
            <a:ext cx="7855800" cy="23304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2"/>
          <p:cNvSpPr/>
          <p:nvPr/>
        </p:nvSpPr>
        <p:spPr>
          <a:xfrm>
            <a:off x="908100" y="4999075"/>
            <a:ext cx="7855800" cy="13872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72"/>
          <p:cNvSpPr/>
          <p:nvPr/>
        </p:nvSpPr>
        <p:spPr>
          <a:xfrm>
            <a:off x="1309300" y="2656250"/>
            <a:ext cx="7330500" cy="2037900"/>
          </a:xfrm>
          <a:prstGeom prst="roundRect">
            <a:avLst>
              <a:gd fmla="val 16667" name="adj"/>
            </a:avLst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72"/>
          <p:cNvSpPr/>
          <p:nvPr/>
        </p:nvSpPr>
        <p:spPr>
          <a:xfrm>
            <a:off x="1419701" y="5316672"/>
            <a:ext cx="7254900" cy="973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72"/>
          <p:cNvSpPr/>
          <p:nvPr/>
        </p:nvSpPr>
        <p:spPr>
          <a:xfrm>
            <a:off x="1818130" y="2914350"/>
            <a:ext cx="6815100" cy="1795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2"/>
          <p:cNvSpPr/>
          <p:nvPr/>
        </p:nvSpPr>
        <p:spPr>
          <a:xfrm>
            <a:off x="908098" y="4735671"/>
            <a:ext cx="76878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72"/>
          <p:cNvSpPr/>
          <p:nvPr/>
        </p:nvSpPr>
        <p:spPr>
          <a:xfrm>
            <a:off x="908100" y="2057359"/>
            <a:ext cx="770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2"/>
          <p:cNvSpPr/>
          <p:nvPr/>
        </p:nvSpPr>
        <p:spPr>
          <a:xfrm>
            <a:off x="2155500" y="32191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2"/>
          <p:cNvSpPr/>
          <p:nvPr/>
        </p:nvSpPr>
        <p:spPr>
          <a:xfrm>
            <a:off x="2155500" y="382874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72"/>
          <p:cNvSpPr/>
          <p:nvPr/>
        </p:nvSpPr>
        <p:spPr>
          <a:xfrm>
            <a:off x="2155500" y="4465675"/>
            <a:ext cx="63804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72"/>
          <p:cNvSpPr/>
          <p:nvPr/>
        </p:nvSpPr>
        <p:spPr>
          <a:xfrm>
            <a:off x="1778076" y="595361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72"/>
          <p:cNvSpPr/>
          <p:nvPr/>
        </p:nvSpPr>
        <p:spPr>
          <a:xfrm>
            <a:off x="1778076" y="5632522"/>
            <a:ext cx="6744000" cy="244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72"/>
          <p:cNvSpPr txBox="1"/>
          <p:nvPr>
            <p:ph idx="1" type="body"/>
          </p:nvPr>
        </p:nvSpPr>
        <p:spPr>
          <a:xfrm>
            <a:off x="457200" y="1371600"/>
            <a:ext cx="8382900" cy="5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EscreverMochilaMáxima(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w[], v[], N, M: Inteiro)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MM[0..N, 0..M]: Inteiro, Escolha[1..N, 1..M]: Lógico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MM[0, m] ← 0, m ∈ {0,...,M}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←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w[i] &gt; m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senão 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MM[i-1, m] &gt; MM[i-1, m-w[i]] + v[i]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m], F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MM[i, m], Escolha[i, m] ← MM[i-1, m-w[i]] + v[i], V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← N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1 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passo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-1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faça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Escolha[i, m]</a:t>
            </a: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então </a:t>
            </a:r>
            <a:endParaRPr b="1"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[i]</a:t>
            </a:r>
            <a:endParaRPr sz="17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7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 ← m - w[i]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2" name="Google Shape;632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633" name="Google Shape;633;p72"/>
          <p:cNvSpPr txBox="1"/>
          <p:nvPr/>
        </p:nvSpPr>
        <p:spPr>
          <a:xfrm>
            <a:off x="7709325" y="961600"/>
            <a:ext cx="14463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θ(MN)</a:t>
            </a:r>
            <a:endParaRPr b="1" sz="3000"/>
          </a:p>
        </p:txBody>
      </p:sp>
      <p:sp>
        <p:nvSpPr>
          <p:cNvPr id="634" name="Google Shape;634;p72"/>
          <p:cNvSpPr txBox="1"/>
          <p:nvPr/>
        </p:nvSpPr>
        <p:spPr>
          <a:xfrm>
            <a:off x="3808869" y="5520407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5" name="Google Shape;635;p72"/>
          <p:cNvSpPr txBox="1"/>
          <p:nvPr/>
        </p:nvSpPr>
        <p:spPr>
          <a:xfrm>
            <a:off x="3808869" y="5825207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6" name="Google Shape;636;p72"/>
          <p:cNvSpPr txBox="1"/>
          <p:nvPr/>
        </p:nvSpPr>
        <p:spPr>
          <a:xfrm>
            <a:off x="7189266" y="4299675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7" name="Google Shape;637;p72"/>
          <p:cNvSpPr txBox="1"/>
          <p:nvPr/>
        </p:nvSpPr>
        <p:spPr>
          <a:xfrm>
            <a:off x="4361453" y="1952200"/>
            <a:ext cx="7242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θ(M)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8" name="Google Shape;638;p72"/>
          <p:cNvSpPr txBox="1"/>
          <p:nvPr/>
        </p:nvSpPr>
        <p:spPr>
          <a:xfrm>
            <a:off x="2132469" y="4618274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39" name="Google Shape;639;p72"/>
          <p:cNvSpPr txBox="1"/>
          <p:nvPr/>
        </p:nvSpPr>
        <p:spPr>
          <a:xfrm>
            <a:off x="7618869" y="2838077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40" name="Google Shape;640;p72"/>
          <p:cNvSpPr txBox="1"/>
          <p:nvPr/>
        </p:nvSpPr>
        <p:spPr>
          <a:xfrm>
            <a:off x="7709324" y="2561800"/>
            <a:ext cx="978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θ(M)</a:t>
            </a:r>
            <a:endParaRPr b="1" sz="1800"/>
          </a:p>
        </p:txBody>
      </p:sp>
      <p:sp>
        <p:nvSpPr>
          <p:cNvPr id="641" name="Google Shape;641;p72"/>
          <p:cNvSpPr txBox="1"/>
          <p:nvPr/>
        </p:nvSpPr>
        <p:spPr>
          <a:xfrm>
            <a:off x="7861724" y="2257000"/>
            <a:ext cx="978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θ(MN)</a:t>
            </a:r>
            <a:endParaRPr b="1" sz="1800"/>
          </a:p>
        </p:txBody>
      </p:sp>
      <p:sp>
        <p:nvSpPr>
          <p:cNvPr id="642" name="Google Shape;642;p72"/>
          <p:cNvSpPr txBox="1"/>
          <p:nvPr/>
        </p:nvSpPr>
        <p:spPr>
          <a:xfrm>
            <a:off x="6490124" y="5215614"/>
            <a:ext cx="978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/>
          </a:p>
        </p:txBody>
      </p:sp>
      <p:sp>
        <p:nvSpPr>
          <p:cNvPr id="643" name="Google Shape;643;p72"/>
          <p:cNvSpPr txBox="1"/>
          <p:nvPr/>
        </p:nvSpPr>
        <p:spPr>
          <a:xfrm>
            <a:off x="7328324" y="4910814"/>
            <a:ext cx="9789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θ(N)</a:t>
            </a:r>
            <a:endParaRPr b="1" sz="1800"/>
          </a:p>
        </p:txBody>
      </p:sp>
      <p:sp>
        <p:nvSpPr>
          <p:cNvPr id="644" name="Google Shape;644;p72"/>
          <p:cNvSpPr txBox="1"/>
          <p:nvPr/>
        </p:nvSpPr>
        <p:spPr>
          <a:xfrm>
            <a:off x="7133153" y="3719050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645" name="Google Shape;645;p72"/>
          <p:cNvSpPr txBox="1"/>
          <p:nvPr/>
        </p:nvSpPr>
        <p:spPr>
          <a:xfrm>
            <a:off x="7133153" y="3109450"/>
            <a:ext cx="595500" cy="2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FF0000"/>
                </a:solidFill>
              </a:rPr>
              <a:t>θ(1)</a:t>
            </a:r>
            <a:endParaRPr b="1"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651" name="Google Shape;651;p7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Exercício: analisar a complexidade de tempo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Ordenar(B[], N: Inteiro)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i, j, t: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← 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passo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-1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para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i-1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se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B[j] &gt; B[j+1]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t ← B[j]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B[j] ← B[j+1]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B[j+1] ← t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4"/>
          <p:cNvSpPr txBox="1"/>
          <p:nvPr>
            <p:ph type="ctrTitle"/>
          </p:nvPr>
        </p:nvSpPr>
        <p:spPr>
          <a:xfrm>
            <a:off x="685800" y="2293775"/>
            <a:ext cx="7772400" cy="247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Complexidade de Tempo de </a:t>
            </a:r>
            <a:r>
              <a:rPr b="0" lang="pt" sz="4400">
                <a:solidFill>
                  <a:srgbClr val="000000"/>
                </a:solidFill>
              </a:rPr>
              <a:t> 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Pior </a:t>
            </a:r>
            <a:r>
              <a:rPr b="0" lang="pt" sz="4400"/>
              <a:t>Caso</a:t>
            </a:r>
            <a:r>
              <a:rPr b="0" lang="pt" sz="4400">
                <a:solidFill>
                  <a:srgbClr val="000000"/>
                </a:solidFill>
              </a:rPr>
              <a:t>, 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Melhor </a:t>
            </a:r>
            <a:r>
              <a:rPr b="0" lang="pt" sz="4400"/>
              <a:t>Caso </a:t>
            </a:r>
            <a:endParaRPr b="0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 </a:t>
            </a:r>
            <a:r>
              <a:rPr b="0" lang="pt" sz="4400"/>
              <a:t>Caso </a:t>
            </a:r>
            <a:r>
              <a:rPr b="0" lang="pt" sz="4400">
                <a:solidFill>
                  <a:srgbClr val="000000"/>
                </a:solidFill>
              </a:rPr>
              <a:t>Médio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" sz="2200"/>
              <a:t>Suponha que </a:t>
            </a:r>
            <a:r>
              <a:rPr i="1" lang="pt" sz="2200"/>
              <a:t>N</a:t>
            </a:r>
            <a:r>
              <a:rPr lang="pt" sz="2200"/>
              <a:t> seja a variável que determina o tempo de execução de um algoritmo </a:t>
            </a:r>
            <a:r>
              <a:rPr i="1" lang="pt" sz="2200"/>
              <a:t>A</a:t>
            </a:r>
            <a:r>
              <a:rPr lang="pt" sz="2200"/>
              <a:t>. Seja </a:t>
            </a:r>
            <a:r>
              <a:rPr i="1" lang="pt" sz="2200"/>
              <a:t>U</a:t>
            </a:r>
            <a:r>
              <a:rPr lang="pt" sz="2200"/>
              <a:t> o conjunto de entradas para algum valor de </a:t>
            </a:r>
            <a:r>
              <a:rPr i="1" lang="pt" sz="2200"/>
              <a:t>N</a:t>
            </a:r>
            <a:r>
              <a:rPr lang="pt" sz="2200"/>
              <a:t> e T(</a:t>
            </a:r>
            <a:r>
              <a:rPr i="1" lang="pt" sz="2200"/>
              <a:t>E</a:t>
            </a:r>
            <a:r>
              <a:rPr lang="pt" sz="2200"/>
              <a:t>) o número de passos em que o algoritmo executa com entrada </a:t>
            </a:r>
            <a:r>
              <a:rPr i="1" lang="pt" sz="2200"/>
              <a:t>E</a:t>
            </a:r>
            <a:r>
              <a:rPr lang="pt" sz="2200"/>
              <a:t> ∈ </a:t>
            </a:r>
            <a:r>
              <a:rPr i="1" lang="pt" sz="2200"/>
              <a:t>U</a:t>
            </a:r>
            <a:r>
              <a:rPr lang="pt" sz="2200"/>
              <a:t>. Classificamos as análises de complexidade como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" sz="2200"/>
              <a:t>de pior caso:</a:t>
            </a:r>
            <a:r>
              <a:rPr lang="pt" sz="2200"/>
              <a:t>         máx { T(</a:t>
            </a:r>
            <a:r>
              <a:rPr i="1" lang="pt" sz="2200"/>
              <a:t>E</a:t>
            </a:r>
            <a:r>
              <a:rPr lang="pt" sz="2200"/>
              <a:t>) : </a:t>
            </a:r>
            <a:r>
              <a:rPr i="1" lang="pt" sz="2200"/>
              <a:t>E</a:t>
            </a:r>
            <a:r>
              <a:rPr lang="pt" sz="2200"/>
              <a:t> ∈ </a:t>
            </a:r>
            <a:r>
              <a:rPr i="1" lang="pt" sz="2200"/>
              <a:t>U</a:t>
            </a:r>
            <a:r>
              <a:rPr lang="pt" sz="2200"/>
              <a:t> }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" sz="2200"/>
              <a:t>de melhor caso:</a:t>
            </a:r>
            <a:r>
              <a:rPr lang="pt" sz="2200"/>
              <a:t>    min { T(</a:t>
            </a:r>
            <a:r>
              <a:rPr i="1" lang="pt" sz="2200"/>
              <a:t>E</a:t>
            </a:r>
            <a:r>
              <a:rPr lang="pt" sz="2200"/>
              <a:t>) : </a:t>
            </a:r>
            <a:r>
              <a:rPr i="1" lang="pt" sz="2200"/>
              <a:t>E</a:t>
            </a:r>
            <a:r>
              <a:rPr lang="pt" sz="2200"/>
              <a:t> ∈ </a:t>
            </a:r>
            <a:r>
              <a:rPr i="1" lang="pt" sz="2200"/>
              <a:t>U</a:t>
            </a:r>
            <a:r>
              <a:rPr lang="pt" sz="2200"/>
              <a:t> }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" sz="2200"/>
              <a:t>de caso médio:</a:t>
            </a:r>
            <a:r>
              <a:rPr lang="pt" sz="2200"/>
              <a:t>     ∑ { p(</a:t>
            </a:r>
            <a:r>
              <a:rPr i="1" lang="pt" sz="2200"/>
              <a:t>E</a:t>
            </a:r>
            <a:r>
              <a:rPr lang="pt" sz="2200"/>
              <a:t>)T(</a:t>
            </a:r>
            <a:r>
              <a:rPr i="1" lang="pt" sz="2200"/>
              <a:t>E</a:t>
            </a:r>
            <a:r>
              <a:rPr lang="pt" sz="2200"/>
              <a:t>) : </a:t>
            </a:r>
            <a:r>
              <a:rPr i="1" lang="pt" sz="2200"/>
              <a:t>E</a:t>
            </a:r>
            <a:r>
              <a:rPr lang="pt" sz="2200"/>
              <a:t> ∈ </a:t>
            </a:r>
            <a:r>
              <a:rPr i="1" lang="pt" sz="2200"/>
              <a:t>U</a:t>
            </a:r>
            <a:r>
              <a:rPr lang="pt" sz="2200"/>
              <a:t> }</a:t>
            </a:r>
            <a:br>
              <a:rPr lang="pt" sz="2200"/>
            </a:br>
            <a:r>
              <a:rPr lang="pt" sz="2200"/>
              <a:t>onde p(</a:t>
            </a:r>
            <a:r>
              <a:rPr i="1" lang="pt" sz="2200"/>
              <a:t>E</a:t>
            </a:r>
            <a:r>
              <a:rPr lang="pt" sz="2200"/>
              <a:t>) é a probabilidade de ocorrência da entrada E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b="1" lang="pt" sz="2200"/>
              <a:t>amortizada: </a:t>
            </a:r>
            <a:r>
              <a:rPr lang="pt" sz="2200"/>
              <a:t>número máximo de passos em </a:t>
            </a:r>
            <a:r>
              <a:rPr i="1" lang="pt" sz="2200"/>
              <a:t>n</a:t>
            </a:r>
            <a:r>
              <a:rPr lang="pt" sz="2200"/>
              <a:t> execuções consecutivas de A dividido por </a:t>
            </a:r>
            <a:r>
              <a:rPr i="1" lang="pt" sz="2200"/>
              <a:t>n</a:t>
            </a:r>
            <a:endParaRPr i="1" sz="2200"/>
          </a:p>
        </p:txBody>
      </p:sp>
      <p:sp>
        <p:nvSpPr>
          <p:cNvPr id="662" name="Google Shape;662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6"/>
          <p:cNvSpPr txBox="1"/>
          <p:nvPr>
            <p:ph type="ctrTitle"/>
          </p:nvPr>
        </p:nvSpPr>
        <p:spPr>
          <a:xfrm>
            <a:off x="685800" y="27207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da 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Complexidade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de Espaço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673" name="Google Shape;673;p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Como medimos complexidade de espaço?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1" lang="pt"/>
              <a:t>Espaço Auxiliar</a:t>
            </a:r>
            <a:r>
              <a:rPr lang="pt"/>
              <a:t>: memória utilizada internamente ao algoritmo, adicional à entrada do algoritmo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Espaço Total</a:t>
            </a:r>
            <a:r>
              <a:rPr lang="pt"/>
              <a:t>: memória auxiliar mais a memória para guardar a entrada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Como todo algoritmo precisa armazenar a entrada, usualmente é empregado o espaço auxiliar como critério de eficiência de espaço entre algoritmos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484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"(....) it's convenient to have a measure of the amount of work involved in a computing process, even if it has to be a very crude one. We may count up the number of things that various times at various elementary operations are applied in the whole process. (...)". Alan Turing</a:t>
            </a:r>
            <a:endParaRPr sz="2400"/>
          </a:p>
        </p:txBody>
      </p:sp>
      <p:pic>
        <p:nvPicPr>
          <p:cNvPr descr="Alan-Turing-796x1024.png"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8330" y="2554150"/>
            <a:ext cx="2968475" cy="38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Como medimos complexidade de espaço?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679" name="Google Shape;679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graphicFrame>
        <p:nvGraphicFramePr>
          <p:cNvPr id="680" name="Google Shape;680;p78"/>
          <p:cNvGraphicFramePr/>
          <p:nvPr/>
        </p:nvGraphicFramePr>
        <p:xfrm>
          <a:off x="571500" y="240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{755C5C56-60F6-41A9-A692-BF83C1721E78}</a:tableStyleId>
              </a:tblPr>
              <a:tblGrid>
                <a:gridCol w="4584950"/>
                <a:gridCol w="35316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Tipo de Variável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800"/>
                        <a:t>Complexidade de Espaço</a:t>
                      </a:r>
                      <a:endParaRPr b="1" sz="1800"/>
                    </a:p>
                  </a:txBody>
                  <a:tcPr marT="91425" marB="91425" marR="91425" marL="91425" anchor="ctr">
                    <a:solidFill>
                      <a:srgbClr val="9FC5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Escalar Primitiva (Inteiro, Real, Lógico, DataHora, Caracter, etc.)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θ(1)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Vetor/Matriz A, cada elemento de tipo X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θ(|A|) ⋅ &lt;Espaço de X&gt;</a:t>
                      </a:r>
                      <a:endParaRPr sz="18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Estrutura E, com campos de tipos </a:t>
                      </a:r>
                      <a:br>
                        <a:rPr lang="pt" sz="1800"/>
                      </a:br>
                      <a:r>
                        <a:rPr lang="pt" sz="1800"/>
                        <a:t>T</a:t>
                      </a:r>
                      <a:r>
                        <a:rPr baseline="-25000" lang="pt" sz="1800"/>
                        <a:t>1</a:t>
                      </a:r>
                      <a:r>
                        <a:rPr lang="pt" sz="1800"/>
                        <a:t>, T</a:t>
                      </a:r>
                      <a:r>
                        <a:rPr baseline="-25000" lang="pt" sz="1800"/>
                        <a:t>2</a:t>
                      </a:r>
                      <a:r>
                        <a:rPr lang="pt" sz="1800"/>
                        <a:t>, …, T</a:t>
                      </a:r>
                      <a:r>
                        <a:rPr baseline="-25000" lang="pt" sz="1800"/>
                        <a:t>K</a:t>
                      </a:r>
                      <a:endParaRPr baseline="-25000"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∑ { &lt;Espaço de T</a:t>
                      </a:r>
                      <a:r>
                        <a:rPr baseline="-25000" lang="pt" sz="180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&gt; : i = 1,...,K }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/>
                        <a:t>Ponteiro para tipo qualquer tipo</a:t>
                      </a:r>
                      <a:br>
                        <a:rPr lang="pt" sz="1800"/>
                      </a:br>
                      <a:r>
                        <a:rPr lang="pt" sz="1800"/>
                        <a:t>(Nota: Uma variável passada por referência para uma rotina conta, no escopo desta rotina, como ponteiro!)</a:t>
                      </a:r>
                      <a:endParaRPr sz="1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θ(1)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686" name="Google Shape;686;p7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Espaço: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Imprime(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L[]: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Tipo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600"/>
              <a:t>O vetor L está sendo passado por referência e, portanto, foi alocado fora da rotina Imprime. Logo, o espaço de L deve ser contabilizado na rotina que faz sua alocação. O espaço criado para passar L por parâmetro é o tamanho apenas de um ponteiro, que é de espaço constante (não depende de |L|).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Imprime(L[]: Tipo)</a:t>
            </a:r>
            <a:r>
              <a:rPr lang="pt" sz="1800"/>
              <a:t>, equivalente à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Imprime(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val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L[]: Tipo)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/>
              <a:t>L está sendo passado por valor e, portanto, o vetor original está sendo copiado para o procedimento Imprime. Logo, devemos contabilizar θ(|L|) ⋅&lt;Espaço Tipo&gt; em espaço para a entrada.</a:t>
            </a:r>
            <a:endParaRPr sz="160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692" name="Google Shape;692;p8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Espaço: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 sz="2400"/>
              <a:t>Alguns problemas envolvendo espaço se preocupam </a:t>
            </a:r>
            <a:r>
              <a:rPr b="1" lang="pt" sz="2400"/>
              <a:t>além do aspecto assintótico</a:t>
            </a:r>
            <a:r>
              <a:rPr lang="pt" sz="2400"/>
              <a:t>, precisando que se leve em consideração </a:t>
            </a:r>
            <a:r>
              <a:rPr b="1" lang="pt" sz="2400"/>
              <a:t>valores específicos para o espaço</a:t>
            </a:r>
            <a:r>
              <a:rPr lang="pt" sz="2400"/>
              <a:t> ocupado. Neste caso, as premissas empregadas neste material, normalmente válidas para as linguagens de programação modernas, serão as seguintes:</a:t>
            </a:r>
            <a:endParaRPr sz="16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698" name="Google Shape;698;p8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Espaço: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1 B (byte) = 8 bits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1 valor "Lógico" = 1 bit; 1 valor "Inteiro" = 4 B; 1 valor caractere = 1 B;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Como 4 B = 32 bits, e como com tais 32 bits é possível enumerar 2</a:t>
            </a:r>
            <a:r>
              <a:rPr baseline="30000" lang="pt" sz="1800"/>
              <a:t>32</a:t>
            </a:r>
            <a:r>
              <a:rPr lang="pt" sz="1800"/>
              <a:t> configurações distintas, pode-se representar inteiros num intervalo contíguo de ℤ com ≈ 4 bilhões de elementos. Em geral, assumimos que este intervalo é aquele entre 0 e 2</a:t>
            </a:r>
            <a:r>
              <a:rPr baseline="30000" lang="pt" sz="1800"/>
              <a:t>32</a:t>
            </a:r>
            <a:r>
              <a:rPr lang="pt" sz="1800"/>
              <a:t>-1 (≈ 4 bilhões) ou ainda entre -2</a:t>
            </a:r>
            <a:r>
              <a:rPr baseline="30000" lang="pt" sz="1800"/>
              <a:t>31</a:t>
            </a:r>
            <a:r>
              <a:rPr lang="pt" sz="1800"/>
              <a:t> (≈ -2 bilhões) e 2</a:t>
            </a:r>
            <a:r>
              <a:rPr baseline="30000" lang="pt" sz="1800"/>
              <a:t>31</a:t>
            </a:r>
            <a:r>
              <a:rPr lang="pt" sz="1800"/>
              <a:t>-1 (≈ 2 bilhões).  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1 KB = 2</a:t>
            </a:r>
            <a:r>
              <a:rPr baseline="30000" lang="pt" sz="1800"/>
              <a:t>10 </a:t>
            </a:r>
            <a:r>
              <a:rPr lang="pt" sz="1800"/>
              <a:t>≈ 10</a:t>
            </a:r>
            <a:r>
              <a:rPr baseline="30000" lang="pt" sz="1800"/>
              <a:t>3</a:t>
            </a:r>
            <a:r>
              <a:rPr lang="pt" sz="1800"/>
              <a:t> bytes; 1 MB = 2</a:t>
            </a:r>
            <a:r>
              <a:rPr baseline="30000" lang="pt" sz="1800"/>
              <a:t>20 </a:t>
            </a:r>
            <a:r>
              <a:rPr lang="pt" sz="1800"/>
              <a:t>≈ 10</a:t>
            </a:r>
            <a:r>
              <a:rPr baseline="30000" lang="pt" sz="1800"/>
              <a:t>6</a:t>
            </a:r>
            <a:r>
              <a:rPr lang="pt" sz="1800"/>
              <a:t> bytes; 1 GB = 2</a:t>
            </a:r>
            <a:r>
              <a:rPr baseline="30000" lang="pt" sz="1800"/>
              <a:t>30 </a:t>
            </a:r>
            <a:r>
              <a:rPr lang="pt" sz="1800"/>
              <a:t>≈ 10</a:t>
            </a:r>
            <a:r>
              <a:rPr baseline="30000" lang="pt" sz="1800"/>
              <a:t>9</a:t>
            </a:r>
            <a:r>
              <a:rPr lang="pt" sz="1800"/>
              <a:t> bytes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82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Análise de Complexidade de Tempo em Algoritmos Recursivos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83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Método #1: 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Árvore de Recursão</a:t>
            </a:r>
            <a:endParaRPr b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14" name="Google Shape;714;p8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f(n: Inteiro): Inteiro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i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//retorna n!</a:t>
            </a:r>
            <a:endParaRPr i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então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senão </a:t>
            </a:r>
            <a:endParaRPr b="1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n*f(n-1)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f(n)=n*f(n-1)</a:t>
            </a:r>
            <a:endParaRPr sz="1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|---	f(n-1)=(n-1)*f(n-2)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|--- ………… 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|--- f(1)=1*f(0)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latin typeface="Consolas"/>
                <a:ea typeface="Consolas"/>
                <a:cs typeface="Consolas"/>
                <a:sym typeface="Consolas"/>
              </a:rPr>
              <a:t>									|--- f(0)</a:t>
            </a:r>
            <a:endParaRPr b="1"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5" name="Google Shape;715;p84"/>
          <p:cNvSpPr txBox="1"/>
          <p:nvPr/>
        </p:nvSpPr>
        <p:spPr>
          <a:xfrm>
            <a:off x="6032075" y="4027575"/>
            <a:ext cx="2171400" cy="677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Árvore de Recursão</a:t>
            </a:r>
            <a:endParaRPr b="1"/>
          </a:p>
        </p:txBody>
      </p:sp>
      <p:sp>
        <p:nvSpPr>
          <p:cNvPr id="716" name="Google Shape;716;p84"/>
          <p:cNvSpPr txBox="1"/>
          <p:nvPr/>
        </p:nvSpPr>
        <p:spPr>
          <a:xfrm>
            <a:off x="4844225" y="1562575"/>
            <a:ext cx="3804900" cy="17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Complexidade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 Tempo: </a:t>
            </a:r>
            <a:endParaRPr b="1"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soma do número de passos de cada nó</a:t>
            </a:r>
            <a:endParaRPr sz="2400"/>
          </a:p>
        </p:txBody>
      </p:sp>
      <p:sp>
        <p:nvSpPr>
          <p:cNvPr id="717" name="Google Shape;717;p84"/>
          <p:cNvSpPr txBox="1"/>
          <p:nvPr/>
        </p:nvSpPr>
        <p:spPr>
          <a:xfrm>
            <a:off x="1835500" y="42893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8" name="Google Shape;718;p84"/>
          <p:cNvSpPr txBox="1"/>
          <p:nvPr/>
        </p:nvSpPr>
        <p:spPr>
          <a:xfrm>
            <a:off x="3130900" y="45179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9" name="Google Shape;719;p84"/>
          <p:cNvSpPr txBox="1"/>
          <p:nvPr/>
        </p:nvSpPr>
        <p:spPr>
          <a:xfrm>
            <a:off x="5797900" y="49751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20" name="Google Shape;720;p84"/>
          <p:cNvSpPr txBox="1"/>
          <p:nvPr/>
        </p:nvSpPr>
        <p:spPr>
          <a:xfrm>
            <a:off x="6636100" y="5203750"/>
            <a:ext cx="6219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FF"/>
                </a:solidFill>
              </a:rPr>
              <a:t>Θ(1)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21" name="Google Shape;721;p84"/>
          <p:cNvSpPr txBox="1"/>
          <p:nvPr/>
        </p:nvSpPr>
        <p:spPr>
          <a:xfrm>
            <a:off x="2558500" y="6159600"/>
            <a:ext cx="3164400" cy="4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FF"/>
                </a:solidFill>
              </a:rPr>
              <a:t>n × Θ(1) = Θ(</a:t>
            </a:r>
            <a:r>
              <a:rPr i="1" lang="pt" sz="2400">
                <a:solidFill>
                  <a:srgbClr val="0000FF"/>
                </a:solidFill>
              </a:rPr>
              <a:t>n</a:t>
            </a:r>
            <a:r>
              <a:rPr lang="pt" sz="2400">
                <a:solidFill>
                  <a:srgbClr val="0000FF"/>
                </a:solidFill>
              </a:rPr>
              <a:t>)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22" name="Google Shape;722;p84"/>
          <p:cNvSpPr/>
          <p:nvPr/>
        </p:nvSpPr>
        <p:spPr>
          <a:xfrm rot="-5400000">
            <a:off x="4027600" y="2800200"/>
            <a:ext cx="269100" cy="6449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84"/>
          <p:cNvSpPr/>
          <p:nvPr/>
        </p:nvSpPr>
        <p:spPr>
          <a:xfrm>
            <a:off x="4176050" y="3229475"/>
            <a:ext cx="1642575" cy="1234250"/>
          </a:xfrm>
          <a:custGeom>
            <a:rect b="b" l="l" r="r" t="t"/>
            <a:pathLst>
              <a:path extrusionOk="0" h="49370" w="65703">
                <a:moveTo>
                  <a:pt x="65703" y="0"/>
                </a:moveTo>
                <a:cubicBezTo>
                  <a:pt x="58898" y="2660"/>
                  <a:pt x="35822" y="7734"/>
                  <a:pt x="24871" y="15962"/>
                </a:cubicBezTo>
                <a:cubicBezTo>
                  <a:pt x="13921" y="24190"/>
                  <a:pt x="4145" y="43802"/>
                  <a:pt x="0" y="4937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5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Método #2: 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Relações de Recorrência</a:t>
            </a:r>
            <a:endParaRPr b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34" name="Google Shape;734;p86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>
                <a:solidFill>
                  <a:srgbClr val="000000"/>
                </a:solidFill>
              </a:rPr>
              <a:t>Seja 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 </a:t>
            </a:r>
            <a:r>
              <a:rPr lang="pt">
                <a:solidFill>
                  <a:srgbClr val="000000"/>
                </a:solidFill>
              </a:rPr>
              <a:t>a complexidade de tempo da função recursiva: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 = 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</a:t>
            </a:r>
            <a:r>
              <a:rPr lang="pt">
                <a:solidFill>
                  <a:srgbClr val="000000"/>
                </a:solidFill>
              </a:rPr>
              <a:t>, com 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 &lt; 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endParaRPr i="1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>
                <a:solidFill>
                  <a:srgbClr val="000000"/>
                </a:solidFill>
              </a:rPr>
              <a:t>Como 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 = 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r>
              <a:rPr lang="pt"/>
              <a:t>, com 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 &lt; 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/>
              <a:t>,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= 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endParaRPr sz="2400">
              <a:solidFill>
                <a:srgbClr val="000000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40" name="Google Shape;740;p87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Como T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= 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3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r>
              <a:rPr lang="pt"/>
              <a:t>, com 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3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 &lt; 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/>
              <a:t>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= 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3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2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Agora, tentamos generalizar a expressão da função da </a:t>
            </a:r>
            <a:r>
              <a:rPr i="1" lang="pt"/>
              <a:t>i</a:t>
            </a:r>
            <a:r>
              <a:rPr lang="pt"/>
              <a:t>-ésima recorrência,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= 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i="1" lang="pt">
                <a:latin typeface="Karla"/>
                <a:ea typeface="Karla"/>
                <a:cs typeface="Karla"/>
                <a:sym typeface="Karla"/>
              </a:rPr>
              <a:t>i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i="1" lang="pt">
                <a:latin typeface="Karla"/>
                <a:ea typeface="Karla"/>
                <a:cs typeface="Karla"/>
                <a:sym typeface="Karla"/>
              </a:rPr>
              <a:t>i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-1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…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pt" sz="3600">
                <a:solidFill>
                  <a:srgbClr val="000000"/>
                </a:solidFill>
              </a:rPr>
              <a:t>O quê</a:t>
            </a:r>
            <a:r>
              <a:rPr lang="pt" sz="3600">
                <a:solidFill>
                  <a:srgbClr val="000000"/>
                </a:solidFill>
              </a:rPr>
              <a:t> medir?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46" name="Google Shape;746;p88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/>
              <a:t>Em seguida, descobrimos para qual valor de </a:t>
            </a:r>
            <a:r>
              <a:rPr i="1" lang="pt"/>
              <a:t>i</a:t>
            </a:r>
            <a:r>
              <a:rPr lang="pt"/>
              <a:t> vale que </a:t>
            </a:r>
            <a:r>
              <a:rPr i="1" lang="pt"/>
              <a:t>n</a:t>
            </a:r>
            <a:r>
              <a:rPr baseline="-25000" i="1" lang="pt"/>
              <a:t>i</a:t>
            </a:r>
            <a:r>
              <a:rPr lang="pt"/>
              <a:t> é um caso base. Digamos que tal valor seja para </a:t>
            </a:r>
            <a:r>
              <a:rPr i="1" lang="pt"/>
              <a:t>i</a:t>
            </a:r>
            <a:r>
              <a:rPr lang="pt"/>
              <a:t> = </a:t>
            </a:r>
            <a:r>
              <a:rPr i="1" lang="pt"/>
              <a:t>b</a:t>
            </a:r>
            <a:r>
              <a:rPr lang="pt"/>
              <a:t>. Finalmente, determinamos a forma fechada do somatório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r>
              <a:rPr lang="pt"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= 1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i="1" lang="pt">
                <a:latin typeface="Karla"/>
                <a:ea typeface="Karla"/>
                <a:cs typeface="Karla"/>
                <a:sym typeface="Karla"/>
              </a:rPr>
              <a:t>b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-1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…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baseline="-25000" lang="pt">
                <a:latin typeface="Karla"/>
                <a:ea typeface="Karla"/>
                <a:cs typeface="Karla"/>
                <a:sym typeface="Karla"/>
              </a:rPr>
              <a:t>1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 + g(</a:t>
            </a:r>
            <a:r>
              <a:rPr i="1" lang="pt"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latin typeface="Karla"/>
                <a:ea typeface="Karla"/>
                <a:cs typeface="Karla"/>
                <a:sym typeface="Karla"/>
              </a:rPr>
              <a:t>)</a:t>
            </a:r>
            <a:endParaRPr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9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Método #3: 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Teorema Mestre</a:t>
            </a:r>
            <a:endParaRPr b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Recursão</a:t>
            </a:r>
            <a:endParaRPr/>
          </a:p>
        </p:txBody>
      </p:sp>
      <p:sp>
        <p:nvSpPr>
          <p:cNvPr id="757" name="Google Shape;757;p90"/>
          <p:cNvSpPr txBox="1"/>
          <p:nvPr>
            <p:ph idx="1" type="body"/>
          </p:nvPr>
        </p:nvSpPr>
        <p:spPr>
          <a:xfrm>
            <a:off x="457200" y="1600200"/>
            <a:ext cx="7936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">
                <a:solidFill>
                  <a:srgbClr val="000000"/>
                </a:solidFill>
              </a:rPr>
              <a:t>Quando a função de recorrência é</a:t>
            </a:r>
            <a:br>
              <a:rPr lang="pt">
                <a:solidFill>
                  <a:srgbClr val="000000"/>
                </a:solidFill>
              </a:rPr>
            </a:b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	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 = a T(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/b) + f(</a:t>
            </a:r>
            <a:r>
              <a:rPr i="1"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n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), </a:t>
            </a:r>
            <a:r>
              <a:rPr lang="pt">
                <a:solidFill>
                  <a:srgbClr val="000000"/>
                </a:solidFill>
              </a:rPr>
              <a:t>com </a:t>
            </a:r>
            <a:r>
              <a:rPr lang="pt">
                <a:solidFill>
                  <a:srgbClr val="000000"/>
                </a:solidFill>
                <a:latin typeface="Karla"/>
                <a:ea typeface="Karla"/>
                <a:cs typeface="Karla"/>
                <a:sym typeface="Karla"/>
              </a:rPr>
              <a:t>a,b</a:t>
            </a:r>
            <a:r>
              <a:rPr lang="pt">
                <a:solidFill>
                  <a:srgbClr val="000000"/>
                </a:solidFill>
              </a:rPr>
              <a:t> constantes</a:t>
            </a:r>
            <a:br>
              <a:rPr lang="pt">
                <a:solidFill>
                  <a:srgbClr val="000000"/>
                </a:solidFill>
              </a:rPr>
            </a:br>
            <a:br>
              <a:rPr lang="pt">
                <a:solidFill>
                  <a:srgbClr val="000000"/>
                </a:solidFill>
              </a:rPr>
            </a:br>
            <a:r>
              <a:rPr lang="pt">
                <a:solidFill>
                  <a:srgbClr val="000000"/>
                </a:solidFill>
              </a:rPr>
              <a:t>aplicar </a:t>
            </a:r>
            <a:r>
              <a:rPr b="1" i="1" lang="pt">
                <a:solidFill>
                  <a:srgbClr val="000000"/>
                </a:solidFill>
              </a:rPr>
              <a:t>Teorema-Mestre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91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AlgRecursivo(Dados[], N: Inteiro)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  </a:t>
            </a:r>
            <a:r>
              <a:rPr lang="pt" sz="2400">
                <a:solidFill>
                  <a:srgbClr val="38761D"/>
                </a:solidFill>
              </a:rPr>
              <a:t>// ou N = 1, ou …</a:t>
            </a:r>
            <a:endParaRPr b="1" sz="2400"/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….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1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b="1" i="1" sz="2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2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i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a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b="1" i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63" name="Google Shape;763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764" name="Google Shape;764;p91"/>
          <p:cNvSpPr txBox="1"/>
          <p:nvPr/>
        </p:nvSpPr>
        <p:spPr>
          <a:xfrm>
            <a:off x="6802575" y="2119750"/>
            <a:ext cx="1842600" cy="7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Tamanho do Problema</a:t>
            </a:r>
            <a:endParaRPr sz="1800"/>
          </a:p>
        </p:txBody>
      </p:sp>
      <p:cxnSp>
        <p:nvCxnSpPr>
          <p:cNvPr id="765" name="Google Shape;765;p91"/>
          <p:cNvCxnSpPr>
            <a:stCxn id="764" idx="0"/>
          </p:cNvCxnSpPr>
          <p:nvPr/>
        </p:nvCxnSpPr>
        <p:spPr>
          <a:xfrm rot="10800000">
            <a:off x="6448575" y="1842550"/>
            <a:ext cx="1275300" cy="277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" name="Google Shape;766;p91"/>
          <p:cNvSpPr txBox="1"/>
          <p:nvPr/>
        </p:nvSpPr>
        <p:spPr>
          <a:xfrm>
            <a:off x="3595250" y="2272150"/>
            <a:ext cx="997500" cy="7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Caso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Base</a:t>
            </a:r>
            <a:endParaRPr sz="1800"/>
          </a:p>
        </p:txBody>
      </p:sp>
      <p:cxnSp>
        <p:nvCxnSpPr>
          <p:cNvPr id="767" name="Google Shape;767;p91"/>
          <p:cNvCxnSpPr>
            <a:stCxn id="766" idx="1"/>
          </p:cNvCxnSpPr>
          <p:nvPr/>
        </p:nvCxnSpPr>
        <p:spPr>
          <a:xfrm rot="10800000">
            <a:off x="2514650" y="2535250"/>
            <a:ext cx="1080600" cy="1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8" name="Google Shape;768;p91"/>
          <p:cNvSpPr txBox="1"/>
          <p:nvPr/>
        </p:nvSpPr>
        <p:spPr>
          <a:xfrm>
            <a:off x="394850" y="4177150"/>
            <a:ext cx="997500" cy="7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Caso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Geral</a:t>
            </a:r>
            <a:endParaRPr sz="1800"/>
          </a:p>
        </p:txBody>
      </p:sp>
      <p:sp>
        <p:nvSpPr>
          <p:cNvPr id="769" name="Google Shape;769;p91"/>
          <p:cNvSpPr/>
          <p:nvPr/>
        </p:nvSpPr>
        <p:spPr>
          <a:xfrm>
            <a:off x="1489375" y="3214250"/>
            <a:ext cx="291000" cy="28401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2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AlgRecursivo(Dados[], N: Inteiro)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b="1" lang="pt" sz="2400"/>
              <a:t>  </a:t>
            </a:r>
            <a:endParaRPr b="1" sz="2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…. 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…</a:t>
            </a:r>
            <a:endParaRPr b="1" sz="2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" sz="2400"/>
              <a:t>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1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b="1" i="1" sz="2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	</a:t>
            </a:r>
            <a:r>
              <a:rPr b="1" lang="pt" sz="2400"/>
              <a:t>…</a:t>
            </a:r>
            <a:endParaRPr b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" sz="2400"/>
              <a:t>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2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i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	</a:t>
            </a:r>
            <a:r>
              <a:rPr b="1" lang="pt" sz="2400"/>
              <a:t>…</a:t>
            </a:r>
            <a:endParaRPr b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pt" sz="2400"/>
              <a:t> </a:t>
            </a:r>
            <a:r>
              <a:rPr lang="pt" sz="2400">
                <a:solidFill>
                  <a:srgbClr val="38761D"/>
                </a:solidFill>
              </a:rPr>
              <a:t>//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r>
              <a:rPr baseline="-25000" lang="pt" sz="2400">
                <a:solidFill>
                  <a:srgbClr val="38761D"/>
                </a:solidFill>
              </a:rPr>
              <a:t>a</a:t>
            </a:r>
            <a:r>
              <a:rPr lang="pt" sz="2400">
                <a:solidFill>
                  <a:srgbClr val="38761D"/>
                </a:solidFill>
              </a:rPr>
              <a:t> &lt; </a:t>
            </a:r>
            <a:r>
              <a:rPr i="1" lang="pt" sz="2400">
                <a:solidFill>
                  <a:srgbClr val="38761D"/>
                </a:solidFill>
              </a:rPr>
              <a:t>N</a:t>
            </a:r>
            <a:endParaRPr b="1" i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775" name="Google Shape;775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776" name="Google Shape;776;p92"/>
          <p:cNvSpPr txBox="1"/>
          <p:nvPr/>
        </p:nvSpPr>
        <p:spPr>
          <a:xfrm>
            <a:off x="748150" y="4162000"/>
            <a:ext cx="914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f(</a:t>
            </a:r>
            <a:r>
              <a:rPr b="1" i="1" lang="pt" sz="3000">
                <a:solidFill>
                  <a:srgbClr val="FF0000"/>
                </a:solidFill>
              </a:rPr>
              <a:t>N</a:t>
            </a:r>
            <a:r>
              <a:rPr b="1" lang="pt" sz="3000">
                <a:solidFill>
                  <a:srgbClr val="FF0000"/>
                </a:solidFill>
              </a:rPr>
              <a:t>)</a:t>
            </a:r>
            <a:endParaRPr b="1" sz="3000"/>
          </a:p>
        </p:txBody>
      </p:sp>
      <p:sp>
        <p:nvSpPr>
          <p:cNvPr id="777" name="Google Shape;777;p92"/>
          <p:cNvSpPr/>
          <p:nvPr/>
        </p:nvSpPr>
        <p:spPr>
          <a:xfrm>
            <a:off x="1508309" y="3167278"/>
            <a:ext cx="893675" cy="2910675"/>
          </a:xfrm>
          <a:custGeom>
            <a:rect b="b" l="l" r="r" t="t"/>
            <a:pathLst>
              <a:path extrusionOk="0" h="116427" w="35747">
                <a:moveTo>
                  <a:pt x="17808" y="116041"/>
                </a:moveTo>
                <a:cubicBezTo>
                  <a:pt x="3273" y="93205"/>
                  <a:pt x="74" y="63862"/>
                  <a:pt x="74" y="36793"/>
                </a:cubicBezTo>
                <a:cubicBezTo>
                  <a:pt x="74" y="28380"/>
                  <a:pt x="-220" y="19159"/>
                  <a:pt x="3953" y="11854"/>
                </a:cubicBezTo>
                <a:cubicBezTo>
                  <a:pt x="7852" y="5030"/>
                  <a:pt x="16647" y="-651"/>
                  <a:pt x="24458" y="217"/>
                </a:cubicBezTo>
                <a:cubicBezTo>
                  <a:pt x="29305" y="755"/>
                  <a:pt x="32476" y="9035"/>
                  <a:pt x="30554" y="13517"/>
                </a:cubicBezTo>
                <a:cubicBezTo>
                  <a:pt x="28577" y="18129"/>
                  <a:pt x="19765" y="12395"/>
                  <a:pt x="15591" y="15180"/>
                </a:cubicBezTo>
                <a:cubicBezTo>
                  <a:pt x="11900" y="17643"/>
                  <a:pt x="14547" y="24070"/>
                  <a:pt x="15037" y="28480"/>
                </a:cubicBezTo>
                <a:cubicBezTo>
                  <a:pt x="15276" y="30629"/>
                  <a:pt x="15454" y="33377"/>
                  <a:pt x="17253" y="34576"/>
                </a:cubicBezTo>
                <a:cubicBezTo>
                  <a:pt x="20388" y="36666"/>
                  <a:pt x="25477" y="34340"/>
                  <a:pt x="28337" y="36793"/>
                </a:cubicBezTo>
                <a:cubicBezTo>
                  <a:pt x="31416" y="39433"/>
                  <a:pt x="37301" y="44454"/>
                  <a:pt x="34433" y="47322"/>
                </a:cubicBezTo>
                <a:cubicBezTo>
                  <a:pt x="29702" y="52053"/>
                  <a:pt x="15795" y="42978"/>
                  <a:pt x="14483" y="49539"/>
                </a:cubicBezTo>
                <a:cubicBezTo>
                  <a:pt x="13459" y="54662"/>
                  <a:pt x="12351" y="62159"/>
                  <a:pt x="16699" y="65056"/>
                </a:cubicBezTo>
                <a:cubicBezTo>
                  <a:pt x="19471" y="66903"/>
                  <a:pt x="23378" y="65139"/>
                  <a:pt x="26675" y="65610"/>
                </a:cubicBezTo>
                <a:cubicBezTo>
                  <a:pt x="29312" y="65987"/>
                  <a:pt x="30586" y="69648"/>
                  <a:pt x="31108" y="72260"/>
                </a:cubicBezTo>
                <a:cubicBezTo>
                  <a:pt x="31579" y="74615"/>
                  <a:pt x="30615" y="78151"/>
                  <a:pt x="28337" y="78910"/>
                </a:cubicBezTo>
                <a:cubicBezTo>
                  <a:pt x="24894" y="80058"/>
                  <a:pt x="18688" y="78160"/>
                  <a:pt x="17808" y="81681"/>
                </a:cubicBezTo>
                <a:cubicBezTo>
                  <a:pt x="16956" y="85091"/>
                  <a:pt x="17510" y="88801"/>
                  <a:pt x="18362" y="92211"/>
                </a:cubicBezTo>
                <a:cubicBezTo>
                  <a:pt x="18768" y="93834"/>
                  <a:pt x="17524" y="96270"/>
                  <a:pt x="18916" y="97198"/>
                </a:cubicBezTo>
                <a:cubicBezTo>
                  <a:pt x="22712" y="99729"/>
                  <a:pt x="27750" y="99839"/>
                  <a:pt x="31662" y="102186"/>
                </a:cubicBezTo>
                <a:cubicBezTo>
                  <a:pt x="34870" y="104110"/>
                  <a:pt x="35954" y="108998"/>
                  <a:pt x="35541" y="112716"/>
                </a:cubicBezTo>
                <a:cubicBezTo>
                  <a:pt x="34868" y="118778"/>
                  <a:pt x="22709" y="115995"/>
                  <a:pt x="17253" y="11327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8" name="Google Shape;778;p92"/>
          <p:cNvSpPr/>
          <p:nvPr/>
        </p:nvSpPr>
        <p:spPr>
          <a:xfrm>
            <a:off x="1713831" y="2306250"/>
            <a:ext cx="660450" cy="450450"/>
          </a:xfrm>
          <a:custGeom>
            <a:rect b="b" l="l" r="r" t="t"/>
            <a:pathLst>
              <a:path extrusionOk="0" h="18018" w="26418">
                <a:moveTo>
                  <a:pt x="23441" y="1407"/>
                </a:moveTo>
                <a:cubicBezTo>
                  <a:pt x="15886" y="-1427"/>
                  <a:pt x="-1160" y="98"/>
                  <a:pt x="166" y="8057"/>
                </a:cubicBezTo>
                <a:cubicBezTo>
                  <a:pt x="1597" y="16644"/>
                  <a:pt x="17861" y="20645"/>
                  <a:pt x="25104" y="15815"/>
                </a:cubicBezTo>
                <a:cubicBezTo>
                  <a:pt x="28499" y="13551"/>
                  <a:pt x="23995" y="7704"/>
                  <a:pt x="23995" y="3623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9" name="Google Shape;779;p92"/>
          <p:cNvSpPr txBox="1"/>
          <p:nvPr/>
        </p:nvSpPr>
        <p:spPr>
          <a:xfrm>
            <a:off x="8091050" y="3528775"/>
            <a:ext cx="997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T(</a:t>
            </a:r>
            <a:r>
              <a:rPr b="1" i="1" lang="pt" sz="3000">
                <a:solidFill>
                  <a:srgbClr val="FF0000"/>
                </a:solidFill>
              </a:rPr>
              <a:t>N</a:t>
            </a:r>
            <a:r>
              <a:rPr b="1" lang="pt" sz="3000">
                <a:solidFill>
                  <a:srgbClr val="FF0000"/>
                </a:solidFill>
              </a:rPr>
              <a:t>)</a:t>
            </a:r>
            <a:endParaRPr b="1" sz="3000"/>
          </a:p>
        </p:txBody>
      </p:sp>
      <p:sp>
        <p:nvSpPr>
          <p:cNvPr id="780" name="Google Shape;780;p92"/>
          <p:cNvSpPr/>
          <p:nvPr/>
        </p:nvSpPr>
        <p:spPr>
          <a:xfrm>
            <a:off x="7675425" y="1835250"/>
            <a:ext cx="318600" cy="441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92"/>
          <p:cNvSpPr txBox="1"/>
          <p:nvPr/>
        </p:nvSpPr>
        <p:spPr>
          <a:xfrm>
            <a:off x="748150" y="2153100"/>
            <a:ext cx="1446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θ(1) </a:t>
            </a:r>
            <a:endParaRPr b="1" sz="3000"/>
          </a:p>
        </p:txBody>
      </p:sp>
      <p:sp>
        <p:nvSpPr>
          <p:cNvPr id="782" name="Google Shape;782;p92"/>
          <p:cNvSpPr txBox="1"/>
          <p:nvPr/>
        </p:nvSpPr>
        <p:spPr>
          <a:xfrm>
            <a:off x="5285500" y="2015825"/>
            <a:ext cx="1842600" cy="128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Contagem de número de passos em vermelho</a:t>
            </a:r>
            <a:endParaRPr sz="180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788" name="Google Shape;788;p93"/>
          <p:cNvSpPr txBox="1"/>
          <p:nvPr>
            <p:ph idx="1" type="body"/>
          </p:nvPr>
        </p:nvSpPr>
        <p:spPr>
          <a:xfrm>
            <a:off x="457200" y="1600200"/>
            <a:ext cx="8229600" cy="10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Complexidade de Tempo: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789" name="Google Shape;789;p93"/>
          <p:cNvSpPr txBox="1"/>
          <p:nvPr/>
        </p:nvSpPr>
        <p:spPr>
          <a:xfrm>
            <a:off x="1371611" y="3147559"/>
            <a:ext cx="1446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T(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)  =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0" name="Google Shape;790;p93"/>
          <p:cNvSpPr txBox="1"/>
          <p:nvPr/>
        </p:nvSpPr>
        <p:spPr>
          <a:xfrm>
            <a:off x="3241975" y="2815050"/>
            <a:ext cx="5117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θ(1), se 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 = 0 </a:t>
            </a:r>
            <a:r>
              <a:rPr lang="pt" sz="2400">
                <a:solidFill>
                  <a:srgbClr val="38761D"/>
                </a:solidFill>
              </a:rPr>
              <a:t>// ou N = 1, ou ...</a:t>
            </a:r>
            <a:r>
              <a:rPr lang="pt" sz="3000">
                <a:solidFill>
                  <a:schemeClr val="dk1"/>
                </a:solidFill>
              </a:rPr>
              <a:t> 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1" name="Google Shape;791;p93"/>
          <p:cNvSpPr txBox="1"/>
          <p:nvPr/>
        </p:nvSpPr>
        <p:spPr>
          <a:xfrm>
            <a:off x="3241975" y="3348450"/>
            <a:ext cx="5612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∑ { T(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baseline="-25000" lang="pt" sz="3000">
                <a:solidFill>
                  <a:schemeClr val="dk1"/>
                </a:solidFill>
              </a:rPr>
              <a:t>i</a:t>
            </a:r>
            <a:r>
              <a:rPr lang="pt" sz="3000">
                <a:solidFill>
                  <a:schemeClr val="dk1"/>
                </a:solidFill>
              </a:rPr>
              <a:t>) : 1 ≤ </a:t>
            </a:r>
            <a:r>
              <a:rPr i="1" lang="pt" sz="3000">
                <a:solidFill>
                  <a:schemeClr val="dk1"/>
                </a:solidFill>
              </a:rPr>
              <a:t>i</a:t>
            </a:r>
            <a:r>
              <a:rPr lang="pt" sz="3000">
                <a:solidFill>
                  <a:schemeClr val="dk1"/>
                </a:solidFill>
              </a:rPr>
              <a:t> ≤ a } + f(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), c.c.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92" name="Google Shape;792;p93"/>
          <p:cNvSpPr/>
          <p:nvPr/>
        </p:nvSpPr>
        <p:spPr>
          <a:xfrm>
            <a:off x="2916375" y="2881750"/>
            <a:ext cx="249300" cy="114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93"/>
          <p:cNvSpPr txBox="1"/>
          <p:nvPr/>
        </p:nvSpPr>
        <p:spPr>
          <a:xfrm>
            <a:off x="1371600" y="4918375"/>
            <a:ext cx="6234600" cy="73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R</a:t>
            </a:r>
            <a:r>
              <a:rPr lang="pt" sz="1800"/>
              <a:t>esolver uma equação de recorrência!</a:t>
            </a:r>
            <a:endParaRPr sz="180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799" name="Google Shape;799;p94"/>
          <p:cNvSpPr txBox="1"/>
          <p:nvPr>
            <p:ph idx="1" type="body"/>
          </p:nvPr>
        </p:nvSpPr>
        <p:spPr>
          <a:xfrm>
            <a:off x="457200" y="1600200"/>
            <a:ext cx="8229600" cy="10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Ordenação BubbleSort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Ordenação InsertionSort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Ordenação SelectionSort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05" name="Google Shape;805;p95"/>
          <p:cNvSpPr txBox="1"/>
          <p:nvPr>
            <p:ph idx="1" type="body"/>
          </p:nvPr>
        </p:nvSpPr>
        <p:spPr>
          <a:xfrm>
            <a:off x="457200" y="1600200"/>
            <a:ext cx="8229600" cy="10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Caso particular importante: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pt"/>
            </a:br>
            <a:r>
              <a:rPr lang="pt"/>
              <a:t>Todos os problemas possuem o mesmo tamanho!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6"/>
          <p:cNvSpPr txBox="1"/>
          <p:nvPr>
            <p:ph idx="1" type="body"/>
          </p:nvPr>
        </p:nvSpPr>
        <p:spPr>
          <a:xfrm>
            <a:off x="457200" y="13716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AlgRecursivo(Dados[], N: Inteiro)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 =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b="1" lang="pt" sz="2400"/>
              <a:t>  </a:t>
            </a:r>
            <a:endParaRPr b="1" sz="2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…. </a:t>
            </a:r>
            <a:endParaRPr sz="24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…</a:t>
            </a:r>
            <a:endParaRPr b="1" sz="2400"/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N/b)</a:t>
            </a:r>
            <a:endParaRPr b="1" sz="2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	</a:t>
            </a:r>
            <a:r>
              <a:rPr b="1" lang="pt" sz="2400"/>
              <a:t>…</a:t>
            </a:r>
            <a:endParaRPr b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N/b)</a:t>
            </a:r>
            <a:r>
              <a:rPr lang="pt" sz="2400"/>
              <a:t> </a:t>
            </a:r>
            <a:endParaRPr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	</a:t>
            </a:r>
            <a:r>
              <a:rPr b="1" lang="pt" sz="2400"/>
              <a:t>…</a:t>
            </a:r>
            <a:endParaRPr b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AlgRecursivo(SubDados</a:t>
            </a:r>
            <a:r>
              <a:rPr baseline="-25000" lang="pt" sz="2400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, N/b)</a:t>
            </a:r>
            <a:r>
              <a:rPr lang="pt" sz="2400"/>
              <a:t> 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			</a:t>
            </a:r>
            <a:r>
              <a:rPr b="1" lang="pt" sz="2400"/>
              <a:t>…</a:t>
            </a:r>
            <a:endParaRPr b="1" sz="1800"/>
          </a:p>
        </p:txBody>
      </p:sp>
      <p:sp>
        <p:nvSpPr>
          <p:cNvPr id="811" name="Google Shape;811;p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812" name="Google Shape;812;p96"/>
          <p:cNvSpPr txBox="1"/>
          <p:nvPr/>
        </p:nvSpPr>
        <p:spPr>
          <a:xfrm>
            <a:off x="748150" y="4162000"/>
            <a:ext cx="914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f(</a:t>
            </a:r>
            <a:r>
              <a:rPr b="1" i="1" lang="pt" sz="3000">
                <a:solidFill>
                  <a:srgbClr val="FF0000"/>
                </a:solidFill>
              </a:rPr>
              <a:t>N</a:t>
            </a:r>
            <a:r>
              <a:rPr b="1" lang="pt" sz="3000">
                <a:solidFill>
                  <a:srgbClr val="FF0000"/>
                </a:solidFill>
              </a:rPr>
              <a:t>)</a:t>
            </a:r>
            <a:endParaRPr b="1" sz="3000"/>
          </a:p>
        </p:txBody>
      </p:sp>
      <p:sp>
        <p:nvSpPr>
          <p:cNvPr id="813" name="Google Shape;813;p96"/>
          <p:cNvSpPr/>
          <p:nvPr/>
        </p:nvSpPr>
        <p:spPr>
          <a:xfrm>
            <a:off x="1508309" y="3167278"/>
            <a:ext cx="893675" cy="2910675"/>
          </a:xfrm>
          <a:custGeom>
            <a:rect b="b" l="l" r="r" t="t"/>
            <a:pathLst>
              <a:path extrusionOk="0" h="116427" w="35747">
                <a:moveTo>
                  <a:pt x="17808" y="116041"/>
                </a:moveTo>
                <a:cubicBezTo>
                  <a:pt x="3273" y="93205"/>
                  <a:pt x="74" y="63862"/>
                  <a:pt x="74" y="36793"/>
                </a:cubicBezTo>
                <a:cubicBezTo>
                  <a:pt x="74" y="28380"/>
                  <a:pt x="-220" y="19159"/>
                  <a:pt x="3953" y="11854"/>
                </a:cubicBezTo>
                <a:cubicBezTo>
                  <a:pt x="7852" y="5030"/>
                  <a:pt x="16647" y="-651"/>
                  <a:pt x="24458" y="217"/>
                </a:cubicBezTo>
                <a:cubicBezTo>
                  <a:pt x="29305" y="755"/>
                  <a:pt x="32476" y="9035"/>
                  <a:pt x="30554" y="13517"/>
                </a:cubicBezTo>
                <a:cubicBezTo>
                  <a:pt x="28577" y="18129"/>
                  <a:pt x="19765" y="12395"/>
                  <a:pt x="15591" y="15180"/>
                </a:cubicBezTo>
                <a:cubicBezTo>
                  <a:pt x="11900" y="17643"/>
                  <a:pt x="14547" y="24070"/>
                  <a:pt x="15037" y="28480"/>
                </a:cubicBezTo>
                <a:cubicBezTo>
                  <a:pt x="15276" y="30629"/>
                  <a:pt x="15454" y="33377"/>
                  <a:pt x="17253" y="34576"/>
                </a:cubicBezTo>
                <a:cubicBezTo>
                  <a:pt x="20388" y="36666"/>
                  <a:pt x="25477" y="34340"/>
                  <a:pt x="28337" y="36793"/>
                </a:cubicBezTo>
                <a:cubicBezTo>
                  <a:pt x="31416" y="39433"/>
                  <a:pt x="37301" y="44454"/>
                  <a:pt x="34433" y="47322"/>
                </a:cubicBezTo>
                <a:cubicBezTo>
                  <a:pt x="29702" y="52053"/>
                  <a:pt x="15795" y="42978"/>
                  <a:pt x="14483" y="49539"/>
                </a:cubicBezTo>
                <a:cubicBezTo>
                  <a:pt x="13459" y="54662"/>
                  <a:pt x="12351" y="62159"/>
                  <a:pt x="16699" y="65056"/>
                </a:cubicBezTo>
                <a:cubicBezTo>
                  <a:pt x="19471" y="66903"/>
                  <a:pt x="23378" y="65139"/>
                  <a:pt x="26675" y="65610"/>
                </a:cubicBezTo>
                <a:cubicBezTo>
                  <a:pt x="29312" y="65987"/>
                  <a:pt x="30586" y="69648"/>
                  <a:pt x="31108" y="72260"/>
                </a:cubicBezTo>
                <a:cubicBezTo>
                  <a:pt x="31579" y="74615"/>
                  <a:pt x="30615" y="78151"/>
                  <a:pt x="28337" y="78910"/>
                </a:cubicBezTo>
                <a:cubicBezTo>
                  <a:pt x="24894" y="80058"/>
                  <a:pt x="18688" y="78160"/>
                  <a:pt x="17808" y="81681"/>
                </a:cubicBezTo>
                <a:cubicBezTo>
                  <a:pt x="16956" y="85091"/>
                  <a:pt x="17510" y="88801"/>
                  <a:pt x="18362" y="92211"/>
                </a:cubicBezTo>
                <a:cubicBezTo>
                  <a:pt x="18768" y="93834"/>
                  <a:pt x="17524" y="96270"/>
                  <a:pt x="18916" y="97198"/>
                </a:cubicBezTo>
                <a:cubicBezTo>
                  <a:pt x="22712" y="99729"/>
                  <a:pt x="27750" y="99839"/>
                  <a:pt x="31662" y="102186"/>
                </a:cubicBezTo>
                <a:cubicBezTo>
                  <a:pt x="34870" y="104110"/>
                  <a:pt x="35954" y="108998"/>
                  <a:pt x="35541" y="112716"/>
                </a:cubicBezTo>
                <a:cubicBezTo>
                  <a:pt x="34868" y="118778"/>
                  <a:pt x="22709" y="115995"/>
                  <a:pt x="17253" y="11327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4" name="Google Shape;814;p96"/>
          <p:cNvSpPr/>
          <p:nvPr/>
        </p:nvSpPr>
        <p:spPr>
          <a:xfrm>
            <a:off x="1713831" y="2306250"/>
            <a:ext cx="660450" cy="450450"/>
          </a:xfrm>
          <a:custGeom>
            <a:rect b="b" l="l" r="r" t="t"/>
            <a:pathLst>
              <a:path extrusionOk="0" h="18018" w="26418">
                <a:moveTo>
                  <a:pt x="23441" y="1407"/>
                </a:moveTo>
                <a:cubicBezTo>
                  <a:pt x="15886" y="-1427"/>
                  <a:pt x="-1160" y="98"/>
                  <a:pt x="166" y="8057"/>
                </a:cubicBezTo>
                <a:cubicBezTo>
                  <a:pt x="1597" y="16644"/>
                  <a:pt x="17861" y="20645"/>
                  <a:pt x="25104" y="15815"/>
                </a:cubicBezTo>
                <a:cubicBezTo>
                  <a:pt x="28499" y="13551"/>
                  <a:pt x="23995" y="7704"/>
                  <a:pt x="23995" y="3623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" name="Google Shape;815;p96"/>
          <p:cNvSpPr txBox="1"/>
          <p:nvPr/>
        </p:nvSpPr>
        <p:spPr>
          <a:xfrm>
            <a:off x="8091050" y="3528775"/>
            <a:ext cx="9975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T(</a:t>
            </a:r>
            <a:r>
              <a:rPr b="1" i="1" lang="pt" sz="3000">
                <a:solidFill>
                  <a:srgbClr val="FF0000"/>
                </a:solidFill>
              </a:rPr>
              <a:t>N</a:t>
            </a:r>
            <a:r>
              <a:rPr b="1" lang="pt" sz="3000">
                <a:solidFill>
                  <a:srgbClr val="FF0000"/>
                </a:solidFill>
              </a:rPr>
              <a:t>)</a:t>
            </a:r>
            <a:endParaRPr b="1" sz="3000"/>
          </a:p>
        </p:txBody>
      </p:sp>
      <p:sp>
        <p:nvSpPr>
          <p:cNvPr id="816" name="Google Shape;816;p96"/>
          <p:cNvSpPr/>
          <p:nvPr/>
        </p:nvSpPr>
        <p:spPr>
          <a:xfrm>
            <a:off x="7675425" y="1835250"/>
            <a:ext cx="318600" cy="4413300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6"/>
          <p:cNvSpPr txBox="1"/>
          <p:nvPr/>
        </p:nvSpPr>
        <p:spPr>
          <a:xfrm>
            <a:off x="748150" y="2153100"/>
            <a:ext cx="1446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3000">
                <a:solidFill>
                  <a:srgbClr val="FF0000"/>
                </a:solidFill>
              </a:rPr>
              <a:t>θ(1) </a:t>
            </a:r>
            <a:endParaRPr b="1" sz="3000"/>
          </a:p>
        </p:txBody>
      </p:sp>
      <p:sp>
        <p:nvSpPr>
          <p:cNvPr id="818" name="Google Shape;818;p96"/>
          <p:cNvSpPr txBox="1"/>
          <p:nvPr/>
        </p:nvSpPr>
        <p:spPr>
          <a:xfrm>
            <a:off x="5285500" y="2015825"/>
            <a:ext cx="1842600" cy="1284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Contagem de número de passos em vermelho</a:t>
            </a:r>
            <a:endParaRPr sz="18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24" name="Google Shape;824;p97"/>
          <p:cNvSpPr txBox="1"/>
          <p:nvPr>
            <p:ph idx="1" type="body"/>
          </p:nvPr>
        </p:nvSpPr>
        <p:spPr>
          <a:xfrm>
            <a:off x="457200" y="1600200"/>
            <a:ext cx="8229600" cy="10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Análise de Complexidade de Tempo: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825" name="Google Shape;825;p97"/>
          <p:cNvSpPr txBox="1"/>
          <p:nvPr/>
        </p:nvSpPr>
        <p:spPr>
          <a:xfrm>
            <a:off x="1371611" y="3147559"/>
            <a:ext cx="14463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T(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)  =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6" name="Google Shape;826;p97"/>
          <p:cNvSpPr txBox="1"/>
          <p:nvPr/>
        </p:nvSpPr>
        <p:spPr>
          <a:xfrm>
            <a:off x="3241975" y="2815050"/>
            <a:ext cx="3089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θ(1), se 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 = 0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7" name="Google Shape;827;p97"/>
          <p:cNvSpPr txBox="1"/>
          <p:nvPr/>
        </p:nvSpPr>
        <p:spPr>
          <a:xfrm>
            <a:off x="3241975" y="3348450"/>
            <a:ext cx="43641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3000">
                <a:solidFill>
                  <a:schemeClr val="dk1"/>
                </a:solidFill>
              </a:rPr>
              <a:t>a T(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/b) + f(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), se </a:t>
            </a:r>
            <a:r>
              <a:rPr i="1" lang="pt" sz="3000">
                <a:solidFill>
                  <a:schemeClr val="dk1"/>
                </a:solidFill>
              </a:rPr>
              <a:t>N</a:t>
            </a:r>
            <a:r>
              <a:rPr lang="pt" sz="3000">
                <a:solidFill>
                  <a:schemeClr val="dk1"/>
                </a:solidFill>
              </a:rPr>
              <a:t> &gt; 0  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828" name="Google Shape;828;p97"/>
          <p:cNvSpPr/>
          <p:nvPr/>
        </p:nvSpPr>
        <p:spPr>
          <a:xfrm>
            <a:off x="2916375" y="2881750"/>
            <a:ext cx="249300" cy="1143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Análise de Complexidade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b="1" i="1" lang="pt" sz="3600">
                <a:solidFill>
                  <a:srgbClr val="000000"/>
                </a:solidFill>
              </a:rPr>
              <a:t>O quê</a:t>
            </a:r>
            <a:r>
              <a:rPr lang="pt" sz="3600">
                <a:solidFill>
                  <a:srgbClr val="000000"/>
                </a:solidFill>
              </a:rPr>
              <a:t> medir?</a:t>
            </a:r>
            <a:endParaRPr sz="3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 sz="3600">
                <a:solidFill>
                  <a:srgbClr val="000000"/>
                </a:solidFill>
              </a:rPr>
              <a:t>Tempo</a:t>
            </a:r>
            <a:r>
              <a:rPr lang="pt" sz="3600">
                <a:solidFill>
                  <a:srgbClr val="000000"/>
                </a:solidFill>
              </a:rPr>
              <a:t>: tempo de execução do algoritmo</a:t>
            </a:r>
            <a:endParaRPr sz="3600">
              <a:solidFill>
                <a:srgbClr val="000000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 sz="3600">
                <a:solidFill>
                  <a:srgbClr val="000000"/>
                </a:solidFill>
              </a:rPr>
              <a:t>Espaço</a:t>
            </a:r>
            <a:r>
              <a:rPr lang="pt" sz="3600">
                <a:solidFill>
                  <a:srgbClr val="000000"/>
                </a:solidFill>
              </a:rPr>
              <a:t>: quantidade de memória máxima empregada durante execução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34" name="Google Shape;834;p98"/>
          <p:cNvSpPr/>
          <p:nvPr/>
        </p:nvSpPr>
        <p:spPr>
          <a:xfrm>
            <a:off x="1029750" y="1655950"/>
            <a:ext cx="7084500" cy="4661700"/>
          </a:xfrm>
          <a:prstGeom prst="roundRect">
            <a:avLst>
              <a:gd fmla="val 6882" name="adj"/>
            </a:avLst>
          </a:prstGeom>
          <a:solidFill>
            <a:srgbClr val="EDE5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351C75"/>
                </a:solidFill>
              </a:rPr>
              <a:t>Teorema ("Teorema Mestre")</a:t>
            </a:r>
            <a:r>
              <a:rPr b="1" lang="pt" sz="2400">
                <a:solidFill>
                  <a:srgbClr val="1C4587"/>
                </a:solidFill>
              </a:rPr>
              <a:t>:</a:t>
            </a:r>
            <a:endParaRPr b="1" sz="24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Na recorrência </a:t>
            </a:r>
            <a:r>
              <a:rPr b="1" lang="pt" sz="2400">
                <a:solidFill>
                  <a:srgbClr val="1155CC"/>
                </a:solidFill>
              </a:rPr>
              <a:t>T(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 = a T(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/b) + f(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</a:t>
            </a:r>
            <a:r>
              <a:rPr lang="pt" sz="2400">
                <a:solidFill>
                  <a:schemeClr val="dk1"/>
                </a:solidFill>
              </a:rPr>
              <a:t>: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pt" sz="2400"/>
              <a:t>Caso </a:t>
            </a:r>
            <a:r>
              <a:rPr b="1" lang="pt" sz="2400">
                <a:solidFill>
                  <a:srgbClr val="FF0000"/>
                </a:solidFill>
              </a:rPr>
              <a:t>f(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lang="pt" sz="2400">
                <a:solidFill>
                  <a:srgbClr val="FF0000"/>
                </a:solidFill>
              </a:rPr>
              <a:t>) = O(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baseline="30000" lang="pt" sz="2400">
                <a:solidFill>
                  <a:srgbClr val="FF0000"/>
                </a:solidFill>
              </a:rPr>
              <a:t>c</a:t>
            </a:r>
            <a:r>
              <a:rPr b="1" lang="pt" sz="2400">
                <a:solidFill>
                  <a:srgbClr val="FF0000"/>
                </a:solidFill>
              </a:rPr>
              <a:t>)</a:t>
            </a:r>
            <a:r>
              <a:rPr lang="pt" sz="2400">
                <a:solidFill>
                  <a:schemeClr val="dk1"/>
                </a:solidFill>
              </a:rPr>
              <a:t> e </a:t>
            </a:r>
            <a:r>
              <a:rPr b="1" lang="pt" sz="2400">
                <a:solidFill>
                  <a:srgbClr val="FF0000"/>
                </a:solidFill>
              </a:rPr>
              <a:t>c &lt; log</a:t>
            </a:r>
            <a:r>
              <a:rPr b="1" baseline="-25000" lang="pt" sz="2400">
                <a:solidFill>
                  <a:srgbClr val="FF0000"/>
                </a:solidFill>
              </a:rPr>
              <a:t>b</a:t>
            </a:r>
            <a:r>
              <a:rPr b="1" lang="pt" sz="2400">
                <a:solidFill>
                  <a:srgbClr val="FF0000"/>
                </a:solidFill>
              </a:rPr>
              <a:t>a</a:t>
            </a:r>
            <a:r>
              <a:rPr lang="pt" sz="2400"/>
              <a:t>:</a:t>
            </a:r>
            <a:br>
              <a:rPr lang="pt" sz="2400"/>
            </a:br>
            <a:r>
              <a:rPr b="1" lang="pt" sz="2400">
                <a:solidFill>
                  <a:srgbClr val="1155CC"/>
                </a:solidFill>
              </a:rPr>
              <a:t>T(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 =  θ(N      )</a:t>
            </a:r>
            <a:endParaRPr b="1"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pt" sz="2400">
                <a:solidFill>
                  <a:schemeClr val="dk1"/>
                </a:solidFill>
              </a:rPr>
              <a:t>Caso </a:t>
            </a:r>
            <a:r>
              <a:rPr b="1" lang="pt" sz="2400">
                <a:solidFill>
                  <a:srgbClr val="FF0000"/>
                </a:solidFill>
              </a:rPr>
              <a:t>f(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lang="pt" sz="2400">
                <a:solidFill>
                  <a:srgbClr val="FF0000"/>
                </a:solidFill>
              </a:rPr>
              <a:t>) = θ(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baseline="30000" lang="pt" sz="2400">
                <a:solidFill>
                  <a:srgbClr val="FF0000"/>
                </a:solidFill>
              </a:rPr>
              <a:t>c </a:t>
            </a:r>
            <a:r>
              <a:rPr b="1" lang="pt" sz="2400">
                <a:solidFill>
                  <a:srgbClr val="FF0000"/>
                </a:solidFill>
              </a:rPr>
              <a:t>log</a:t>
            </a:r>
            <a:r>
              <a:rPr b="1" baseline="30000" lang="pt" sz="2400">
                <a:solidFill>
                  <a:srgbClr val="FF0000"/>
                </a:solidFill>
              </a:rPr>
              <a:t>k</a:t>
            </a:r>
            <a:r>
              <a:rPr b="1" lang="pt" sz="2400">
                <a:solidFill>
                  <a:srgbClr val="FF0000"/>
                </a:solidFill>
              </a:rPr>
              <a:t> 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lang="pt" sz="2400">
                <a:solidFill>
                  <a:srgbClr val="FF0000"/>
                </a:solidFill>
              </a:rPr>
              <a:t>)</a:t>
            </a:r>
            <a:r>
              <a:rPr lang="pt" sz="2400">
                <a:solidFill>
                  <a:schemeClr val="dk1"/>
                </a:solidFill>
              </a:rPr>
              <a:t>, k ≥ 0 e </a:t>
            </a:r>
            <a:r>
              <a:rPr b="1" lang="pt" sz="2400">
                <a:solidFill>
                  <a:srgbClr val="FF0000"/>
                </a:solidFill>
              </a:rPr>
              <a:t>c = log</a:t>
            </a:r>
            <a:r>
              <a:rPr b="1" baseline="-25000" lang="pt" sz="2400">
                <a:solidFill>
                  <a:srgbClr val="FF0000"/>
                </a:solidFill>
              </a:rPr>
              <a:t>b</a:t>
            </a:r>
            <a:r>
              <a:rPr b="1" lang="pt" sz="2400">
                <a:solidFill>
                  <a:srgbClr val="FF0000"/>
                </a:solidFill>
              </a:rPr>
              <a:t>a</a:t>
            </a:r>
            <a:r>
              <a:rPr lang="pt" sz="2400">
                <a:solidFill>
                  <a:schemeClr val="dk1"/>
                </a:solidFill>
              </a:rPr>
              <a:t>:</a:t>
            </a:r>
            <a:br>
              <a:rPr lang="pt" sz="2400">
                <a:solidFill>
                  <a:schemeClr val="dk1"/>
                </a:solidFill>
              </a:rPr>
            </a:br>
            <a:r>
              <a:rPr b="1" lang="pt" sz="2400">
                <a:solidFill>
                  <a:srgbClr val="1155CC"/>
                </a:solidFill>
              </a:rPr>
              <a:t>T(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 =  θ(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baseline="30000" lang="pt" sz="2400">
                <a:solidFill>
                  <a:srgbClr val="1155CC"/>
                </a:solidFill>
              </a:rPr>
              <a:t>c</a:t>
            </a:r>
            <a:r>
              <a:rPr b="1" lang="pt" sz="2400">
                <a:solidFill>
                  <a:srgbClr val="1155CC"/>
                </a:solidFill>
              </a:rPr>
              <a:t> log</a:t>
            </a:r>
            <a:r>
              <a:rPr b="1" baseline="30000" lang="pt" sz="2400">
                <a:solidFill>
                  <a:srgbClr val="1155CC"/>
                </a:solidFill>
              </a:rPr>
              <a:t>k+1</a:t>
            </a:r>
            <a:r>
              <a:rPr b="1" lang="pt" sz="2400">
                <a:solidFill>
                  <a:srgbClr val="1155CC"/>
                </a:solidFill>
              </a:rPr>
              <a:t> 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</a:t>
            </a:r>
            <a:endParaRPr b="1" sz="2400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155CC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arenR"/>
            </a:pPr>
            <a:r>
              <a:rPr lang="pt" sz="2400">
                <a:solidFill>
                  <a:schemeClr val="dk1"/>
                </a:solidFill>
              </a:rPr>
              <a:t>Caso </a:t>
            </a:r>
            <a:r>
              <a:rPr b="1" lang="pt" sz="2400">
                <a:solidFill>
                  <a:srgbClr val="FF0000"/>
                </a:solidFill>
              </a:rPr>
              <a:t>f(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lang="pt" sz="2400">
                <a:solidFill>
                  <a:srgbClr val="FF0000"/>
                </a:solidFill>
              </a:rPr>
              <a:t>) = Ω(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baseline="30000" lang="pt" sz="2400">
                <a:solidFill>
                  <a:srgbClr val="FF0000"/>
                </a:solidFill>
              </a:rPr>
              <a:t>c</a:t>
            </a:r>
            <a:r>
              <a:rPr b="1" lang="pt" sz="2400">
                <a:solidFill>
                  <a:srgbClr val="FF0000"/>
                </a:solidFill>
              </a:rPr>
              <a:t>)</a:t>
            </a:r>
            <a:r>
              <a:rPr lang="pt" sz="2400">
                <a:solidFill>
                  <a:schemeClr val="dk1"/>
                </a:solidFill>
              </a:rPr>
              <a:t>, </a:t>
            </a:r>
            <a:r>
              <a:rPr b="1" lang="pt" sz="2400">
                <a:solidFill>
                  <a:srgbClr val="FF0000"/>
                </a:solidFill>
              </a:rPr>
              <a:t>f(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lang="pt" sz="2400">
                <a:solidFill>
                  <a:srgbClr val="FF0000"/>
                </a:solidFill>
              </a:rPr>
              <a:t>) = O(</a:t>
            </a:r>
            <a:r>
              <a:rPr b="1" i="1" lang="pt" sz="2400">
                <a:solidFill>
                  <a:srgbClr val="FF0000"/>
                </a:solidFill>
              </a:rPr>
              <a:t>N</a:t>
            </a:r>
            <a:r>
              <a:rPr b="1" baseline="30000" lang="pt" sz="2400">
                <a:solidFill>
                  <a:srgbClr val="FF0000"/>
                </a:solidFill>
              </a:rPr>
              <a:t>k</a:t>
            </a:r>
            <a:r>
              <a:rPr b="1" lang="pt" sz="2400">
                <a:solidFill>
                  <a:srgbClr val="FF0000"/>
                </a:solidFill>
              </a:rPr>
              <a:t>) </a:t>
            </a:r>
            <a:r>
              <a:rPr lang="pt" sz="2400">
                <a:solidFill>
                  <a:schemeClr val="dk1"/>
                </a:solidFill>
              </a:rPr>
              <a:t>e </a:t>
            </a:r>
            <a:r>
              <a:rPr b="1" lang="pt" sz="2400">
                <a:solidFill>
                  <a:srgbClr val="FF0000"/>
                </a:solidFill>
              </a:rPr>
              <a:t>c &gt; log</a:t>
            </a:r>
            <a:r>
              <a:rPr b="1" baseline="-25000" lang="pt" sz="2400">
                <a:solidFill>
                  <a:srgbClr val="FF0000"/>
                </a:solidFill>
              </a:rPr>
              <a:t>b</a:t>
            </a:r>
            <a:r>
              <a:rPr b="1" lang="pt" sz="2400">
                <a:solidFill>
                  <a:srgbClr val="FF0000"/>
                </a:solidFill>
              </a:rPr>
              <a:t>a</a:t>
            </a:r>
            <a:r>
              <a:rPr lang="pt" sz="2400">
                <a:solidFill>
                  <a:schemeClr val="dk1"/>
                </a:solidFill>
              </a:rPr>
              <a:t>:</a:t>
            </a:r>
            <a:br>
              <a:rPr lang="pt" sz="2400">
                <a:solidFill>
                  <a:schemeClr val="dk1"/>
                </a:solidFill>
              </a:rPr>
            </a:br>
            <a:r>
              <a:rPr b="1" lang="pt" sz="2400">
                <a:solidFill>
                  <a:srgbClr val="1155CC"/>
                </a:solidFill>
              </a:rPr>
              <a:t>T(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 =  θ(f(</a:t>
            </a:r>
            <a:r>
              <a:rPr b="1" i="1" lang="pt" sz="2400">
                <a:solidFill>
                  <a:srgbClr val="1155CC"/>
                </a:solidFill>
              </a:rPr>
              <a:t>N</a:t>
            </a:r>
            <a:r>
              <a:rPr b="1" lang="pt" sz="2400">
                <a:solidFill>
                  <a:srgbClr val="1155CC"/>
                </a:solidFill>
              </a:rPr>
              <a:t>))</a:t>
            </a:r>
            <a:br>
              <a:rPr lang="pt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</p:txBody>
      </p:sp>
      <p:sp>
        <p:nvSpPr>
          <p:cNvPr id="835" name="Google Shape;835;p98"/>
          <p:cNvSpPr txBox="1"/>
          <p:nvPr/>
        </p:nvSpPr>
        <p:spPr>
          <a:xfrm>
            <a:off x="3133275" y="3177725"/>
            <a:ext cx="705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chemeClr val="hlink"/>
                </a:solidFill>
              </a:rPr>
              <a:t>log</a:t>
            </a:r>
            <a:r>
              <a:rPr b="1" baseline="-25000" lang="pt">
                <a:solidFill>
                  <a:schemeClr val="hlink"/>
                </a:solidFill>
              </a:rPr>
              <a:t>b</a:t>
            </a:r>
            <a:r>
              <a:rPr b="1" lang="pt">
                <a:solidFill>
                  <a:schemeClr val="hlink"/>
                </a:solidFill>
              </a:rPr>
              <a:t> a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41" name="Google Shape;841;p99"/>
          <p:cNvSpPr txBox="1"/>
          <p:nvPr>
            <p:ph idx="1" type="body"/>
          </p:nvPr>
        </p:nvSpPr>
        <p:spPr>
          <a:xfrm>
            <a:off x="457200" y="1600200"/>
            <a:ext cx="8229600" cy="459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 1: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T(</a:t>
            </a:r>
            <a:r>
              <a:rPr i="1" lang="pt"/>
              <a:t>N</a:t>
            </a:r>
            <a:r>
              <a:rPr lang="pt"/>
              <a:t>) = 5 T(</a:t>
            </a:r>
            <a:r>
              <a:rPr i="1" lang="pt"/>
              <a:t>N</a:t>
            </a:r>
            <a:r>
              <a:rPr lang="pt"/>
              <a:t>/2) + θ(</a:t>
            </a:r>
            <a:r>
              <a:rPr i="1" lang="pt"/>
              <a:t>N</a:t>
            </a:r>
            <a:r>
              <a:rPr baseline="30000" lang="pt"/>
              <a:t>2</a:t>
            </a:r>
            <a:r>
              <a:rPr lang="pt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Como </a:t>
            </a:r>
            <a:r>
              <a:rPr lang="pt">
                <a:solidFill>
                  <a:srgbClr val="FF0000"/>
                </a:solidFill>
              </a:rPr>
              <a:t>f(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lang="pt">
                <a:solidFill>
                  <a:srgbClr val="FF0000"/>
                </a:solidFill>
              </a:rPr>
              <a:t>) = O(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baseline="30000" lang="pt">
                <a:solidFill>
                  <a:srgbClr val="FF0000"/>
                </a:solidFill>
              </a:rPr>
              <a:t>2</a:t>
            </a:r>
            <a:r>
              <a:rPr lang="pt">
                <a:solidFill>
                  <a:srgbClr val="FF0000"/>
                </a:solidFill>
              </a:rPr>
              <a:t>)</a:t>
            </a:r>
            <a:r>
              <a:rPr lang="pt"/>
              <a:t> e </a:t>
            </a:r>
            <a:r>
              <a:rPr lang="pt">
                <a:solidFill>
                  <a:srgbClr val="FF0000"/>
                </a:solidFill>
              </a:rPr>
              <a:t>2 &lt; log</a:t>
            </a:r>
            <a:r>
              <a:rPr baseline="-25000" lang="pt">
                <a:solidFill>
                  <a:srgbClr val="FF0000"/>
                </a:solidFill>
              </a:rPr>
              <a:t>2</a:t>
            </a:r>
            <a:r>
              <a:rPr lang="pt">
                <a:solidFill>
                  <a:srgbClr val="FF0000"/>
                </a:solidFill>
              </a:rPr>
              <a:t>5</a:t>
            </a:r>
            <a:r>
              <a:rPr lang="pt"/>
              <a:t>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/>
              <a:t>Caso 1</a:t>
            </a:r>
            <a:r>
              <a:rPr lang="pt"/>
              <a:t> é aplicado, resultando em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55CC"/>
                </a:solidFill>
              </a:rPr>
              <a:t>T(N) = θ(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lang="pt">
                <a:solidFill>
                  <a:srgbClr val="1155CC"/>
                </a:solidFill>
              </a:rPr>
              <a:t>     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  <p:sp>
        <p:nvSpPr>
          <p:cNvPr id="842" name="Google Shape;842;p99"/>
          <p:cNvSpPr txBox="1"/>
          <p:nvPr/>
        </p:nvSpPr>
        <p:spPr>
          <a:xfrm>
            <a:off x="2295075" y="4930325"/>
            <a:ext cx="7053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chemeClr val="hlink"/>
                </a:solidFill>
              </a:rPr>
              <a:t>log</a:t>
            </a:r>
            <a:r>
              <a:rPr b="1" baseline="-25000" lang="pt">
                <a:solidFill>
                  <a:schemeClr val="hlink"/>
                </a:solidFill>
              </a:rPr>
              <a:t>2</a:t>
            </a:r>
            <a:r>
              <a:rPr b="1" lang="pt">
                <a:solidFill>
                  <a:schemeClr val="hlink"/>
                </a:solidFill>
              </a:rPr>
              <a:t>5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48" name="Google Shape;848;p100"/>
          <p:cNvSpPr txBox="1"/>
          <p:nvPr>
            <p:ph idx="1" type="body"/>
          </p:nvPr>
        </p:nvSpPr>
        <p:spPr>
          <a:xfrm>
            <a:off x="457200" y="1600200"/>
            <a:ext cx="8229600" cy="459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 2: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T(</a:t>
            </a:r>
            <a:r>
              <a:rPr i="1" lang="pt"/>
              <a:t>N</a:t>
            </a:r>
            <a:r>
              <a:rPr lang="pt"/>
              <a:t>) = 27 T(</a:t>
            </a:r>
            <a:r>
              <a:rPr i="1" lang="pt"/>
              <a:t>N</a:t>
            </a:r>
            <a:r>
              <a:rPr lang="pt"/>
              <a:t>/3) + θ(</a:t>
            </a:r>
            <a:r>
              <a:rPr i="1" lang="pt"/>
              <a:t>N</a:t>
            </a:r>
            <a:r>
              <a:rPr baseline="30000" lang="pt"/>
              <a:t>3 </a:t>
            </a:r>
            <a:r>
              <a:rPr lang="pt"/>
              <a:t>log </a:t>
            </a:r>
            <a:r>
              <a:rPr i="1" lang="pt"/>
              <a:t>N</a:t>
            </a:r>
            <a:r>
              <a:rPr lang="pt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Como </a:t>
            </a:r>
            <a:r>
              <a:rPr lang="pt">
                <a:solidFill>
                  <a:srgbClr val="FF0000"/>
                </a:solidFill>
              </a:rPr>
              <a:t>f(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lang="pt">
                <a:solidFill>
                  <a:srgbClr val="FF0000"/>
                </a:solidFill>
              </a:rPr>
              <a:t>) = θ(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baseline="30000" lang="pt">
                <a:solidFill>
                  <a:srgbClr val="FF0000"/>
                </a:solidFill>
              </a:rPr>
              <a:t>3</a:t>
            </a:r>
            <a:r>
              <a:rPr lang="pt">
                <a:solidFill>
                  <a:srgbClr val="FF0000"/>
                </a:solidFill>
              </a:rPr>
              <a:t> lg 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lang="pt">
                <a:solidFill>
                  <a:srgbClr val="FF0000"/>
                </a:solidFill>
              </a:rPr>
              <a:t>)</a:t>
            </a:r>
            <a:r>
              <a:rPr lang="pt"/>
              <a:t> e </a:t>
            </a:r>
            <a:r>
              <a:rPr lang="pt">
                <a:solidFill>
                  <a:srgbClr val="FF0000"/>
                </a:solidFill>
              </a:rPr>
              <a:t>3 = log</a:t>
            </a:r>
            <a:r>
              <a:rPr baseline="-25000" lang="pt">
                <a:solidFill>
                  <a:srgbClr val="FF0000"/>
                </a:solidFill>
              </a:rPr>
              <a:t>3</a:t>
            </a:r>
            <a:r>
              <a:rPr lang="pt">
                <a:solidFill>
                  <a:srgbClr val="FF0000"/>
                </a:solidFill>
              </a:rPr>
              <a:t>27</a:t>
            </a:r>
            <a:r>
              <a:rPr lang="pt"/>
              <a:t>,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t"/>
              <a:t>Caso 2</a:t>
            </a:r>
            <a:r>
              <a:rPr lang="pt"/>
              <a:t> é aplicado, resultando em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55CC"/>
                </a:solidFill>
              </a:rPr>
              <a:t>T(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lang="pt">
                <a:solidFill>
                  <a:srgbClr val="1155CC"/>
                </a:solidFill>
              </a:rPr>
              <a:t>) = θ(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baseline="30000" lang="pt">
                <a:solidFill>
                  <a:srgbClr val="1155CC"/>
                </a:solidFill>
              </a:rPr>
              <a:t>3 </a:t>
            </a:r>
            <a:r>
              <a:rPr lang="pt">
                <a:solidFill>
                  <a:srgbClr val="1155CC"/>
                </a:solidFill>
              </a:rPr>
              <a:t>log</a:t>
            </a:r>
            <a:r>
              <a:rPr baseline="30000" lang="pt">
                <a:solidFill>
                  <a:srgbClr val="1155CC"/>
                </a:solidFill>
              </a:rPr>
              <a:t>2 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lang="pt">
                <a:solidFill>
                  <a:srgbClr val="1155CC"/>
                </a:solidFill>
              </a:rPr>
              <a:t>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54" name="Google Shape;854;p101"/>
          <p:cNvSpPr txBox="1"/>
          <p:nvPr>
            <p:ph idx="1" type="body"/>
          </p:nvPr>
        </p:nvSpPr>
        <p:spPr>
          <a:xfrm>
            <a:off x="457200" y="1600200"/>
            <a:ext cx="8229600" cy="459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 3: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T(</a:t>
            </a:r>
            <a:r>
              <a:rPr i="1" lang="pt"/>
              <a:t>N</a:t>
            </a:r>
            <a:r>
              <a:rPr lang="pt"/>
              <a:t>) = 5 T(</a:t>
            </a:r>
            <a:r>
              <a:rPr i="1" lang="pt"/>
              <a:t>N</a:t>
            </a:r>
            <a:r>
              <a:rPr lang="pt"/>
              <a:t>/2) + θ(</a:t>
            </a:r>
            <a:r>
              <a:rPr i="1" lang="pt"/>
              <a:t>N</a:t>
            </a:r>
            <a:r>
              <a:rPr baseline="30000" lang="pt"/>
              <a:t>3</a:t>
            </a:r>
            <a:r>
              <a:rPr lang="pt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Como </a:t>
            </a:r>
            <a:r>
              <a:rPr lang="pt">
                <a:solidFill>
                  <a:srgbClr val="FF0000"/>
                </a:solidFill>
              </a:rPr>
              <a:t>f(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lang="pt">
                <a:solidFill>
                  <a:srgbClr val="FF0000"/>
                </a:solidFill>
              </a:rPr>
              <a:t>) = Ω(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baseline="30000" lang="pt">
                <a:solidFill>
                  <a:srgbClr val="FF0000"/>
                </a:solidFill>
              </a:rPr>
              <a:t>3</a:t>
            </a:r>
            <a:r>
              <a:rPr lang="pt">
                <a:solidFill>
                  <a:srgbClr val="FF0000"/>
                </a:solidFill>
              </a:rPr>
              <a:t>)</a:t>
            </a:r>
            <a:r>
              <a:rPr lang="pt"/>
              <a:t>, </a:t>
            </a:r>
            <a:r>
              <a:rPr lang="pt">
                <a:solidFill>
                  <a:srgbClr val="FF0000"/>
                </a:solidFill>
              </a:rPr>
              <a:t>3 &gt; log</a:t>
            </a:r>
            <a:r>
              <a:rPr baseline="-25000" lang="pt">
                <a:solidFill>
                  <a:srgbClr val="FF0000"/>
                </a:solidFill>
              </a:rPr>
              <a:t>2</a:t>
            </a:r>
            <a:r>
              <a:rPr lang="pt">
                <a:solidFill>
                  <a:srgbClr val="FF0000"/>
                </a:solidFill>
              </a:rPr>
              <a:t>5</a:t>
            </a:r>
            <a:r>
              <a:rPr lang="pt"/>
              <a:t> e </a:t>
            </a:r>
            <a:r>
              <a:rPr lang="pt">
                <a:solidFill>
                  <a:srgbClr val="FF0000"/>
                </a:solidFill>
              </a:rPr>
              <a:t>f(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lang="pt">
                <a:solidFill>
                  <a:srgbClr val="FF0000"/>
                </a:solidFill>
              </a:rPr>
              <a:t>) = O(</a:t>
            </a:r>
            <a:r>
              <a:rPr i="1" lang="pt">
                <a:solidFill>
                  <a:srgbClr val="FF0000"/>
                </a:solidFill>
              </a:rPr>
              <a:t>N</a:t>
            </a:r>
            <a:r>
              <a:rPr baseline="30000" lang="pt">
                <a:solidFill>
                  <a:srgbClr val="FF0000"/>
                </a:solidFill>
              </a:rPr>
              <a:t>3</a:t>
            </a:r>
            <a:r>
              <a:rPr lang="pt">
                <a:solidFill>
                  <a:srgbClr val="FF0000"/>
                </a:solidFill>
              </a:rPr>
              <a:t>)</a:t>
            </a:r>
            <a:r>
              <a:rPr lang="pt"/>
              <a:t>, </a:t>
            </a:r>
            <a:r>
              <a:rPr b="1" lang="pt"/>
              <a:t>Caso 3</a:t>
            </a:r>
            <a:r>
              <a:rPr lang="pt"/>
              <a:t> é aplicado, resultando em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55CC"/>
                </a:solidFill>
              </a:rPr>
              <a:t>T(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lang="pt">
                <a:solidFill>
                  <a:srgbClr val="1155CC"/>
                </a:solidFill>
              </a:rPr>
              <a:t>) = θ(</a:t>
            </a:r>
            <a:r>
              <a:rPr i="1" lang="pt">
                <a:solidFill>
                  <a:srgbClr val="1155CC"/>
                </a:solidFill>
              </a:rPr>
              <a:t>N</a:t>
            </a:r>
            <a:r>
              <a:rPr baseline="30000" lang="pt">
                <a:solidFill>
                  <a:srgbClr val="1155CC"/>
                </a:solidFill>
              </a:rPr>
              <a:t>3</a:t>
            </a:r>
            <a:r>
              <a:rPr lang="pt">
                <a:solidFill>
                  <a:srgbClr val="1155CC"/>
                </a:solidFill>
              </a:rPr>
              <a:t>)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60" name="Google Shape;860;p102"/>
          <p:cNvSpPr txBox="1"/>
          <p:nvPr>
            <p:ph idx="1" type="body"/>
          </p:nvPr>
        </p:nvSpPr>
        <p:spPr>
          <a:xfrm>
            <a:off x="457200" y="1600200"/>
            <a:ext cx="8229600" cy="459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Exemplo 4: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/>
              <a:t>T(</a:t>
            </a:r>
            <a:r>
              <a:rPr i="1" lang="pt"/>
              <a:t>N</a:t>
            </a:r>
            <a:r>
              <a:rPr lang="pt"/>
              <a:t>) = 27 T(</a:t>
            </a:r>
            <a:r>
              <a:rPr i="1" lang="pt"/>
              <a:t>N</a:t>
            </a:r>
            <a:r>
              <a:rPr lang="pt"/>
              <a:t>/3) + θ(</a:t>
            </a:r>
            <a:r>
              <a:rPr i="1" lang="pt"/>
              <a:t>N</a:t>
            </a:r>
            <a:r>
              <a:rPr baseline="30000" lang="pt"/>
              <a:t>3</a:t>
            </a:r>
            <a:r>
              <a:rPr baseline="-25000" lang="pt"/>
              <a:t> </a:t>
            </a:r>
            <a:r>
              <a:rPr lang="pt"/>
              <a:t>/ log </a:t>
            </a:r>
            <a:r>
              <a:rPr i="1" lang="pt"/>
              <a:t>N</a:t>
            </a:r>
            <a:r>
              <a:rPr lang="pt"/>
              <a:t>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55CC"/>
                </a:solidFill>
              </a:rPr>
              <a:t>Nenhum caso pode ser aplicado. Esta recorrência não pode ser resolvida com o Teorema Mestre.</a:t>
            </a:r>
            <a:endParaRPr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t">
                <a:solidFill>
                  <a:srgbClr val="1155CC"/>
                </a:solidFill>
              </a:rPr>
              <a:t>(felizmente, casos como este são menos comuns…)</a:t>
            </a:r>
            <a:endParaRPr sz="160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866" name="Google Shape;866;p103"/>
          <p:cNvSpPr txBox="1"/>
          <p:nvPr>
            <p:ph idx="1" type="body"/>
          </p:nvPr>
        </p:nvSpPr>
        <p:spPr>
          <a:xfrm>
            <a:off x="457200" y="1600200"/>
            <a:ext cx="8229600" cy="1032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Outros Exemplos: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Pesquisa Binária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Ordenação MergeSort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04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Exemplo Prático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 sz="3000"/>
              <a:t>Problema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Dados um vetor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A[1..N]</a:t>
            </a:r>
            <a:r>
              <a:rPr lang="pt" sz="2400"/>
              <a:t> de naturais, com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pt" sz="2400"/>
              <a:t> ≈ 1 bilhão e cada natural ≤ 2 bilhões, e um natural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K </a:t>
            </a:r>
            <a:r>
              <a:rPr lang="pt" sz="2400"/>
              <a:t>≤ 2 bilhões, determinar se há dois elementos deste vetor cujo produto resulta em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pt" sz="2400"/>
              <a:t>. Ex.: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N=8, A=[10,16,7,60,5,3,24,4], K=48 	⇒ SIM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N=8, A=[10,16,7,60,5,3,24,4], K=9 	⇒ SIM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N=8, A=[10,16,7,60,5,3,24,4], K=45 	⇒ NÃO</a:t>
            </a:r>
            <a:br>
              <a:rPr lang="pt" sz="2400">
                <a:latin typeface="Consolas"/>
                <a:ea typeface="Consolas"/>
                <a:cs typeface="Consolas"/>
                <a:sym typeface="Consolas"/>
              </a:rPr>
            </a:br>
            <a:endParaRPr sz="2400"/>
          </a:p>
        </p:txBody>
      </p:sp>
      <p:sp>
        <p:nvSpPr>
          <p:cNvPr id="877" name="Google Shape;877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" sz="4400"/>
              <a:t>Análise de Complexidade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10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#1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j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A[i]*A[j]=K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3" name="Google Shape;883;p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884" name="Google Shape;884;p106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O(</a:t>
            </a:r>
            <a:r>
              <a:rPr i="1" lang="pt" sz="1800"/>
              <a:t>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</p:txBody>
      </p:sp>
      <p:sp>
        <p:nvSpPr>
          <p:cNvPr id="885" name="Google Shape;885;p106"/>
          <p:cNvSpPr txBox="1"/>
          <p:nvPr/>
        </p:nvSpPr>
        <p:spPr>
          <a:xfrm>
            <a:off x="4328800" y="5368850"/>
            <a:ext cx="1971900" cy="10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rgbClr val="0000FF"/>
                </a:solidFill>
              </a:rPr>
              <a:t>Tempo:</a:t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FF"/>
                </a:solidFill>
              </a:rPr>
              <a:t>≈ 31 mil anos</a:t>
            </a:r>
            <a:br>
              <a:rPr lang="pt" sz="1800">
                <a:solidFill>
                  <a:srgbClr val="0000FF"/>
                </a:solidFill>
              </a:rPr>
            </a:br>
            <a:r>
              <a:rPr lang="pt" sz="1800">
                <a:solidFill>
                  <a:srgbClr val="0000FF"/>
                </a:solidFill>
              </a:rPr>
              <a:t>(10</a:t>
            </a:r>
            <a:r>
              <a:rPr baseline="30000" lang="pt" sz="1800">
                <a:solidFill>
                  <a:srgbClr val="0000FF"/>
                </a:solidFill>
              </a:rPr>
              <a:t>6</a:t>
            </a:r>
            <a:r>
              <a:rPr lang="pt" sz="1800">
                <a:solidFill>
                  <a:srgbClr val="0000FF"/>
                </a:solidFill>
              </a:rPr>
              <a:t> passos/s)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0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Solução #2</a:t>
            </a:r>
            <a:r>
              <a:rPr lang="pt" sz="3000"/>
              <a:t>: 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Prod(A[],N,K: Inteiro): Lógico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j ← i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A[i]*A[j]=K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V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F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Análise de Complexidade</a:t>
            </a:r>
            <a:endParaRPr/>
          </a:p>
        </p:txBody>
      </p:sp>
      <p:sp>
        <p:nvSpPr>
          <p:cNvPr id="892" name="Google Shape;892;p107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O(</a:t>
            </a:r>
            <a:r>
              <a:rPr i="1" lang="pt" sz="1800"/>
              <a:t>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