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E0ED9D8-EEB2-4250-8C8D-A480E8ADDD30}">
  <a:tblStyle styleId="{BE0ED9D8-EEB2-4250-8C8D-A480E8ADD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88e44b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88e44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a2b83ef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a2b83ef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304f74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304f7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bb1e89d6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bb1e89d6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2b83ef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2b83e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2b83ef_0_2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a2b83ef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a304f74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a304f7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a2b83ef_0_3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a2b83ef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bb1e89d6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bb1e89d6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bb1e89d6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bb1e89d6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a2b83e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a2b83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2b83ef_0_3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2b83ef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5d036f70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5d036f70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cd9e15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cd9e15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a2b83ef_0_3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a2b83e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a2b83ef_0_3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a2b83ef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a2b83ef_0_3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a2b83ef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bb1e89d6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bb1e89d6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372822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372822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a372822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a37282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372822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37282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bb1e89d6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bb1e89d6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a372822_0_1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a37282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a55af49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1a55af4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a372822_0_1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a37282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bb1e89d6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bb1e89d6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a4427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a4427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bb1e89d6_0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bb1e89d6_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bb1e89d6_0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bb1e89d6_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8d88deaf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8d88deaf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a44271f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a44271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8d88deaf4f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8d88deaf4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a09ac7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a09ac7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d88deaf4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d88deaf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bb1e89d6_0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bb1e89d6_0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a44271f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a4427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a44271f_0_2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a44271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a44271f_0_2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a44271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dfff579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dfff57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dfff57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dfff57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a55af49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a55af4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a44271f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a44271f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a80b63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a80b6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a2b83ef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a2b83e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a80b63f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a80b6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a44271f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a44271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8d88deaf4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8d88deaf4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8d88deaf4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8d88deaf4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bfd56ff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bfd56ff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bfd56ff1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bfd56ff1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bfd56ff1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3bfd56ff1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bfd56ff1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bfd56ff1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bfd56ff1_0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bfd56ff1_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ed72d554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ed72d554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a2b83ef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a2b83ef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ed72d554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ed72d554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ed72d554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ed72d554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bfd56ff1_0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3bfd56ff1_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bfd56ff1_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bfd56ff1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5e2e77cd8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5e2e77cd8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3c2e768f7_0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3c2e768f7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dcf9474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dcf9474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dbdb909e7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dbdb909e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1dbdb909e7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1dbdb909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dbdb909e7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dbdb909e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bb1e89d6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bb1e89d6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1dbdb909e7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1dbdb909e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dbdb909e7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dbdb909e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3c2e768f7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3c2e768f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1dbdb909e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1dbdb909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e2e77cd8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e2e77cd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acd9e15f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acd9e15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acd9e15fc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acd9e15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acd9e15fc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acd9e15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acd9e15f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" name="Google Shape;927;gacd9e15f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acd9e15fc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acd9e15f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2b83ef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2b83e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bb1e89d6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bb1e89d6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/>
              <a:t>Algoritmos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/>
              <a:t>Estruturas de Dados I</a:t>
            </a:r>
            <a:endParaRPr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Variáveis</a:t>
            </a:r>
            <a:br>
              <a:rPr b="1" lang="pt">
                <a:solidFill>
                  <a:srgbClr val="000000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chemeClr val="dk1"/>
                </a:solidFill>
              </a:rPr>
              <a:t>versão 3.8</a:t>
            </a:r>
            <a:br>
              <a:rPr lang="p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fabiano.oliveira@ime.uerj.br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pt" sz="2400">
                <a:solidFill>
                  <a:schemeClr val="dk1"/>
                </a:solidFill>
              </a:rPr>
              <a:t>Assume-se que cada tipo de variável possuirá um valor que, no contexto de um algoritmo específico, representa a ausência de valor. Este valor é arbitrário e pode variar conforme o algoritmo. De maneira geral, chamaremos tal valor de "NULO", independente do tipo da variável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</a:pPr>
            <a:r>
              <a:rPr lang="pt" sz="2400">
                <a:solidFill>
                  <a:schemeClr val="dk1"/>
                </a:solidFill>
              </a:rPr>
              <a:t>Exemplos de mapeamentos típicos de "NULO" para valores reais, conforme o tipo:</a:t>
            </a:r>
            <a:endParaRPr sz="24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" sz="2000">
                <a:solidFill>
                  <a:schemeClr val="dk1"/>
                </a:solidFill>
              </a:rPr>
              <a:t>Lógico: F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" sz="2000">
                <a:solidFill>
                  <a:schemeClr val="dk1"/>
                </a:solidFill>
              </a:rPr>
              <a:t>Inteiro: 0 (ou -1)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" sz="2000">
                <a:solidFill>
                  <a:schemeClr val="dk1"/>
                </a:solidFill>
              </a:rPr>
              <a:t>Caractere</a:t>
            </a:r>
            <a:r>
              <a:rPr lang="pt" sz="2000">
                <a:solidFill>
                  <a:schemeClr val="dk1"/>
                </a:solidFill>
              </a:rPr>
              <a:t>: ""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" sz="2000">
                <a:solidFill>
                  <a:schemeClr val="dk1"/>
                </a:solidFill>
              </a:rPr>
              <a:t>Data/Hora: 01/01/1900 00:00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pt" sz="2000">
                <a:solidFill>
                  <a:schemeClr val="dk1"/>
                </a:solidFill>
              </a:rPr>
              <a:t>etc.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Declaração: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&lt;nome variável, ...&gt;: &lt;tipo variável&gt;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Atribuição: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&lt;nomevar&gt; ← &lt;valor no domínio do tipo&gt; |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&lt;expressão de valor&gt;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2124950" y="163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{BE0ED9D8-EEB2-4250-8C8D-A480E8ADDD30}</a:tableStyleId>
              </a:tblPr>
              <a:tblGrid>
                <a:gridCol w="2721550"/>
                <a:gridCol w="21725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Operador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Pseudo-código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Soma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Subtração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Multiplicação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Divisão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Divisão Inteira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div b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Resto da Divisão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Exponenciação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/>
                        <a:t>Raiz quadrada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sqrt(a)</a:t>
                      </a:r>
                      <a:endParaRPr sz="2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graphicFrame>
        <p:nvGraphicFramePr>
          <p:cNvPr id="118" name="Google Shape;118;p21"/>
          <p:cNvGraphicFramePr/>
          <p:nvPr/>
        </p:nvGraphicFramePr>
        <p:xfrm>
          <a:off x="1590300" y="157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{BE0ED9D8-EEB2-4250-8C8D-A480E8ADDD30}</a:tableStyleId>
              </a:tblPr>
              <a:tblGrid>
                <a:gridCol w="3092250"/>
                <a:gridCol w="287115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2000"/>
                        <a:t>Operador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2000"/>
                        <a:t>Pseudo-código</a:t>
                      </a:r>
                      <a:endParaRPr b="1" sz="20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Igual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Diferente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Menor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Maior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Menor ou Igual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Maior ou Igual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E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OU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/>
                        <a:t>NÃO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 ou ! ou ¬ 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7135375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</a:t>
            </a:r>
            <a:endParaRPr sz="1800"/>
          </a:p>
        </p:txBody>
      </p:sp>
      <p:sp>
        <p:nvSpPr>
          <p:cNvPr id="125" name="Google Shape;125;p22"/>
          <p:cNvSpPr/>
          <p:nvPr/>
        </p:nvSpPr>
        <p:spPr>
          <a:xfrm>
            <a:off x="7135375" y="2627592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126" name="Google Shape;126;p22"/>
          <p:cNvSpPr txBox="1"/>
          <p:nvPr/>
        </p:nvSpPr>
        <p:spPr>
          <a:xfrm>
            <a:off x="6458363" y="1882063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2</a:t>
            </a:r>
            <a:endParaRPr sz="1200"/>
          </a:p>
        </p:txBody>
      </p:sp>
      <p:sp>
        <p:nvSpPr>
          <p:cNvPr id="127" name="Google Shape;127;p22"/>
          <p:cNvSpPr txBox="1"/>
          <p:nvPr/>
        </p:nvSpPr>
        <p:spPr>
          <a:xfrm>
            <a:off x="529938" y="1882063"/>
            <a:ext cx="27246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Exemplo()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1}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← 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← x + 2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8" name="Google Shape;128;p22"/>
          <p:cNvSpPr/>
          <p:nvPr/>
        </p:nvSpPr>
        <p:spPr>
          <a:xfrm>
            <a:off x="7799575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29" name="Google Shape;129;p22"/>
          <p:cNvSpPr/>
          <p:nvPr/>
        </p:nvSpPr>
        <p:spPr>
          <a:xfrm>
            <a:off x="6458363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0" name="Google Shape;130;p22"/>
          <p:cNvSpPr/>
          <p:nvPr/>
        </p:nvSpPr>
        <p:spPr>
          <a:xfrm>
            <a:off x="64711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1" name="Google Shape;131;p22"/>
          <p:cNvSpPr/>
          <p:nvPr/>
        </p:nvSpPr>
        <p:spPr>
          <a:xfrm>
            <a:off x="77995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2" name="Google Shape;132;p22"/>
          <p:cNvSpPr/>
          <p:nvPr/>
        </p:nvSpPr>
        <p:spPr>
          <a:xfrm>
            <a:off x="71353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3" name="Google Shape;133;p22"/>
          <p:cNvSpPr/>
          <p:nvPr/>
        </p:nvSpPr>
        <p:spPr>
          <a:xfrm>
            <a:off x="64583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4" name="Google Shape;134;p22"/>
          <p:cNvSpPr/>
          <p:nvPr/>
        </p:nvSpPr>
        <p:spPr>
          <a:xfrm>
            <a:off x="77867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5" name="Google Shape;135;p22"/>
          <p:cNvSpPr/>
          <p:nvPr/>
        </p:nvSpPr>
        <p:spPr>
          <a:xfrm>
            <a:off x="71225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36" name="Google Shape;136;p22"/>
          <p:cNvSpPr/>
          <p:nvPr/>
        </p:nvSpPr>
        <p:spPr>
          <a:xfrm>
            <a:off x="7141781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</a:t>
            </a:r>
            <a:r>
              <a:rPr lang="pt" sz="1800"/>
              <a:t>5</a:t>
            </a:r>
            <a:endParaRPr sz="1800"/>
          </a:p>
        </p:txBody>
      </p:sp>
      <p:sp>
        <p:nvSpPr>
          <p:cNvPr id="137" name="Google Shape;137;p22"/>
          <p:cNvSpPr/>
          <p:nvPr/>
        </p:nvSpPr>
        <p:spPr>
          <a:xfrm>
            <a:off x="7141781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138" name="Google Shape;138;p22"/>
          <p:cNvSpPr txBox="1"/>
          <p:nvPr/>
        </p:nvSpPr>
        <p:spPr>
          <a:xfrm>
            <a:off x="6464769" y="3960338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4</a:t>
            </a:r>
            <a:endParaRPr sz="1200"/>
          </a:p>
        </p:txBody>
      </p:sp>
      <p:sp>
        <p:nvSpPr>
          <p:cNvPr id="139" name="Google Shape;139;p22"/>
          <p:cNvSpPr/>
          <p:nvPr/>
        </p:nvSpPr>
        <p:spPr>
          <a:xfrm>
            <a:off x="7805981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0" name="Google Shape;140;p22"/>
          <p:cNvSpPr/>
          <p:nvPr/>
        </p:nvSpPr>
        <p:spPr>
          <a:xfrm>
            <a:off x="6464769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1" name="Google Shape;141;p22"/>
          <p:cNvSpPr/>
          <p:nvPr/>
        </p:nvSpPr>
        <p:spPr>
          <a:xfrm>
            <a:off x="64775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2" name="Google Shape;142;p22"/>
          <p:cNvSpPr/>
          <p:nvPr/>
        </p:nvSpPr>
        <p:spPr>
          <a:xfrm>
            <a:off x="78059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3" name="Google Shape;143;p22"/>
          <p:cNvSpPr/>
          <p:nvPr/>
        </p:nvSpPr>
        <p:spPr>
          <a:xfrm>
            <a:off x="71417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4" name="Google Shape;144;p22"/>
          <p:cNvSpPr/>
          <p:nvPr/>
        </p:nvSpPr>
        <p:spPr>
          <a:xfrm>
            <a:off x="64647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5" name="Google Shape;145;p22"/>
          <p:cNvSpPr/>
          <p:nvPr/>
        </p:nvSpPr>
        <p:spPr>
          <a:xfrm>
            <a:off x="77931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6" name="Google Shape;146;p22"/>
          <p:cNvSpPr/>
          <p:nvPr/>
        </p:nvSpPr>
        <p:spPr>
          <a:xfrm>
            <a:off x="71289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7" name="Google Shape;147;p22"/>
          <p:cNvSpPr/>
          <p:nvPr/>
        </p:nvSpPr>
        <p:spPr>
          <a:xfrm>
            <a:off x="4328950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48" name="Google Shape;148;p22"/>
          <p:cNvSpPr txBox="1"/>
          <p:nvPr/>
        </p:nvSpPr>
        <p:spPr>
          <a:xfrm>
            <a:off x="3651938" y="1877767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1</a:t>
            </a:r>
            <a:endParaRPr sz="1200"/>
          </a:p>
        </p:txBody>
      </p:sp>
      <p:sp>
        <p:nvSpPr>
          <p:cNvPr id="149" name="Google Shape;149;p22"/>
          <p:cNvSpPr/>
          <p:nvPr/>
        </p:nvSpPr>
        <p:spPr>
          <a:xfrm>
            <a:off x="4993150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0" name="Google Shape;150;p22"/>
          <p:cNvSpPr/>
          <p:nvPr/>
        </p:nvSpPr>
        <p:spPr>
          <a:xfrm>
            <a:off x="3651938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1" name="Google Shape;151;p22"/>
          <p:cNvSpPr/>
          <p:nvPr/>
        </p:nvSpPr>
        <p:spPr>
          <a:xfrm>
            <a:off x="36647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2" name="Google Shape;152;p22"/>
          <p:cNvSpPr/>
          <p:nvPr/>
        </p:nvSpPr>
        <p:spPr>
          <a:xfrm>
            <a:off x="49931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3" name="Google Shape;153;p22"/>
          <p:cNvSpPr/>
          <p:nvPr/>
        </p:nvSpPr>
        <p:spPr>
          <a:xfrm>
            <a:off x="43289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4" name="Google Shape;154;p22"/>
          <p:cNvSpPr/>
          <p:nvPr/>
        </p:nvSpPr>
        <p:spPr>
          <a:xfrm>
            <a:off x="36519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5" name="Google Shape;155;p22"/>
          <p:cNvSpPr/>
          <p:nvPr/>
        </p:nvSpPr>
        <p:spPr>
          <a:xfrm>
            <a:off x="49803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6" name="Google Shape;156;p22"/>
          <p:cNvSpPr/>
          <p:nvPr/>
        </p:nvSpPr>
        <p:spPr>
          <a:xfrm>
            <a:off x="43161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57" name="Google Shape;157;p22"/>
          <p:cNvSpPr/>
          <p:nvPr/>
        </p:nvSpPr>
        <p:spPr>
          <a:xfrm>
            <a:off x="4335356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</a:t>
            </a:r>
            <a:r>
              <a:rPr lang="pt" sz="1800"/>
              <a:t>3</a:t>
            </a:r>
            <a:endParaRPr sz="1800"/>
          </a:p>
        </p:txBody>
      </p:sp>
      <p:sp>
        <p:nvSpPr>
          <p:cNvPr id="158" name="Google Shape;158;p22"/>
          <p:cNvSpPr/>
          <p:nvPr/>
        </p:nvSpPr>
        <p:spPr>
          <a:xfrm>
            <a:off x="4335356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159" name="Google Shape;159;p22"/>
          <p:cNvSpPr txBox="1"/>
          <p:nvPr/>
        </p:nvSpPr>
        <p:spPr>
          <a:xfrm>
            <a:off x="3658344" y="3960338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3</a:t>
            </a:r>
            <a:endParaRPr sz="1200"/>
          </a:p>
        </p:txBody>
      </p:sp>
      <p:sp>
        <p:nvSpPr>
          <p:cNvPr id="160" name="Google Shape;160;p22"/>
          <p:cNvSpPr/>
          <p:nvPr/>
        </p:nvSpPr>
        <p:spPr>
          <a:xfrm>
            <a:off x="4999556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1" name="Google Shape;161;p22"/>
          <p:cNvSpPr/>
          <p:nvPr/>
        </p:nvSpPr>
        <p:spPr>
          <a:xfrm>
            <a:off x="3658344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2" name="Google Shape;162;p22"/>
          <p:cNvSpPr/>
          <p:nvPr/>
        </p:nvSpPr>
        <p:spPr>
          <a:xfrm>
            <a:off x="36711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3" name="Google Shape;163;p22"/>
          <p:cNvSpPr/>
          <p:nvPr/>
        </p:nvSpPr>
        <p:spPr>
          <a:xfrm>
            <a:off x="49995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4" name="Google Shape;164;p22"/>
          <p:cNvSpPr/>
          <p:nvPr/>
        </p:nvSpPr>
        <p:spPr>
          <a:xfrm>
            <a:off x="43353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5" name="Google Shape;165;p22"/>
          <p:cNvSpPr/>
          <p:nvPr/>
        </p:nvSpPr>
        <p:spPr>
          <a:xfrm>
            <a:off x="36583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6" name="Google Shape;166;p22"/>
          <p:cNvSpPr/>
          <p:nvPr/>
        </p:nvSpPr>
        <p:spPr>
          <a:xfrm>
            <a:off x="49867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167" name="Google Shape;167;p22"/>
          <p:cNvSpPr/>
          <p:nvPr/>
        </p:nvSpPr>
        <p:spPr>
          <a:xfrm>
            <a:off x="43225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Simulação de Execução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(fazer o "Chinês")</a:t>
            </a:r>
            <a:endParaRPr/>
          </a:p>
        </p:txBody>
      </p:sp>
      <p:sp>
        <p:nvSpPr>
          <p:cNvPr id="173" name="Google Shape;173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Para entender a dinâmica de um programa, é útil a técnica de listar as variáveis do programa e simular sua execução, atualizando os valores das variáveis passo a passo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Simulação de Execução</a:t>
            </a:r>
            <a:br>
              <a:rPr b="0" lang="pt" sz="4400"/>
            </a:br>
            <a:r>
              <a:rPr b="0" lang="pt" sz="4400"/>
              <a:t>(fazer o "Chinês")</a:t>
            </a:r>
            <a:endParaRPr/>
          </a:p>
        </p:txBody>
      </p:sp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Exercício</a:t>
            </a:r>
            <a:r>
              <a:rPr lang="pt" sz="2400">
                <a:solidFill>
                  <a:srgbClr val="000000"/>
                </a:solidFill>
              </a:rPr>
              <a:t>: descrever estado final de memória para o seguinte algoritmo:</a:t>
            </a:r>
            <a:br>
              <a:rPr lang="pt" sz="2400">
                <a:solidFill>
                  <a:srgbClr val="000000"/>
                </a:solidFill>
              </a:rPr>
            </a:b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Exercício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y: Inteiro, xbemmaior: Lógico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← 2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+ y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 + x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2*x + y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xbemmaior ← (x &gt; (3 * y))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</a:t>
            </a:r>
            <a:r>
              <a:rPr lang="pt" sz="3600">
                <a:solidFill>
                  <a:srgbClr val="000000"/>
                </a:solidFill>
              </a:rPr>
              <a:t>: há algo de errado abaixo?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Exercício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x, y: Inteiro, z: Real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← 2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+ y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z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 / y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Variável Estrutura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(ou Registro)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196" name="Google Shape;196;p27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Variável estrutura é aquela que define um novo tipo de variável, composta pela junção de uma ou mais variáveis em uma única variável</a:t>
            </a:r>
            <a:endParaRPr sz="2400"/>
          </a:p>
        </p:txBody>
      </p:sp>
      <p:pic>
        <p:nvPicPr>
          <p:cNvPr id="197" name="Google Shape;19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425" y="3825075"/>
            <a:ext cx="4146175" cy="274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Variáveis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54875" y="1675425"/>
            <a:ext cx="82296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10"/>
          <p:cNvSpPr txBox="1"/>
          <p:nvPr/>
        </p:nvSpPr>
        <p:spPr>
          <a:xfrm>
            <a:off x="457200" y="1809118"/>
            <a:ext cx="8240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/>
              <a:t>De maneira geral, computar é explicitar um dado que encontrava-se de outra forma empregando-se para tal um processo de transformação, chamado de </a:t>
            </a:r>
            <a:r>
              <a:rPr b="1" i="1" lang="pt" sz="3000"/>
              <a:t>algoritmo</a:t>
            </a:r>
            <a:r>
              <a:rPr lang="pt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4" name="Google Shape;44;p10"/>
          <p:cNvSpPr/>
          <p:nvPr/>
        </p:nvSpPr>
        <p:spPr>
          <a:xfrm>
            <a:off x="616250" y="4531125"/>
            <a:ext cx="2231700" cy="7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Dado Original</a:t>
            </a:r>
            <a:endParaRPr b="1" sz="1800"/>
          </a:p>
        </p:txBody>
      </p:sp>
      <p:sp>
        <p:nvSpPr>
          <p:cNvPr id="45" name="Google Shape;45;p10"/>
          <p:cNvSpPr/>
          <p:nvPr/>
        </p:nvSpPr>
        <p:spPr>
          <a:xfrm>
            <a:off x="3136282" y="4466457"/>
            <a:ext cx="2771100" cy="8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/>
              <a:t>Algoritmo</a:t>
            </a:r>
            <a:endParaRPr b="1" sz="3000"/>
          </a:p>
        </p:txBody>
      </p:sp>
      <p:sp>
        <p:nvSpPr>
          <p:cNvPr id="46" name="Google Shape;46;p10"/>
          <p:cNvSpPr/>
          <p:nvPr/>
        </p:nvSpPr>
        <p:spPr>
          <a:xfrm>
            <a:off x="6091400" y="4531125"/>
            <a:ext cx="2231700" cy="7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Dado Computado</a:t>
            </a:r>
            <a:endParaRPr b="1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Estrutura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Definição</a:t>
            </a:r>
            <a:r>
              <a:rPr lang="pt" sz="3600">
                <a:solidFill>
                  <a:srgbClr val="000000"/>
                </a:solidFill>
              </a:rPr>
              <a:t>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estrutura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&lt;nome&gt; &lt;tipo1,tipo2,...&gt;: </a:t>
            </a:r>
            <a:endParaRPr sz="24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&lt;declaração de variável&gt; </a:t>
            </a:r>
            <a:b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(podendo usar os tipos parametrizáveis tipo1, tipo2, etc.)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...</a:t>
            </a:r>
            <a:endParaRPr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Declaração</a:t>
            </a:r>
            <a:r>
              <a:rPr lang="pt" sz="3600">
                <a:solidFill>
                  <a:srgbClr val="000000"/>
                </a:solidFill>
              </a:rPr>
              <a:t>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&lt;nome variável, ...&gt;: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&lt;nome estrutura&gt;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&lt;tipo1,tipo2,...&gt;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Estrutura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Exemplo 1</a:t>
            </a:r>
            <a:r>
              <a:rPr lang="pt" sz="3600">
                <a:solidFill>
                  <a:srgbClr val="000000"/>
                </a:solidFill>
              </a:rPr>
              <a:t>: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Aluno: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Matricula: Inteiro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Nome: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Caractere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[50]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DataNasc: DataHora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Endereco: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Caractere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[500]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Formado: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CR: Real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a: Aluno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Estrutura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Exemplo 2</a:t>
            </a:r>
            <a:r>
              <a:rPr lang="pt" sz="3600">
                <a:solidFill>
                  <a:srgbClr val="000000"/>
                </a:solidFill>
              </a:rPr>
              <a:t>:</a:t>
            </a:r>
            <a:endParaRPr sz="36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Aluno &lt;Tipo1, Tipo2&gt;: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Matricula: &lt;Tipo1&gt;  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Nome: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Caractere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[50]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DataNasc: &lt;Tipo2&gt;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Endereco: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Caractere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[500]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Formado: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CR: Real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Aluno1: Aluno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&lt;Inteiro, DataHora&gt;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Aluno2: Aluno &lt;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Caractere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[10], Inteiro&gt;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</a:t>
            </a:r>
            <a:r>
              <a:rPr b="0" lang="pt" sz="4400"/>
              <a:t>Estrutura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</a:t>
            </a:r>
            <a:r>
              <a:rPr lang="pt" sz="3600">
                <a:solidFill>
                  <a:srgbClr val="000000"/>
                </a:solidFill>
              </a:rPr>
              <a:t>: atribuição de valores a cada variável específica da estrutura, na forma: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&lt;var estrutura&gt;.&lt;var da estrutura&gt; ← &lt;valor&gt;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4335356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2</a:t>
            </a:r>
            <a:endParaRPr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</a:t>
            </a:r>
            <a:r>
              <a:rPr b="0" lang="pt" sz="4400"/>
              <a:t>Estrutura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7135375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</a:t>
            </a:r>
            <a:endParaRPr sz="1800"/>
          </a:p>
        </p:txBody>
      </p:sp>
      <p:sp>
        <p:nvSpPr>
          <p:cNvPr id="229" name="Google Shape;229;p32"/>
          <p:cNvSpPr txBox="1"/>
          <p:nvPr/>
        </p:nvSpPr>
        <p:spPr>
          <a:xfrm>
            <a:off x="6458363" y="1882063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2</a:t>
            </a:r>
            <a:endParaRPr sz="1200"/>
          </a:p>
        </p:txBody>
      </p:sp>
      <p:sp>
        <p:nvSpPr>
          <p:cNvPr id="230" name="Google Shape;230;p32"/>
          <p:cNvSpPr txBox="1"/>
          <p:nvPr/>
        </p:nvSpPr>
        <p:spPr>
          <a:xfrm>
            <a:off x="457200" y="1653475"/>
            <a:ext cx="2922900" cy="4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CriaCirculos()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Circulo: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x, y: Real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r: Real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1}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c1, c2: Circulo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2}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c1.x ← 3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c1.y ← 2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c1.r ← 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3}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c2 ← c1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c2.r ← 2 * c2.r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4}</a:t>
            </a:r>
            <a:endParaRPr sz="16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31" name="Google Shape;231;p32"/>
          <p:cNvSpPr/>
          <p:nvPr/>
        </p:nvSpPr>
        <p:spPr>
          <a:xfrm>
            <a:off x="7799575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232" name="Google Shape;232;p32"/>
          <p:cNvSpPr/>
          <p:nvPr/>
        </p:nvSpPr>
        <p:spPr>
          <a:xfrm>
            <a:off x="6458363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233" name="Google Shape;233;p32"/>
          <p:cNvSpPr/>
          <p:nvPr/>
        </p:nvSpPr>
        <p:spPr>
          <a:xfrm>
            <a:off x="64711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34" name="Google Shape;234;p32"/>
          <p:cNvSpPr/>
          <p:nvPr/>
        </p:nvSpPr>
        <p:spPr>
          <a:xfrm>
            <a:off x="77995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35" name="Google Shape;235;p32"/>
          <p:cNvSpPr/>
          <p:nvPr/>
        </p:nvSpPr>
        <p:spPr>
          <a:xfrm>
            <a:off x="71353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36" name="Google Shape;236;p32"/>
          <p:cNvSpPr/>
          <p:nvPr/>
        </p:nvSpPr>
        <p:spPr>
          <a:xfrm>
            <a:off x="64583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237" name="Google Shape;237;p32"/>
          <p:cNvSpPr/>
          <p:nvPr/>
        </p:nvSpPr>
        <p:spPr>
          <a:xfrm>
            <a:off x="77867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238" name="Google Shape;238;p32"/>
          <p:cNvSpPr/>
          <p:nvPr/>
        </p:nvSpPr>
        <p:spPr>
          <a:xfrm>
            <a:off x="71225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239" name="Google Shape;239;p32"/>
          <p:cNvSpPr/>
          <p:nvPr/>
        </p:nvSpPr>
        <p:spPr>
          <a:xfrm>
            <a:off x="7141781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2</a:t>
            </a:r>
            <a:endParaRPr/>
          </a:p>
        </p:txBody>
      </p:sp>
      <p:sp>
        <p:nvSpPr>
          <p:cNvPr id="240" name="Google Shape;240;p32"/>
          <p:cNvSpPr txBox="1"/>
          <p:nvPr/>
        </p:nvSpPr>
        <p:spPr>
          <a:xfrm>
            <a:off x="6464769" y="3960338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4</a:t>
            </a:r>
            <a:endParaRPr sz="1200"/>
          </a:p>
        </p:txBody>
      </p:sp>
      <p:sp>
        <p:nvSpPr>
          <p:cNvPr id="241" name="Google Shape;241;p32"/>
          <p:cNvSpPr/>
          <p:nvPr/>
        </p:nvSpPr>
        <p:spPr>
          <a:xfrm>
            <a:off x="7805981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1    </a:t>
            </a:r>
            <a:endParaRPr sz="1800"/>
          </a:p>
        </p:txBody>
      </p:sp>
      <p:sp>
        <p:nvSpPr>
          <p:cNvPr id="242" name="Google Shape;242;p32"/>
          <p:cNvSpPr/>
          <p:nvPr/>
        </p:nvSpPr>
        <p:spPr>
          <a:xfrm>
            <a:off x="6464769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3    </a:t>
            </a:r>
            <a:endParaRPr sz="1800"/>
          </a:p>
        </p:txBody>
      </p:sp>
      <p:sp>
        <p:nvSpPr>
          <p:cNvPr id="243" name="Google Shape;243;p32"/>
          <p:cNvSpPr/>
          <p:nvPr/>
        </p:nvSpPr>
        <p:spPr>
          <a:xfrm>
            <a:off x="64775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44" name="Google Shape;244;p32"/>
          <p:cNvSpPr/>
          <p:nvPr/>
        </p:nvSpPr>
        <p:spPr>
          <a:xfrm>
            <a:off x="78059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45" name="Google Shape;245;p32"/>
          <p:cNvSpPr/>
          <p:nvPr/>
        </p:nvSpPr>
        <p:spPr>
          <a:xfrm>
            <a:off x="71417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46" name="Google Shape;246;p32"/>
          <p:cNvSpPr/>
          <p:nvPr/>
        </p:nvSpPr>
        <p:spPr>
          <a:xfrm>
            <a:off x="64647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3    </a:t>
            </a:r>
            <a:endParaRPr sz="1800"/>
          </a:p>
        </p:txBody>
      </p:sp>
      <p:sp>
        <p:nvSpPr>
          <p:cNvPr id="247" name="Google Shape;247;p32"/>
          <p:cNvSpPr/>
          <p:nvPr/>
        </p:nvSpPr>
        <p:spPr>
          <a:xfrm>
            <a:off x="77931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2    </a:t>
            </a:r>
            <a:endParaRPr sz="1800"/>
          </a:p>
        </p:txBody>
      </p:sp>
      <p:sp>
        <p:nvSpPr>
          <p:cNvPr id="248" name="Google Shape;248;p32"/>
          <p:cNvSpPr/>
          <p:nvPr/>
        </p:nvSpPr>
        <p:spPr>
          <a:xfrm>
            <a:off x="71289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2    </a:t>
            </a:r>
            <a:endParaRPr sz="1800"/>
          </a:p>
        </p:txBody>
      </p:sp>
      <p:sp>
        <p:nvSpPr>
          <p:cNvPr id="249" name="Google Shape;249;p32"/>
          <p:cNvSpPr/>
          <p:nvPr/>
        </p:nvSpPr>
        <p:spPr>
          <a:xfrm>
            <a:off x="4328950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0" name="Google Shape;250;p32"/>
          <p:cNvSpPr txBox="1"/>
          <p:nvPr/>
        </p:nvSpPr>
        <p:spPr>
          <a:xfrm>
            <a:off x="3651938" y="1877767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1</a:t>
            </a:r>
            <a:endParaRPr sz="1200"/>
          </a:p>
        </p:txBody>
      </p:sp>
      <p:sp>
        <p:nvSpPr>
          <p:cNvPr id="251" name="Google Shape;251;p32"/>
          <p:cNvSpPr/>
          <p:nvPr/>
        </p:nvSpPr>
        <p:spPr>
          <a:xfrm>
            <a:off x="4993150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2" name="Google Shape;252;p32"/>
          <p:cNvSpPr/>
          <p:nvPr/>
        </p:nvSpPr>
        <p:spPr>
          <a:xfrm>
            <a:off x="3651938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3" name="Google Shape;253;p32"/>
          <p:cNvSpPr/>
          <p:nvPr/>
        </p:nvSpPr>
        <p:spPr>
          <a:xfrm>
            <a:off x="36647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4" name="Google Shape;254;p32"/>
          <p:cNvSpPr/>
          <p:nvPr/>
        </p:nvSpPr>
        <p:spPr>
          <a:xfrm>
            <a:off x="49931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5" name="Google Shape;255;p32"/>
          <p:cNvSpPr/>
          <p:nvPr/>
        </p:nvSpPr>
        <p:spPr>
          <a:xfrm>
            <a:off x="43289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6" name="Google Shape;256;p32"/>
          <p:cNvSpPr/>
          <p:nvPr/>
        </p:nvSpPr>
        <p:spPr>
          <a:xfrm>
            <a:off x="36519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7" name="Google Shape;257;p32"/>
          <p:cNvSpPr/>
          <p:nvPr/>
        </p:nvSpPr>
        <p:spPr>
          <a:xfrm>
            <a:off x="49803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8" name="Google Shape;258;p32"/>
          <p:cNvSpPr/>
          <p:nvPr/>
        </p:nvSpPr>
        <p:spPr>
          <a:xfrm>
            <a:off x="43161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59" name="Google Shape;259;p32"/>
          <p:cNvSpPr txBox="1"/>
          <p:nvPr/>
        </p:nvSpPr>
        <p:spPr>
          <a:xfrm>
            <a:off x="3658344" y="3960338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3</a:t>
            </a:r>
            <a:endParaRPr sz="1200"/>
          </a:p>
        </p:txBody>
      </p:sp>
      <p:sp>
        <p:nvSpPr>
          <p:cNvPr id="260" name="Google Shape;260;p32"/>
          <p:cNvSpPr/>
          <p:nvPr/>
        </p:nvSpPr>
        <p:spPr>
          <a:xfrm>
            <a:off x="4999556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1    </a:t>
            </a:r>
            <a:endParaRPr sz="1800"/>
          </a:p>
        </p:txBody>
      </p:sp>
      <p:sp>
        <p:nvSpPr>
          <p:cNvPr id="261" name="Google Shape;261;p32"/>
          <p:cNvSpPr/>
          <p:nvPr/>
        </p:nvSpPr>
        <p:spPr>
          <a:xfrm>
            <a:off x="3658344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    </a:t>
            </a:r>
            <a:r>
              <a:rPr lang="pt"/>
              <a:t>3</a:t>
            </a:r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36711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63" name="Google Shape;263;p32"/>
          <p:cNvSpPr/>
          <p:nvPr/>
        </p:nvSpPr>
        <p:spPr>
          <a:xfrm>
            <a:off x="49995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64" name="Google Shape;264;p32"/>
          <p:cNvSpPr/>
          <p:nvPr/>
        </p:nvSpPr>
        <p:spPr>
          <a:xfrm>
            <a:off x="43353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265" name="Google Shape;265;p32"/>
          <p:cNvSpPr/>
          <p:nvPr/>
        </p:nvSpPr>
        <p:spPr>
          <a:xfrm>
            <a:off x="36583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266" name="Google Shape;266;p32"/>
          <p:cNvSpPr/>
          <p:nvPr/>
        </p:nvSpPr>
        <p:spPr>
          <a:xfrm>
            <a:off x="49867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267" name="Google Shape;267;p32"/>
          <p:cNvSpPr/>
          <p:nvPr/>
        </p:nvSpPr>
        <p:spPr>
          <a:xfrm>
            <a:off x="43225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268" name="Google Shape;268;p32"/>
          <p:cNvSpPr/>
          <p:nvPr/>
        </p:nvSpPr>
        <p:spPr>
          <a:xfrm>
            <a:off x="3651938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269" name="Google Shape;269;p32"/>
          <p:cNvSpPr/>
          <p:nvPr/>
        </p:nvSpPr>
        <p:spPr>
          <a:xfrm>
            <a:off x="4337738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270" name="Google Shape;270;p32"/>
          <p:cNvSpPr/>
          <p:nvPr/>
        </p:nvSpPr>
        <p:spPr>
          <a:xfrm>
            <a:off x="5023538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r</a:t>
            </a:r>
            <a:endParaRPr b="1" sz="1800"/>
          </a:p>
        </p:txBody>
      </p:sp>
      <p:sp>
        <p:nvSpPr>
          <p:cNvPr id="271" name="Google Shape;271;p32"/>
          <p:cNvSpPr/>
          <p:nvPr/>
        </p:nvSpPr>
        <p:spPr>
          <a:xfrm>
            <a:off x="6455981" y="2623296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272" name="Google Shape;272;p32"/>
          <p:cNvSpPr/>
          <p:nvPr/>
        </p:nvSpPr>
        <p:spPr>
          <a:xfrm>
            <a:off x="7141781" y="2623296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273" name="Google Shape;273;p32"/>
          <p:cNvSpPr/>
          <p:nvPr/>
        </p:nvSpPr>
        <p:spPr>
          <a:xfrm>
            <a:off x="7827581" y="2623296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r</a:t>
            </a:r>
            <a:endParaRPr b="1" sz="1800"/>
          </a:p>
        </p:txBody>
      </p:sp>
      <p:sp>
        <p:nvSpPr>
          <p:cNvPr id="274" name="Google Shape;274;p32"/>
          <p:cNvSpPr/>
          <p:nvPr/>
        </p:nvSpPr>
        <p:spPr>
          <a:xfrm>
            <a:off x="6455981" y="3080496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275" name="Google Shape;275;p32"/>
          <p:cNvSpPr/>
          <p:nvPr/>
        </p:nvSpPr>
        <p:spPr>
          <a:xfrm>
            <a:off x="7141781" y="3080496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276" name="Google Shape;276;p32"/>
          <p:cNvSpPr/>
          <p:nvPr/>
        </p:nvSpPr>
        <p:spPr>
          <a:xfrm>
            <a:off x="7827581" y="3080496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r</a:t>
            </a:r>
            <a:endParaRPr b="1" sz="1800"/>
          </a:p>
        </p:txBody>
      </p:sp>
      <p:sp>
        <p:nvSpPr>
          <p:cNvPr id="277" name="Google Shape;277;p32"/>
          <p:cNvSpPr/>
          <p:nvPr/>
        </p:nvSpPr>
        <p:spPr>
          <a:xfrm>
            <a:off x="6477581" y="5155188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278" name="Google Shape;278;p32"/>
          <p:cNvSpPr/>
          <p:nvPr/>
        </p:nvSpPr>
        <p:spPr>
          <a:xfrm>
            <a:off x="7163381" y="5155188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279" name="Google Shape;279;p32"/>
          <p:cNvSpPr/>
          <p:nvPr/>
        </p:nvSpPr>
        <p:spPr>
          <a:xfrm>
            <a:off x="7849181" y="5155188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r</a:t>
            </a:r>
            <a:endParaRPr b="1" sz="1800"/>
          </a:p>
        </p:txBody>
      </p:sp>
      <p:sp>
        <p:nvSpPr>
          <p:cNvPr id="280" name="Google Shape;280;p32"/>
          <p:cNvSpPr/>
          <p:nvPr/>
        </p:nvSpPr>
        <p:spPr>
          <a:xfrm>
            <a:off x="3651938" y="5155188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281" name="Google Shape;281;p32"/>
          <p:cNvSpPr/>
          <p:nvPr/>
        </p:nvSpPr>
        <p:spPr>
          <a:xfrm>
            <a:off x="4337738" y="5155188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282" name="Google Shape;282;p32"/>
          <p:cNvSpPr/>
          <p:nvPr/>
        </p:nvSpPr>
        <p:spPr>
          <a:xfrm>
            <a:off x="5023538" y="5155188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r</a:t>
            </a:r>
            <a:endParaRPr b="1" sz="1800"/>
          </a:p>
        </p:txBody>
      </p:sp>
      <p:sp>
        <p:nvSpPr>
          <p:cNvPr id="283" name="Google Shape;283;p32"/>
          <p:cNvSpPr/>
          <p:nvPr/>
        </p:nvSpPr>
        <p:spPr>
          <a:xfrm>
            <a:off x="6455981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284" name="Google Shape;284;p32"/>
          <p:cNvSpPr/>
          <p:nvPr/>
        </p:nvSpPr>
        <p:spPr>
          <a:xfrm>
            <a:off x="7141781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285" name="Google Shape;285;p32"/>
          <p:cNvSpPr/>
          <p:nvPr/>
        </p:nvSpPr>
        <p:spPr>
          <a:xfrm>
            <a:off x="7827581" y="470586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r</a:t>
            </a:r>
            <a:endParaRPr b="1" sz="1800"/>
          </a:p>
        </p:txBody>
      </p:sp>
      <p:sp>
        <p:nvSpPr>
          <p:cNvPr id="286" name="Google Shape;286;p32"/>
          <p:cNvSpPr/>
          <p:nvPr/>
        </p:nvSpPr>
        <p:spPr>
          <a:xfrm>
            <a:off x="6388119" y="2623296"/>
            <a:ext cx="2142900" cy="45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5942000" y="2676750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c1</a:t>
            </a:r>
            <a:endParaRPr/>
          </a:p>
        </p:txBody>
      </p:sp>
      <p:sp>
        <p:nvSpPr>
          <p:cNvPr id="288" name="Google Shape;288;p32"/>
          <p:cNvSpPr/>
          <p:nvPr/>
        </p:nvSpPr>
        <p:spPr>
          <a:xfrm>
            <a:off x="6388119" y="3080496"/>
            <a:ext cx="2135100" cy="45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2"/>
          <p:cNvSpPr/>
          <p:nvPr/>
        </p:nvSpPr>
        <p:spPr>
          <a:xfrm>
            <a:off x="6388119" y="4691388"/>
            <a:ext cx="2150400" cy="45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2"/>
          <p:cNvSpPr/>
          <p:nvPr/>
        </p:nvSpPr>
        <p:spPr>
          <a:xfrm>
            <a:off x="6388119" y="5148588"/>
            <a:ext cx="2150400" cy="45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2"/>
          <p:cNvSpPr/>
          <p:nvPr/>
        </p:nvSpPr>
        <p:spPr>
          <a:xfrm>
            <a:off x="3584181" y="4691388"/>
            <a:ext cx="2150400" cy="45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3584181" y="5148588"/>
            <a:ext cx="2150400" cy="45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2"/>
          <p:cNvSpPr txBox="1"/>
          <p:nvPr/>
        </p:nvSpPr>
        <p:spPr>
          <a:xfrm>
            <a:off x="5942000" y="3133950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c2</a:t>
            </a:r>
            <a:endParaRPr/>
          </a:p>
        </p:txBody>
      </p:sp>
      <p:sp>
        <p:nvSpPr>
          <p:cNvPr id="294" name="Google Shape;294;p32"/>
          <p:cNvSpPr txBox="1"/>
          <p:nvPr/>
        </p:nvSpPr>
        <p:spPr>
          <a:xfrm>
            <a:off x="5942000" y="4734150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c1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5942000" y="5191350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c2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3198800" y="4734150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c1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3198800" y="5191350"/>
            <a:ext cx="3810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c2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</a:t>
            </a:r>
            <a:r>
              <a:rPr b="0" lang="pt" sz="4400"/>
              <a:t>Estrutura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Exercícios</a:t>
            </a:r>
            <a:r>
              <a:rPr lang="pt" sz="3600">
                <a:solidFill>
                  <a:srgbClr val="000000"/>
                </a:solidFill>
              </a:rPr>
              <a:t>: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Definir uma estrutura Endereco e preencher valores de duas variáveis deste tipo, e preencher valor para uma variável deste tipo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Definir uma estrutura Contato, com os campos Nome, E-mail, Endereço Comercial e Endereço Residencial, e preencher valor para uma variável deste tipo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Variável Matriz e Vetor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Matriz e Vetor</a:t>
            </a:r>
            <a:endParaRPr/>
          </a:p>
        </p:txBody>
      </p:sp>
      <p:sp>
        <p:nvSpPr>
          <p:cNvPr id="314" name="Google Shape;314;p35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Variável Matriz é a variável que armazena múltiplos valores de um mesmo tipo, organizados em dimensões (análogo a matriz matemática)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Vetor é o caso particular da Matriz de uma única dimensão</a:t>
            </a:r>
            <a:endParaRPr sz="3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Matriz e Vetor</a:t>
            </a:r>
            <a:endParaRPr/>
          </a:p>
        </p:txBody>
      </p:sp>
      <p:sp>
        <p:nvSpPr>
          <p:cNvPr id="320" name="Google Shape;320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Declaração:</a:t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&lt;nome matriz&gt;[&lt;início&gt;..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&lt;fim&gt;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,...]: &lt;tipo variável&gt;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Atribuição:</a:t>
            </a:r>
            <a:endParaRPr b="1"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Idêntico a variáveis, levando-se em conta que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&lt;nome matriz&gt;[&lt;índice&gt;,...]</a:t>
            </a:r>
            <a:r>
              <a:rPr lang="pt">
                <a:solidFill>
                  <a:srgbClr val="000000"/>
                </a:solidFill>
              </a:rPr>
              <a:t> é uma variável, para &lt;índice&gt; entre &lt;</a:t>
            </a:r>
            <a:r>
              <a:rPr lang="pt">
                <a:solidFill>
                  <a:srgbClr val="000000"/>
                </a:solidFill>
              </a:rPr>
              <a:t>início</a:t>
            </a:r>
            <a:r>
              <a:rPr lang="pt">
                <a:solidFill>
                  <a:srgbClr val="000000"/>
                </a:solidFill>
              </a:rPr>
              <a:t>&gt; e </a:t>
            </a:r>
            <a:r>
              <a:rPr lang="pt"/>
              <a:t>&lt;fim&gt;</a:t>
            </a:r>
            <a:r>
              <a:rPr lang="pt">
                <a:solidFill>
                  <a:srgbClr val="000000"/>
                </a:solidFill>
              </a:rPr>
              <a:t> correspondente à sua dimensão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7"/>
          <p:cNvSpPr/>
          <p:nvPr/>
        </p:nvSpPr>
        <p:spPr>
          <a:xfrm>
            <a:off x="6458363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  </a:t>
            </a:r>
            <a:endParaRPr sz="1800"/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Matriz e Vetor</a:t>
            </a:r>
            <a:endParaRPr/>
          </a:p>
        </p:txBody>
      </p:sp>
      <p:sp>
        <p:nvSpPr>
          <p:cNvPr id="327" name="Google Shape;327;p37"/>
          <p:cNvSpPr/>
          <p:nvPr/>
        </p:nvSpPr>
        <p:spPr>
          <a:xfrm>
            <a:off x="7135375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</a:t>
            </a:r>
            <a:endParaRPr sz="1800"/>
          </a:p>
        </p:txBody>
      </p:sp>
      <p:sp>
        <p:nvSpPr>
          <p:cNvPr id="328" name="Google Shape;328;p37"/>
          <p:cNvSpPr/>
          <p:nvPr/>
        </p:nvSpPr>
        <p:spPr>
          <a:xfrm>
            <a:off x="6449575" y="2627592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x[1]</a:t>
            </a:r>
            <a:endParaRPr b="1" sz="1000"/>
          </a:p>
        </p:txBody>
      </p:sp>
      <p:sp>
        <p:nvSpPr>
          <p:cNvPr id="329" name="Google Shape;329;p37"/>
          <p:cNvSpPr txBox="1"/>
          <p:nvPr/>
        </p:nvSpPr>
        <p:spPr>
          <a:xfrm>
            <a:off x="6458363" y="1882063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2</a:t>
            </a:r>
            <a:endParaRPr sz="1200"/>
          </a:p>
        </p:txBody>
      </p:sp>
      <p:sp>
        <p:nvSpPr>
          <p:cNvPr id="330" name="Google Shape;330;p37"/>
          <p:cNvSpPr txBox="1"/>
          <p:nvPr/>
        </p:nvSpPr>
        <p:spPr>
          <a:xfrm>
            <a:off x="529938" y="1882063"/>
            <a:ext cx="2724600" cy="41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Exemplo()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1}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x[1..4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← 3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2] ← x[1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+ 2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31" name="Google Shape;331;p37"/>
          <p:cNvSpPr/>
          <p:nvPr/>
        </p:nvSpPr>
        <p:spPr>
          <a:xfrm>
            <a:off x="7799575" y="26275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/>
              <a:t>         ?    </a:t>
            </a:r>
            <a:endParaRPr sz="1800"/>
          </a:p>
        </p:txBody>
      </p:sp>
      <p:sp>
        <p:nvSpPr>
          <p:cNvPr id="332" name="Google Shape;332;p37"/>
          <p:cNvSpPr/>
          <p:nvPr/>
        </p:nvSpPr>
        <p:spPr>
          <a:xfrm>
            <a:off x="64711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33" name="Google Shape;333;p37"/>
          <p:cNvSpPr/>
          <p:nvPr/>
        </p:nvSpPr>
        <p:spPr>
          <a:xfrm>
            <a:off x="77995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34" name="Google Shape;334;p37"/>
          <p:cNvSpPr/>
          <p:nvPr/>
        </p:nvSpPr>
        <p:spPr>
          <a:xfrm>
            <a:off x="7135375" y="2181192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35" name="Google Shape;335;p37"/>
          <p:cNvSpPr/>
          <p:nvPr/>
        </p:nvSpPr>
        <p:spPr>
          <a:xfrm>
            <a:off x="64583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  </a:t>
            </a:r>
            <a:endParaRPr sz="1800"/>
          </a:p>
        </p:txBody>
      </p:sp>
      <p:sp>
        <p:nvSpPr>
          <p:cNvPr id="336" name="Google Shape;336;p37"/>
          <p:cNvSpPr/>
          <p:nvPr/>
        </p:nvSpPr>
        <p:spPr>
          <a:xfrm>
            <a:off x="77867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37" name="Google Shape;337;p37"/>
          <p:cNvSpPr/>
          <p:nvPr/>
        </p:nvSpPr>
        <p:spPr>
          <a:xfrm>
            <a:off x="7122563" y="3076913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38" name="Google Shape;338;p37"/>
          <p:cNvSpPr/>
          <p:nvPr/>
        </p:nvSpPr>
        <p:spPr>
          <a:xfrm>
            <a:off x="7141781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5      </a:t>
            </a:r>
            <a:endParaRPr sz="1800"/>
          </a:p>
        </p:txBody>
      </p:sp>
      <p:sp>
        <p:nvSpPr>
          <p:cNvPr id="339" name="Google Shape;339;p37"/>
          <p:cNvSpPr txBox="1"/>
          <p:nvPr/>
        </p:nvSpPr>
        <p:spPr>
          <a:xfrm>
            <a:off x="6464769" y="3960338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4</a:t>
            </a:r>
            <a:endParaRPr sz="1200"/>
          </a:p>
        </p:txBody>
      </p:sp>
      <p:sp>
        <p:nvSpPr>
          <p:cNvPr id="340" name="Google Shape;340;p37"/>
          <p:cNvSpPr/>
          <p:nvPr/>
        </p:nvSpPr>
        <p:spPr>
          <a:xfrm>
            <a:off x="7805981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    </a:t>
            </a:r>
            <a:endParaRPr sz="1800"/>
          </a:p>
        </p:txBody>
      </p:sp>
      <p:sp>
        <p:nvSpPr>
          <p:cNvPr id="341" name="Google Shape;341;p37"/>
          <p:cNvSpPr/>
          <p:nvPr/>
        </p:nvSpPr>
        <p:spPr>
          <a:xfrm>
            <a:off x="6464769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3      </a:t>
            </a:r>
            <a:endParaRPr sz="1800"/>
          </a:p>
        </p:txBody>
      </p:sp>
      <p:sp>
        <p:nvSpPr>
          <p:cNvPr id="342" name="Google Shape;342;p37"/>
          <p:cNvSpPr/>
          <p:nvPr/>
        </p:nvSpPr>
        <p:spPr>
          <a:xfrm>
            <a:off x="64775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43" name="Google Shape;343;p37"/>
          <p:cNvSpPr/>
          <p:nvPr/>
        </p:nvSpPr>
        <p:spPr>
          <a:xfrm>
            <a:off x="78059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44" name="Google Shape;344;p37"/>
          <p:cNvSpPr/>
          <p:nvPr/>
        </p:nvSpPr>
        <p:spPr>
          <a:xfrm>
            <a:off x="7141781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45" name="Google Shape;345;p37"/>
          <p:cNvSpPr/>
          <p:nvPr/>
        </p:nvSpPr>
        <p:spPr>
          <a:xfrm>
            <a:off x="64647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    </a:t>
            </a:r>
            <a:endParaRPr sz="1800"/>
          </a:p>
        </p:txBody>
      </p:sp>
      <p:sp>
        <p:nvSpPr>
          <p:cNvPr id="346" name="Google Shape;346;p37"/>
          <p:cNvSpPr/>
          <p:nvPr/>
        </p:nvSpPr>
        <p:spPr>
          <a:xfrm>
            <a:off x="77931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47" name="Google Shape;347;p37"/>
          <p:cNvSpPr/>
          <p:nvPr/>
        </p:nvSpPr>
        <p:spPr>
          <a:xfrm>
            <a:off x="7128969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48" name="Google Shape;348;p37"/>
          <p:cNvSpPr/>
          <p:nvPr/>
        </p:nvSpPr>
        <p:spPr>
          <a:xfrm>
            <a:off x="4328950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49" name="Google Shape;349;p37"/>
          <p:cNvSpPr txBox="1"/>
          <p:nvPr/>
        </p:nvSpPr>
        <p:spPr>
          <a:xfrm>
            <a:off x="3651938" y="1877767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1</a:t>
            </a:r>
            <a:endParaRPr sz="1200"/>
          </a:p>
        </p:txBody>
      </p:sp>
      <p:sp>
        <p:nvSpPr>
          <p:cNvPr id="350" name="Google Shape;350;p37"/>
          <p:cNvSpPr/>
          <p:nvPr/>
        </p:nvSpPr>
        <p:spPr>
          <a:xfrm>
            <a:off x="4993150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1" name="Google Shape;351;p37"/>
          <p:cNvSpPr/>
          <p:nvPr/>
        </p:nvSpPr>
        <p:spPr>
          <a:xfrm>
            <a:off x="3651938" y="26232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2" name="Google Shape;352;p37"/>
          <p:cNvSpPr/>
          <p:nvPr/>
        </p:nvSpPr>
        <p:spPr>
          <a:xfrm>
            <a:off x="36647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3" name="Google Shape;353;p37"/>
          <p:cNvSpPr/>
          <p:nvPr/>
        </p:nvSpPr>
        <p:spPr>
          <a:xfrm>
            <a:off x="49931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4" name="Google Shape;354;p37"/>
          <p:cNvSpPr/>
          <p:nvPr/>
        </p:nvSpPr>
        <p:spPr>
          <a:xfrm>
            <a:off x="4328950" y="2176896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5" name="Google Shape;355;p37"/>
          <p:cNvSpPr/>
          <p:nvPr/>
        </p:nvSpPr>
        <p:spPr>
          <a:xfrm>
            <a:off x="36519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6" name="Google Shape;356;p37"/>
          <p:cNvSpPr/>
          <p:nvPr/>
        </p:nvSpPr>
        <p:spPr>
          <a:xfrm>
            <a:off x="49803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7" name="Google Shape;357;p37"/>
          <p:cNvSpPr/>
          <p:nvPr/>
        </p:nvSpPr>
        <p:spPr>
          <a:xfrm>
            <a:off x="4316138" y="30726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58" name="Google Shape;358;p37"/>
          <p:cNvSpPr/>
          <p:nvPr/>
        </p:nvSpPr>
        <p:spPr>
          <a:xfrm>
            <a:off x="4335356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</a:t>
            </a:r>
            <a:endParaRPr sz="1800"/>
          </a:p>
        </p:txBody>
      </p:sp>
      <p:sp>
        <p:nvSpPr>
          <p:cNvPr id="359" name="Google Shape;359;p37"/>
          <p:cNvSpPr txBox="1"/>
          <p:nvPr/>
        </p:nvSpPr>
        <p:spPr>
          <a:xfrm>
            <a:off x="3658344" y="3960338"/>
            <a:ext cx="14580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3</a:t>
            </a:r>
            <a:endParaRPr sz="1200"/>
          </a:p>
        </p:txBody>
      </p:sp>
      <p:sp>
        <p:nvSpPr>
          <p:cNvPr id="360" name="Google Shape;360;p37"/>
          <p:cNvSpPr/>
          <p:nvPr/>
        </p:nvSpPr>
        <p:spPr>
          <a:xfrm>
            <a:off x="4999556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    </a:t>
            </a:r>
            <a:endParaRPr sz="1800"/>
          </a:p>
        </p:txBody>
      </p:sp>
      <p:sp>
        <p:nvSpPr>
          <p:cNvPr id="361" name="Google Shape;361;p37"/>
          <p:cNvSpPr/>
          <p:nvPr/>
        </p:nvSpPr>
        <p:spPr>
          <a:xfrm>
            <a:off x="3658344" y="47058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 3      </a:t>
            </a:r>
            <a:endParaRPr sz="1800"/>
          </a:p>
        </p:txBody>
      </p:sp>
      <p:sp>
        <p:nvSpPr>
          <p:cNvPr id="362" name="Google Shape;362;p37"/>
          <p:cNvSpPr/>
          <p:nvPr/>
        </p:nvSpPr>
        <p:spPr>
          <a:xfrm>
            <a:off x="36711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63" name="Google Shape;363;p37"/>
          <p:cNvSpPr/>
          <p:nvPr/>
        </p:nvSpPr>
        <p:spPr>
          <a:xfrm>
            <a:off x="49995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64" name="Google Shape;364;p37"/>
          <p:cNvSpPr/>
          <p:nvPr/>
        </p:nvSpPr>
        <p:spPr>
          <a:xfrm>
            <a:off x="4335356" y="425946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65" name="Google Shape;365;p37"/>
          <p:cNvSpPr/>
          <p:nvPr/>
        </p:nvSpPr>
        <p:spPr>
          <a:xfrm>
            <a:off x="36583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?      </a:t>
            </a:r>
            <a:endParaRPr sz="1800"/>
          </a:p>
        </p:txBody>
      </p:sp>
      <p:sp>
        <p:nvSpPr>
          <p:cNvPr id="366" name="Google Shape;366;p37"/>
          <p:cNvSpPr/>
          <p:nvPr/>
        </p:nvSpPr>
        <p:spPr>
          <a:xfrm>
            <a:off x="49867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67" name="Google Shape;367;p37"/>
          <p:cNvSpPr/>
          <p:nvPr/>
        </p:nvSpPr>
        <p:spPr>
          <a:xfrm>
            <a:off x="4322544" y="5155188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368" name="Google Shape;368;p37"/>
          <p:cNvSpPr/>
          <p:nvPr/>
        </p:nvSpPr>
        <p:spPr>
          <a:xfrm>
            <a:off x="7141781" y="2627592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x[2]</a:t>
            </a:r>
            <a:endParaRPr b="1" sz="1000"/>
          </a:p>
        </p:txBody>
      </p:sp>
      <p:sp>
        <p:nvSpPr>
          <p:cNvPr id="369" name="Google Shape;369;p37"/>
          <p:cNvSpPr/>
          <p:nvPr/>
        </p:nvSpPr>
        <p:spPr>
          <a:xfrm>
            <a:off x="7805981" y="2627592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x[3]</a:t>
            </a:r>
            <a:endParaRPr b="1" sz="1000"/>
          </a:p>
        </p:txBody>
      </p:sp>
      <p:sp>
        <p:nvSpPr>
          <p:cNvPr id="370" name="Google Shape;370;p37"/>
          <p:cNvSpPr/>
          <p:nvPr/>
        </p:nvSpPr>
        <p:spPr>
          <a:xfrm>
            <a:off x="6477581" y="3076913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x[4]</a:t>
            </a:r>
            <a:endParaRPr b="1" sz="1000"/>
          </a:p>
        </p:txBody>
      </p:sp>
      <p:sp>
        <p:nvSpPr>
          <p:cNvPr id="371" name="Google Shape;371;p37"/>
          <p:cNvSpPr/>
          <p:nvPr/>
        </p:nvSpPr>
        <p:spPr>
          <a:xfrm>
            <a:off x="3651938" y="4705867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x[1]</a:t>
            </a:r>
            <a:endParaRPr b="1" sz="1000"/>
          </a:p>
        </p:txBody>
      </p:sp>
      <p:sp>
        <p:nvSpPr>
          <p:cNvPr id="372" name="Google Shape;372;p37"/>
          <p:cNvSpPr/>
          <p:nvPr/>
        </p:nvSpPr>
        <p:spPr>
          <a:xfrm>
            <a:off x="4344144" y="4705867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x[2]</a:t>
            </a:r>
            <a:endParaRPr b="1" sz="1000"/>
          </a:p>
        </p:txBody>
      </p:sp>
      <p:sp>
        <p:nvSpPr>
          <p:cNvPr id="373" name="Google Shape;373;p37"/>
          <p:cNvSpPr/>
          <p:nvPr/>
        </p:nvSpPr>
        <p:spPr>
          <a:xfrm>
            <a:off x="5008344" y="4705867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x[3]</a:t>
            </a:r>
            <a:endParaRPr b="1" sz="1000"/>
          </a:p>
        </p:txBody>
      </p:sp>
      <p:sp>
        <p:nvSpPr>
          <p:cNvPr id="374" name="Google Shape;374;p37"/>
          <p:cNvSpPr/>
          <p:nvPr/>
        </p:nvSpPr>
        <p:spPr>
          <a:xfrm>
            <a:off x="3679944" y="5155188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x[4]</a:t>
            </a:r>
            <a:endParaRPr b="1" sz="1000"/>
          </a:p>
        </p:txBody>
      </p:sp>
      <p:sp>
        <p:nvSpPr>
          <p:cNvPr id="375" name="Google Shape;375;p37"/>
          <p:cNvSpPr/>
          <p:nvPr/>
        </p:nvSpPr>
        <p:spPr>
          <a:xfrm>
            <a:off x="6449575" y="4705867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x[1]</a:t>
            </a:r>
            <a:endParaRPr b="1" sz="1000"/>
          </a:p>
        </p:txBody>
      </p:sp>
      <p:sp>
        <p:nvSpPr>
          <p:cNvPr id="376" name="Google Shape;376;p37"/>
          <p:cNvSpPr/>
          <p:nvPr/>
        </p:nvSpPr>
        <p:spPr>
          <a:xfrm>
            <a:off x="7141781" y="4705867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x[2]</a:t>
            </a:r>
            <a:endParaRPr b="1" sz="1000"/>
          </a:p>
        </p:txBody>
      </p:sp>
      <p:sp>
        <p:nvSpPr>
          <p:cNvPr id="377" name="Google Shape;377;p37"/>
          <p:cNvSpPr/>
          <p:nvPr/>
        </p:nvSpPr>
        <p:spPr>
          <a:xfrm>
            <a:off x="7805981" y="4705867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x[3]</a:t>
            </a:r>
            <a:endParaRPr b="1" sz="1000"/>
          </a:p>
        </p:txBody>
      </p:sp>
      <p:sp>
        <p:nvSpPr>
          <p:cNvPr id="378" name="Google Shape;378;p37"/>
          <p:cNvSpPr/>
          <p:nvPr/>
        </p:nvSpPr>
        <p:spPr>
          <a:xfrm>
            <a:off x="6477581" y="5155188"/>
            <a:ext cx="4449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x[4]</a:t>
            </a:r>
            <a:endParaRPr b="1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Variáveis</a:t>
            </a:r>
            <a:endParaRPr/>
          </a:p>
        </p:txBody>
      </p:sp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54875" y="1675425"/>
            <a:ext cx="8229600" cy="28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/>
        </p:nvSpPr>
        <p:spPr>
          <a:xfrm>
            <a:off x="457200" y="1809118"/>
            <a:ext cx="82407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/>
              <a:t>De maneira geral, computar é explicitar um dado que encontrava-se de outra forma empregando-se para tal um processo de transformação, chamado de </a:t>
            </a:r>
            <a:r>
              <a:rPr b="1" i="1" lang="pt" sz="3000"/>
              <a:t>algoritmo</a:t>
            </a:r>
            <a:r>
              <a:rPr lang="pt" sz="3000"/>
              <a:t>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4" name="Google Shape;54;p11"/>
          <p:cNvSpPr/>
          <p:nvPr/>
        </p:nvSpPr>
        <p:spPr>
          <a:xfrm>
            <a:off x="616250" y="4531125"/>
            <a:ext cx="2231700" cy="7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Dado Original</a:t>
            </a:r>
            <a:endParaRPr b="1" sz="1800"/>
          </a:p>
        </p:txBody>
      </p:sp>
      <p:sp>
        <p:nvSpPr>
          <p:cNvPr id="55" name="Google Shape;55;p11"/>
          <p:cNvSpPr/>
          <p:nvPr/>
        </p:nvSpPr>
        <p:spPr>
          <a:xfrm>
            <a:off x="3136282" y="4466457"/>
            <a:ext cx="2771100" cy="89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/>
              <a:t>Algoritmo</a:t>
            </a:r>
            <a:endParaRPr b="1" sz="3000"/>
          </a:p>
        </p:txBody>
      </p:sp>
      <p:sp>
        <p:nvSpPr>
          <p:cNvPr id="56" name="Google Shape;56;p11"/>
          <p:cNvSpPr/>
          <p:nvPr/>
        </p:nvSpPr>
        <p:spPr>
          <a:xfrm>
            <a:off x="6091400" y="4531125"/>
            <a:ext cx="2231700" cy="764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Dado Computado</a:t>
            </a:r>
            <a:endParaRPr b="1" sz="1800"/>
          </a:p>
        </p:txBody>
      </p:sp>
      <p:sp>
        <p:nvSpPr>
          <p:cNvPr id="57" name="Google Shape;57;p11"/>
          <p:cNvSpPr txBox="1"/>
          <p:nvPr/>
        </p:nvSpPr>
        <p:spPr>
          <a:xfrm>
            <a:off x="2965625" y="5646075"/>
            <a:ext cx="2680500" cy="764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/>
              <a:t>Variáveis!</a:t>
            </a:r>
            <a:endParaRPr b="1" sz="3000"/>
          </a:p>
        </p:txBody>
      </p:sp>
      <p:cxnSp>
        <p:nvCxnSpPr>
          <p:cNvPr id="58" name="Google Shape;58;p11"/>
          <p:cNvCxnSpPr>
            <a:stCxn id="57" idx="1"/>
          </p:cNvCxnSpPr>
          <p:nvPr/>
        </p:nvCxnSpPr>
        <p:spPr>
          <a:xfrm rot="10800000">
            <a:off x="2010425" y="5503425"/>
            <a:ext cx="955200" cy="525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1"/>
          <p:cNvCxnSpPr>
            <a:stCxn id="57" idx="3"/>
          </p:cNvCxnSpPr>
          <p:nvPr/>
        </p:nvCxnSpPr>
        <p:spPr>
          <a:xfrm flipH="1" rot="10800000">
            <a:off x="5646125" y="5474925"/>
            <a:ext cx="1226100" cy="55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Matriz e Vetor</a:t>
            </a:r>
            <a:endParaRPr/>
          </a:p>
        </p:txBody>
      </p:sp>
      <p:sp>
        <p:nvSpPr>
          <p:cNvPr id="384" name="Google Shape;384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</a:t>
            </a:r>
            <a:r>
              <a:rPr lang="pt" sz="3600">
                <a:solidFill>
                  <a:srgbClr val="000000"/>
                </a:solidFill>
              </a:rPr>
              <a:t>: descrever estado final de memória para o seguinte algoritmo: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Exercício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x[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1..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2], y[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1..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2]: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1] ← 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2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y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← y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x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Matriz e Vetor</a:t>
            </a:r>
            <a:endParaRPr/>
          </a:p>
        </p:txBody>
      </p:sp>
      <p:sp>
        <p:nvSpPr>
          <p:cNvPr id="390" name="Google Shape;390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</a:t>
            </a:r>
            <a:r>
              <a:rPr lang="pt" sz="3600">
                <a:solidFill>
                  <a:srgbClr val="000000"/>
                </a:solidFill>
              </a:rPr>
              <a:t>: descrever estado final de memória para o seguinte algoritmo: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Exercício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u="sng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x[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1..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2,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1..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2]: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x[1,1] ← 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x[1,2] ← 2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x[2,1] ← x[1,1] + x[1,2]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x[2,2] ← x[1,2] + x[2,1] + x[1,1]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Matriz e Vetor</a:t>
            </a:r>
            <a:endParaRPr/>
          </a:p>
        </p:txBody>
      </p:sp>
      <p:sp>
        <p:nvSpPr>
          <p:cNvPr id="396" name="Google Shape;396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</a:t>
            </a:r>
            <a:r>
              <a:rPr lang="pt" sz="3600">
                <a:solidFill>
                  <a:srgbClr val="000000"/>
                </a:solidFill>
              </a:rPr>
              <a:t>: 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Escrever um algoritmo que armazene 3 contatos em um vetor. Usar definição existente de estrutura de Contato. 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Variável Ponteiro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(ou Referência)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07" name="Google Shape;407;p42"/>
          <p:cNvSpPr txBox="1"/>
          <p:nvPr/>
        </p:nvSpPr>
        <p:spPr>
          <a:xfrm>
            <a:off x="451650" y="1674222"/>
            <a:ext cx="82407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Variável Ponteiro é aquela que armazena não o dado em si, mas o endereço de memória onde este dado se encontra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408" name="Google Shape;408;p42"/>
          <p:cNvSpPr/>
          <p:nvPr/>
        </p:nvSpPr>
        <p:spPr>
          <a:xfrm>
            <a:off x="32435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09" name="Google Shape;409;p42"/>
          <p:cNvSpPr/>
          <p:nvPr/>
        </p:nvSpPr>
        <p:spPr>
          <a:xfrm>
            <a:off x="19151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505    </a:t>
            </a:r>
            <a:endParaRPr sz="1800"/>
          </a:p>
        </p:txBody>
      </p:sp>
      <p:sp>
        <p:nvSpPr>
          <p:cNvPr id="410" name="Google Shape;410;p42"/>
          <p:cNvSpPr/>
          <p:nvPr/>
        </p:nvSpPr>
        <p:spPr>
          <a:xfrm>
            <a:off x="25793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1" name="Google Shape;411;p42"/>
          <p:cNvSpPr/>
          <p:nvPr/>
        </p:nvSpPr>
        <p:spPr>
          <a:xfrm>
            <a:off x="12509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2" name="Google Shape;412;p42"/>
          <p:cNvSpPr/>
          <p:nvPr/>
        </p:nvSpPr>
        <p:spPr>
          <a:xfrm>
            <a:off x="39077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3" name="Google Shape;413;p42"/>
          <p:cNvSpPr/>
          <p:nvPr/>
        </p:nvSpPr>
        <p:spPr>
          <a:xfrm>
            <a:off x="65645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4" name="Google Shape;414;p42"/>
          <p:cNvSpPr/>
          <p:nvPr/>
        </p:nvSpPr>
        <p:spPr>
          <a:xfrm>
            <a:off x="52361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5" name="Google Shape;415;p42"/>
          <p:cNvSpPr/>
          <p:nvPr/>
        </p:nvSpPr>
        <p:spPr>
          <a:xfrm>
            <a:off x="59003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6" name="Google Shape;416;p42"/>
          <p:cNvSpPr/>
          <p:nvPr/>
        </p:nvSpPr>
        <p:spPr>
          <a:xfrm>
            <a:off x="45719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10</a:t>
            </a:r>
            <a:endParaRPr sz="1800"/>
          </a:p>
        </p:txBody>
      </p:sp>
      <p:sp>
        <p:nvSpPr>
          <p:cNvPr id="417" name="Google Shape;417;p42"/>
          <p:cNvSpPr/>
          <p:nvPr/>
        </p:nvSpPr>
        <p:spPr>
          <a:xfrm>
            <a:off x="72287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18" name="Google Shape;418;p42"/>
          <p:cNvSpPr txBox="1"/>
          <p:nvPr/>
        </p:nvSpPr>
        <p:spPr>
          <a:xfrm>
            <a:off x="12596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500</a:t>
            </a:r>
            <a:endParaRPr/>
          </a:p>
        </p:txBody>
      </p:sp>
      <p:sp>
        <p:nvSpPr>
          <p:cNvPr id="419" name="Google Shape;419;p42"/>
          <p:cNvSpPr txBox="1"/>
          <p:nvPr/>
        </p:nvSpPr>
        <p:spPr>
          <a:xfrm>
            <a:off x="4336625" y="5637025"/>
            <a:ext cx="1696500" cy="3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valor apontado</a:t>
            </a:r>
            <a:endParaRPr/>
          </a:p>
        </p:txBody>
      </p:sp>
      <p:sp>
        <p:nvSpPr>
          <p:cNvPr id="420" name="Google Shape;420;p42"/>
          <p:cNvSpPr txBox="1"/>
          <p:nvPr/>
        </p:nvSpPr>
        <p:spPr>
          <a:xfrm>
            <a:off x="2050625" y="5637025"/>
            <a:ext cx="1696500" cy="38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ponteiro</a:t>
            </a:r>
            <a:endParaRPr/>
          </a:p>
        </p:txBody>
      </p:sp>
      <p:cxnSp>
        <p:nvCxnSpPr>
          <p:cNvPr id="421" name="Google Shape;421;p42"/>
          <p:cNvCxnSpPr>
            <a:stCxn id="420" idx="0"/>
          </p:cNvCxnSpPr>
          <p:nvPr/>
        </p:nvCxnSpPr>
        <p:spPr>
          <a:xfrm rot="10800000">
            <a:off x="2347475" y="4863325"/>
            <a:ext cx="551400" cy="77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2" name="Google Shape;422;p42"/>
          <p:cNvCxnSpPr>
            <a:stCxn id="419" idx="0"/>
          </p:cNvCxnSpPr>
          <p:nvPr/>
        </p:nvCxnSpPr>
        <p:spPr>
          <a:xfrm rot="10800000">
            <a:off x="4959575" y="4855525"/>
            <a:ext cx="225300" cy="78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3" name="Google Shape;423;p42"/>
          <p:cNvSpPr txBox="1"/>
          <p:nvPr/>
        </p:nvSpPr>
        <p:spPr>
          <a:xfrm>
            <a:off x="19454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501</a:t>
            </a:r>
            <a:endParaRPr/>
          </a:p>
        </p:txBody>
      </p:sp>
      <p:sp>
        <p:nvSpPr>
          <p:cNvPr id="424" name="Google Shape;424;p42"/>
          <p:cNvSpPr txBox="1"/>
          <p:nvPr/>
        </p:nvSpPr>
        <p:spPr>
          <a:xfrm>
            <a:off x="26312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502</a:t>
            </a:r>
            <a:endParaRPr/>
          </a:p>
        </p:txBody>
      </p:sp>
      <p:sp>
        <p:nvSpPr>
          <p:cNvPr id="425" name="Google Shape;425;p42"/>
          <p:cNvSpPr txBox="1"/>
          <p:nvPr/>
        </p:nvSpPr>
        <p:spPr>
          <a:xfrm>
            <a:off x="33170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503</a:t>
            </a:r>
            <a:endParaRPr/>
          </a:p>
        </p:txBody>
      </p:sp>
      <p:sp>
        <p:nvSpPr>
          <p:cNvPr id="426" name="Google Shape;426;p42"/>
          <p:cNvSpPr txBox="1"/>
          <p:nvPr/>
        </p:nvSpPr>
        <p:spPr>
          <a:xfrm>
            <a:off x="39266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504</a:t>
            </a:r>
            <a:endParaRPr/>
          </a:p>
        </p:txBody>
      </p:sp>
      <p:sp>
        <p:nvSpPr>
          <p:cNvPr id="427" name="Google Shape;427;p42"/>
          <p:cNvSpPr txBox="1"/>
          <p:nvPr/>
        </p:nvSpPr>
        <p:spPr>
          <a:xfrm>
            <a:off x="46124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505</a:t>
            </a:r>
            <a:endParaRPr/>
          </a:p>
        </p:txBody>
      </p:sp>
      <p:sp>
        <p:nvSpPr>
          <p:cNvPr id="428" name="Google Shape;428;p42"/>
          <p:cNvSpPr txBox="1"/>
          <p:nvPr/>
        </p:nvSpPr>
        <p:spPr>
          <a:xfrm>
            <a:off x="52220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506</a:t>
            </a:r>
            <a:endParaRPr/>
          </a:p>
        </p:txBody>
      </p:sp>
      <p:sp>
        <p:nvSpPr>
          <p:cNvPr id="429" name="Google Shape;429;p42"/>
          <p:cNvSpPr txBox="1"/>
          <p:nvPr/>
        </p:nvSpPr>
        <p:spPr>
          <a:xfrm>
            <a:off x="59078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507</a:t>
            </a:r>
            <a:endParaRPr/>
          </a:p>
        </p:txBody>
      </p:sp>
      <p:sp>
        <p:nvSpPr>
          <p:cNvPr id="430" name="Google Shape;430;p42"/>
          <p:cNvSpPr txBox="1"/>
          <p:nvPr/>
        </p:nvSpPr>
        <p:spPr>
          <a:xfrm>
            <a:off x="65174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508</a:t>
            </a:r>
            <a:endParaRPr/>
          </a:p>
        </p:txBody>
      </p:sp>
      <p:sp>
        <p:nvSpPr>
          <p:cNvPr id="431" name="Google Shape;431;p42"/>
          <p:cNvSpPr txBox="1"/>
          <p:nvPr/>
        </p:nvSpPr>
        <p:spPr>
          <a:xfrm>
            <a:off x="72032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432" name="Google Shape;432;p42"/>
          <p:cNvSpPr/>
          <p:nvPr/>
        </p:nvSpPr>
        <p:spPr>
          <a:xfrm>
            <a:off x="5651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33" name="Google Shape;433;p42"/>
          <p:cNvSpPr txBox="1"/>
          <p:nvPr/>
        </p:nvSpPr>
        <p:spPr>
          <a:xfrm>
            <a:off x="5738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39" name="Google Shape;439;p43"/>
          <p:cNvSpPr txBox="1"/>
          <p:nvPr/>
        </p:nvSpPr>
        <p:spPr>
          <a:xfrm>
            <a:off x="451650" y="1674222"/>
            <a:ext cx="8240700" cy="1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Variável Ponteiro é aquela que armazena não o dado em si, mas o endereço de memória onde este dado se encontra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</p:txBody>
      </p:sp>
      <p:sp>
        <p:nvSpPr>
          <p:cNvPr id="440" name="Google Shape;440;p43"/>
          <p:cNvSpPr/>
          <p:nvPr/>
        </p:nvSpPr>
        <p:spPr>
          <a:xfrm>
            <a:off x="2198894" y="4505475"/>
            <a:ext cx="2777075" cy="874175"/>
          </a:xfrm>
          <a:custGeom>
            <a:rect b="b" l="l" r="r" t="t"/>
            <a:pathLst>
              <a:path extrusionOk="0" h="34967" w="111083">
                <a:moveTo>
                  <a:pt x="1583" y="0"/>
                </a:moveTo>
                <a:cubicBezTo>
                  <a:pt x="2819" y="4372"/>
                  <a:pt x="-6211" y="20531"/>
                  <a:pt x="8997" y="26234"/>
                </a:cubicBezTo>
                <a:cubicBezTo>
                  <a:pt x="24205" y="31937"/>
                  <a:pt x="75819" y="36594"/>
                  <a:pt x="92833" y="34218"/>
                </a:cubicBezTo>
                <a:cubicBezTo>
                  <a:pt x="109847" y="31842"/>
                  <a:pt x="108041" y="15683"/>
                  <a:pt x="111083" y="1197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441" name="Google Shape;441;p43"/>
          <p:cNvSpPr/>
          <p:nvPr/>
        </p:nvSpPr>
        <p:spPr>
          <a:xfrm>
            <a:off x="32435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2" name="Google Shape;442;p43"/>
          <p:cNvSpPr/>
          <p:nvPr/>
        </p:nvSpPr>
        <p:spPr>
          <a:xfrm>
            <a:off x="19151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</a:t>
            </a:r>
            <a:endParaRPr sz="1800"/>
          </a:p>
        </p:txBody>
      </p:sp>
      <p:sp>
        <p:nvSpPr>
          <p:cNvPr id="443" name="Google Shape;443;p43"/>
          <p:cNvSpPr/>
          <p:nvPr/>
        </p:nvSpPr>
        <p:spPr>
          <a:xfrm>
            <a:off x="25793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4" name="Google Shape;444;p43"/>
          <p:cNvSpPr/>
          <p:nvPr/>
        </p:nvSpPr>
        <p:spPr>
          <a:xfrm>
            <a:off x="12509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5" name="Google Shape;445;p43"/>
          <p:cNvSpPr/>
          <p:nvPr/>
        </p:nvSpPr>
        <p:spPr>
          <a:xfrm>
            <a:off x="39077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6" name="Google Shape;446;p43"/>
          <p:cNvSpPr/>
          <p:nvPr/>
        </p:nvSpPr>
        <p:spPr>
          <a:xfrm>
            <a:off x="65645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7" name="Google Shape;447;p43"/>
          <p:cNvSpPr/>
          <p:nvPr/>
        </p:nvSpPr>
        <p:spPr>
          <a:xfrm>
            <a:off x="52361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8" name="Google Shape;448;p43"/>
          <p:cNvSpPr/>
          <p:nvPr/>
        </p:nvSpPr>
        <p:spPr>
          <a:xfrm>
            <a:off x="59003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49" name="Google Shape;449;p43"/>
          <p:cNvSpPr/>
          <p:nvPr/>
        </p:nvSpPr>
        <p:spPr>
          <a:xfrm>
            <a:off x="45719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10</a:t>
            </a:r>
            <a:endParaRPr sz="1800"/>
          </a:p>
        </p:txBody>
      </p:sp>
      <p:sp>
        <p:nvSpPr>
          <p:cNvPr id="450" name="Google Shape;450;p43"/>
          <p:cNvSpPr/>
          <p:nvPr/>
        </p:nvSpPr>
        <p:spPr>
          <a:xfrm>
            <a:off x="72287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51" name="Google Shape;451;p43"/>
          <p:cNvSpPr txBox="1"/>
          <p:nvPr/>
        </p:nvSpPr>
        <p:spPr>
          <a:xfrm>
            <a:off x="12596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500</a:t>
            </a:r>
            <a:endParaRPr/>
          </a:p>
        </p:txBody>
      </p:sp>
      <p:sp>
        <p:nvSpPr>
          <p:cNvPr id="452" name="Google Shape;452;p43"/>
          <p:cNvSpPr txBox="1"/>
          <p:nvPr/>
        </p:nvSpPr>
        <p:spPr>
          <a:xfrm>
            <a:off x="19454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501</a:t>
            </a:r>
            <a:endParaRPr/>
          </a:p>
        </p:txBody>
      </p:sp>
      <p:sp>
        <p:nvSpPr>
          <p:cNvPr id="453" name="Google Shape;453;p43"/>
          <p:cNvSpPr txBox="1"/>
          <p:nvPr/>
        </p:nvSpPr>
        <p:spPr>
          <a:xfrm>
            <a:off x="26312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502</a:t>
            </a:r>
            <a:endParaRPr/>
          </a:p>
        </p:txBody>
      </p:sp>
      <p:sp>
        <p:nvSpPr>
          <p:cNvPr id="454" name="Google Shape;454;p43"/>
          <p:cNvSpPr txBox="1"/>
          <p:nvPr/>
        </p:nvSpPr>
        <p:spPr>
          <a:xfrm>
            <a:off x="33170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503</a:t>
            </a:r>
            <a:endParaRPr/>
          </a:p>
        </p:txBody>
      </p:sp>
      <p:sp>
        <p:nvSpPr>
          <p:cNvPr id="455" name="Google Shape;455;p43"/>
          <p:cNvSpPr txBox="1"/>
          <p:nvPr/>
        </p:nvSpPr>
        <p:spPr>
          <a:xfrm>
            <a:off x="39266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504</a:t>
            </a:r>
            <a:endParaRPr/>
          </a:p>
        </p:txBody>
      </p:sp>
      <p:sp>
        <p:nvSpPr>
          <p:cNvPr id="456" name="Google Shape;456;p43"/>
          <p:cNvSpPr txBox="1"/>
          <p:nvPr/>
        </p:nvSpPr>
        <p:spPr>
          <a:xfrm>
            <a:off x="46124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505</a:t>
            </a:r>
            <a:endParaRPr/>
          </a:p>
        </p:txBody>
      </p:sp>
      <p:sp>
        <p:nvSpPr>
          <p:cNvPr id="457" name="Google Shape;457;p43"/>
          <p:cNvSpPr txBox="1"/>
          <p:nvPr/>
        </p:nvSpPr>
        <p:spPr>
          <a:xfrm>
            <a:off x="52220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506</a:t>
            </a:r>
            <a:endParaRPr/>
          </a:p>
        </p:txBody>
      </p:sp>
      <p:sp>
        <p:nvSpPr>
          <p:cNvPr id="458" name="Google Shape;458;p43"/>
          <p:cNvSpPr txBox="1"/>
          <p:nvPr/>
        </p:nvSpPr>
        <p:spPr>
          <a:xfrm>
            <a:off x="59078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507</a:t>
            </a:r>
            <a:endParaRPr/>
          </a:p>
        </p:txBody>
      </p:sp>
      <p:sp>
        <p:nvSpPr>
          <p:cNvPr id="459" name="Google Shape;459;p43"/>
          <p:cNvSpPr txBox="1"/>
          <p:nvPr/>
        </p:nvSpPr>
        <p:spPr>
          <a:xfrm>
            <a:off x="65174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508</a:t>
            </a:r>
            <a:endParaRPr/>
          </a:p>
        </p:txBody>
      </p:sp>
      <p:sp>
        <p:nvSpPr>
          <p:cNvPr id="460" name="Google Shape;460;p43"/>
          <p:cNvSpPr txBox="1"/>
          <p:nvPr/>
        </p:nvSpPr>
        <p:spPr>
          <a:xfrm>
            <a:off x="72032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461" name="Google Shape;461;p43"/>
          <p:cNvSpPr/>
          <p:nvPr/>
        </p:nvSpPr>
        <p:spPr>
          <a:xfrm>
            <a:off x="565194" y="42634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462" name="Google Shape;462;p43"/>
          <p:cNvSpPr txBox="1"/>
          <p:nvPr/>
        </p:nvSpPr>
        <p:spPr>
          <a:xfrm>
            <a:off x="573800" y="3919000"/>
            <a:ext cx="66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...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68" name="Google Shape;468;p44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pt" sz="3600"/>
              <a:t>Declaração: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30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3000">
                <a:latin typeface="Consolas"/>
                <a:ea typeface="Consolas"/>
                <a:cs typeface="Consolas"/>
                <a:sym typeface="Consolas"/>
              </a:rPr>
              <a:t> &lt;nome ponteiro&gt;: ^&lt;tipo variável&gt;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74" name="Google Shape;474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Atribuição:</a:t>
            </a:r>
            <a:endParaRPr b="1"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Atribuir </a:t>
            </a:r>
            <a:r>
              <a:rPr b="1" lang="pt">
                <a:solidFill>
                  <a:srgbClr val="000000"/>
                </a:solidFill>
              </a:rPr>
              <a:t>o ponteiro </a:t>
            </a:r>
            <a:r>
              <a:rPr lang="pt">
                <a:solidFill>
                  <a:srgbClr val="000000"/>
                </a:solidFill>
              </a:rPr>
              <a:t>como uma variável normal, através de:</a:t>
            </a:r>
            <a:endParaRPr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recebimento do valor de outro ponteiro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operador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@&lt;variável&gt;</a:t>
            </a:r>
            <a:r>
              <a:rPr lang="pt" sz="2200">
                <a:solidFill>
                  <a:srgbClr val="000000"/>
                </a:solidFill>
              </a:rPr>
              <a:t> para capturar o endereço de memória da variável especificada</a:t>
            </a:r>
            <a:endParaRPr sz="2200"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uso do comando 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(&lt;nome ponteiro&gt;) </a:t>
            </a:r>
            <a:r>
              <a:rPr lang="pt" sz="2200">
                <a:solidFill>
                  <a:srgbClr val="000000"/>
                </a:solidFill>
              </a:rPr>
              <a:t>para obter área de memória adicional (conhecida como </a:t>
            </a:r>
            <a:r>
              <a:rPr b="1" i="1" lang="pt" sz="2200">
                <a:solidFill>
                  <a:srgbClr val="000000"/>
                </a:solidFill>
              </a:rPr>
              <a:t>alocação dinâmica</a:t>
            </a:r>
            <a:r>
              <a:rPr lang="pt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 sz="1400">
                <a:solidFill>
                  <a:srgbClr val="000000"/>
                </a:solidFill>
              </a:rPr>
              <a:t>deve-se usar o comando </a:t>
            </a:r>
            <a:r>
              <a:rPr b="1"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desalocar</a:t>
            </a: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(&lt;nome ponteiro&gt;) </a:t>
            </a:r>
            <a:r>
              <a:rPr lang="pt" sz="1400">
                <a:solidFill>
                  <a:srgbClr val="000000"/>
                </a:solidFill>
              </a:rPr>
              <a:t>após finalizar o uso da variável, caso contrário, ocorre o problema conhecido como "vazamento de memória"</a:t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80" name="Google Shape;480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Atribuição:</a:t>
            </a:r>
            <a:endParaRPr b="1"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Atribuir </a:t>
            </a:r>
            <a:r>
              <a:rPr b="1" lang="pt">
                <a:solidFill>
                  <a:srgbClr val="000000"/>
                </a:solidFill>
              </a:rPr>
              <a:t>o ponteiro </a:t>
            </a:r>
            <a:r>
              <a:rPr lang="pt">
                <a:solidFill>
                  <a:srgbClr val="000000"/>
                </a:solidFill>
              </a:rPr>
              <a:t>como uma variável normal, através de:</a:t>
            </a:r>
            <a:endParaRPr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recebimento do valor de outro ponteiro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86" name="Google Shape;486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Atribuição:</a:t>
            </a:r>
            <a:endParaRPr b="1"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Atribuir </a:t>
            </a:r>
            <a:r>
              <a:rPr b="1" lang="pt">
                <a:solidFill>
                  <a:srgbClr val="000000"/>
                </a:solidFill>
              </a:rPr>
              <a:t>o ponteiro </a:t>
            </a:r>
            <a:r>
              <a:rPr lang="pt">
                <a:solidFill>
                  <a:srgbClr val="000000"/>
                </a:solidFill>
              </a:rPr>
              <a:t>como uma variável normal, através de:</a:t>
            </a:r>
            <a:endParaRPr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operador 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@&lt;variável&gt;</a:t>
            </a:r>
            <a:r>
              <a:rPr lang="pt" sz="2200">
                <a:solidFill>
                  <a:srgbClr val="000000"/>
                </a:solidFill>
              </a:rPr>
              <a:t> para capturar o endereço de memória da variável especificada</a:t>
            </a:r>
            <a:endParaRPr sz="2200">
              <a:solidFill>
                <a:srgbClr val="000000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Variáveis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92" name="Google Shape;492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Atribuição:</a:t>
            </a:r>
            <a:endParaRPr b="1"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Atribuir </a:t>
            </a:r>
            <a:r>
              <a:rPr b="1" lang="pt">
                <a:solidFill>
                  <a:srgbClr val="000000"/>
                </a:solidFill>
              </a:rPr>
              <a:t>o ponteiro </a:t>
            </a:r>
            <a:r>
              <a:rPr lang="pt">
                <a:solidFill>
                  <a:srgbClr val="000000"/>
                </a:solidFill>
              </a:rPr>
              <a:t>como uma variável normal, através de:</a:t>
            </a:r>
            <a:endParaRPr>
              <a:solidFill>
                <a:srgbClr val="000000"/>
              </a:solidFill>
            </a:endParaRPr>
          </a:p>
          <a:p>
            <a:pPr indent="-3683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pt" sz="2200">
                <a:solidFill>
                  <a:srgbClr val="000000"/>
                </a:solidFill>
              </a:rPr>
              <a:t>uso do comando </a:t>
            </a:r>
            <a:r>
              <a:rPr b="1"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22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(&lt;nome ponteiro&gt;)</a:t>
            </a:r>
            <a:r>
              <a:rPr lang="pt" sz="2200">
                <a:solidFill>
                  <a:srgbClr val="000000"/>
                </a:solidFill>
              </a:rPr>
              <a:t> para obter área de memória adicional (conhecida como </a:t>
            </a:r>
            <a:r>
              <a:rPr b="1" i="1" lang="pt" sz="2200">
                <a:solidFill>
                  <a:srgbClr val="000000"/>
                </a:solidFill>
              </a:rPr>
              <a:t>alocação dinâmica</a:t>
            </a:r>
            <a:r>
              <a:rPr lang="pt" sz="2200">
                <a:solidFill>
                  <a:srgbClr val="000000"/>
                </a:solidFill>
              </a:rPr>
              <a:t>)</a:t>
            </a:r>
            <a:endParaRPr sz="2200">
              <a:solidFill>
                <a:srgbClr val="000000"/>
              </a:solidFill>
            </a:endParaRPr>
          </a:p>
          <a:p>
            <a: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pt" sz="1400">
                <a:solidFill>
                  <a:srgbClr val="000000"/>
                </a:solidFill>
              </a:rPr>
              <a:t>deve-se usar o comando </a:t>
            </a:r>
            <a:r>
              <a:rPr b="1"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desalocar</a:t>
            </a: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(&lt;nome ponteiro&gt;) </a:t>
            </a:r>
            <a:r>
              <a:rPr lang="pt" sz="1400">
                <a:solidFill>
                  <a:srgbClr val="000000"/>
                </a:solidFill>
              </a:rPr>
              <a:t>após finalizar o uso da variável, caso contrário, ocorre o problema conhecido como "vazamento de memória"</a:t>
            </a:r>
            <a:endParaRPr sz="1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498" name="Google Shape;498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lang="pt" sz="3600">
                <a:solidFill>
                  <a:srgbClr val="000000"/>
                </a:solidFill>
              </a:rPr>
              <a:t>Atribuição:</a:t>
            </a:r>
            <a:endParaRPr b="1"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Atribuir </a:t>
            </a:r>
            <a:r>
              <a:rPr b="1" lang="pt">
                <a:solidFill>
                  <a:srgbClr val="000000"/>
                </a:solidFill>
              </a:rPr>
              <a:t>o valor apontado </a:t>
            </a:r>
            <a:r>
              <a:rPr lang="pt">
                <a:solidFill>
                  <a:srgbClr val="000000"/>
                </a:solidFill>
              </a:rPr>
              <a:t>pelo ponteiro p como uma variável normal, através do uso do nome p^ </a:t>
            </a:r>
            <a:endParaRPr>
              <a:solidFill>
                <a:srgbClr val="000000"/>
              </a:solidFill>
            </a:endParaRPr>
          </a:p>
          <a:p>
            <a: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p^</a:t>
            </a:r>
            <a:r>
              <a:rPr lang="pt">
                <a:solidFill>
                  <a:srgbClr val="000000"/>
                </a:solidFill>
              </a:rPr>
              <a:t> equivale a uma variável do tipo de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">
                <a:solidFill>
                  <a:srgbClr val="000000"/>
                </a:solidFill>
              </a:rPr>
              <a:t> cujo valor está alocado no endereço 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504" name="Google Shape;504;p50"/>
          <p:cNvSpPr txBox="1"/>
          <p:nvPr/>
        </p:nvSpPr>
        <p:spPr>
          <a:xfrm>
            <a:off x="542527" y="1678525"/>
            <a:ext cx="32724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Exemplo()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1}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p: ^Inteiro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p^ ←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 u="sng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desalocar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(p)</a:t>
            </a:r>
            <a:br>
              <a:rPr lang="pt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5}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6AA84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505" name="Google Shape;505;p50"/>
          <p:cNvSpPr txBox="1"/>
          <p:nvPr/>
        </p:nvSpPr>
        <p:spPr>
          <a:xfrm>
            <a:off x="47890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1000</a:t>
            </a:r>
            <a:endParaRPr sz="1200"/>
          </a:p>
        </p:txBody>
      </p:sp>
      <p:sp>
        <p:nvSpPr>
          <p:cNvPr id="506" name="Google Shape;506;p50"/>
          <p:cNvSpPr/>
          <p:nvPr/>
        </p:nvSpPr>
        <p:spPr>
          <a:xfrm>
            <a:off x="67816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07" name="Google Shape;507;p50"/>
          <p:cNvSpPr/>
          <p:nvPr/>
        </p:nvSpPr>
        <p:spPr>
          <a:xfrm>
            <a:off x="54532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08" name="Google Shape;508;p50"/>
          <p:cNvSpPr/>
          <p:nvPr/>
        </p:nvSpPr>
        <p:spPr>
          <a:xfrm>
            <a:off x="61174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09" name="Google Shape;509;p50"/>
          <p:cNvSpPr/>
          <p:nvPr/>
        </p:nvSpPr>
        <p:spPr>
          <a:xfrm>
            <a:off x="47890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10" name="Google Shape;510;p50"/>
          <p:cNvSpPr/>
          <p:nvPr/>
        </p:nvSpPr>
        <p:spPr>
          <a:xfrm>
            <a:off x="74458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11" name="Google Shape;511;p50"/>
          <p:cNvSpPr/>
          <p:nvPr/>
        </p:nvSpPr>
        <p:spPr>
          <a:xfrm>
            <a:off x="67816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12" name="Google Shape;512;p50"/>
          <p:cNvSpPr/>
          <p:nvPr/>
        </p:nvSpPr>
        <p:spPr>
          <a:xfrm>
            <a:off x="54532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513" name="Google Shape;513;p50"/>
          <p:cNvSpPr/>
          <p:nvPr/>
        </p:nvSpPr>
        <p:spPr>
          <a:xfrm>
            <a:off x="61174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14" name="Google Shape;514;p50"/>
          <p:cNvSpPr/>
          <p:nvPr/>
        </p:nvSpPr>
        <p:spPr>
          <a:xfrm>
            <a:off x="47890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15" name="Google Shape;515;p50"/>
          <p:cNvSpPr/>
          <p:nvPr/>
        </p:nvSpPr>
        <p:spPr>
          <a:xfrm>
            <a:off x="74458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16" name="Google Shape;516;p50"/>
          <p:cNvSpPr/>
          <p:nvPr/>
        </p:nvSpPr>
        <p:spPr>
          <a:xfrm>
            <a:off x="5453244" y="2854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17" name="Google Shape;517;p50"/>
          <p:cNvSpPr/>
          <p:nvPr/>
        </p:nvSpPr>
        <p:spPr>
          <a:xfrm>
            <a:off x="67816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518" name="Google Shape;518;p50"/>
          <p:cNvSpPr/>
          <p:nvPr/>
        </p:nvSpPr>
        <p:spPr>
          <a:xfrm>
            <a:off x="54532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1003    </a:t>
            </a:r>
            <a:endParaRPr sz="1800"/>
          </a:p>
        </p:txBody>
      </p:sp>
      <p:sp>
        <p:nvSpPr>
          <p:cNvPr id="519" name="Google Shape;519;p50"/>
          <p:cNvSpPr/>
          <p:nvPr/>
        </p:nvSpPr>
        <p:spPr>
          <a:xfrm>
            <a:off x="61174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20" name="Google Shape;520;p50"/>
          <p:cNvSpPr/>
          <p:nvPr/>
        </p:nvSpPr>
        <p:spPr>
          <a:xfrm>
            <a:off x="47890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21" name="Google Shape;521;p50"/>
          <p:cNvSpPr/>
          <p:nvPr/>
        </p:nvSpPr>
        <p:spPr>
          <a:xfrm>
            <a:off x="74458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22" name="Google Shape;522;p50"/>
          <p:cNvSpPr/>
          <p:nvPr/>
        </p:nvSpPr>
        <p:spPr>
          <a:xfrm>
            <a:off x="5453244" y="3616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23" name="Google Shape;523;p50"/>
          <p:cNvSpPr/>
          <p:nvPr/>
        </p:nvSpPr>
        <p:spPr>
          <a:xfrm>
            <a:off x="67816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2    </a:t>
            </a:r>
            <a:endParaRPr sz="1800"/>
          </a:p>
        </p:txBody>
      </p:sp>
      <p:sp>
        <p:nvSpPr>
          <p:cNvPr id="524" name="Google Shape;524;p50"/>
          <p:cNvSpPr/>
          <p:nvPr/>
        </p:nvSpPr>
        <p:spPr>
          <a:xfrm>
            <a:off x="54532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1003    </a:t>
            </a:r>
            <a:endParaRPr sz="1800"/>
          </a:p>
        </p:txBody>
      </p:sp>
      <p:sp>
        <p:nvSpPr>
          <p:cNvPr id="525" name="Google Shape;525;p50"/>
          <p:cNvSpPr/>
          <p:nvPr/>
        </p:nvSpPr>
        <p:spPr>
          <a:xfrm>
            <a:off x="61174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26" name="Google Shape;526;p50"/>
          <p:cNvSpPr/>
          <p:nvPr/>
        </p:nvSpPr>
        <p:spPr>
          <a:xfrm>
            <a:off x="47890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27" name="Google Shape;527;p50"/>
          <p:cNvSpPr/>
          <p:nvPr/>
        </p:nvSpPr>
        <p:spPr>
          <a:xfrm>
            <a:off x="74458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28" name="Google Shape;528;p50"/>
          <p:cNvSpPr/>
          <p:nvPr/>
        </p:nvSpPr>
        <p:spPr>
          <a:xfrm>
            <a:off x="5453244" y="43462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29" name="Google Shape;529;p50"/>
          <p:cNvSpPr/>
          <p:nvPr/>
        </p:nvSpPr>
        <p:spPr>
          <a:xfrm>
            <a:off x="6781644" y="3616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30" name="Google Shape;530;p50"/>
          <p:cNvSpPr/>
          <p:nvPr/>
        </p:nvSpPr>
        <p:spPr>
          <a:xfrm>
            <a:off x="6781644" y="43462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</p:txBody>
      </p:sp>
      <p:sp>
        <p:nvSpPr>
          <p:cNvPr id="531" name="Google Shape;531;p50"/>
          <p:cNvSpPr txBox="1"/>
          <p:nvPr/>
        </p:nvSpPr>
        <p:spPr>
          <a:xfrm>
            <a:off x="3188846" y="50577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5</a:t>
            </a:r>
            <a:endParaRPr sz="1200"/>
          </a:p>
        </p:txBody>
      </p:sp>
      <p:sp>
        <p:nvSpPr>
          <p:cNvPr id="532" name="Google Shape;532;p50"/>
          <p:cNvSpPr/>
          <p:nvPr/>
        </p:nvSpPr>
        <p:spPr>
          <a:xfrm>
            <a:off x="67816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2    </a:t>
            </a:r>
            <a:endParaRPr sz="1800"/>
          </a:p>
        </p:txBody>
      </p:sp>
      <p:sp>
        <p:nvSpPr>
          <p:cNvPr id="533" name="Google Shape;533;p50"/>
          <p:cNvSpPr/>
          <p:nvPr/>
        </p:nvSpPr>
        <p:spPr>
          <a:xfrm>
            <a:off x="54532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1003    </a:t>
            </a:r>
            <a:endParaRPr sz="1800"/>
          </a:p>
        </p:txBody>
      </p:sp>
      <p:sp>
        <p:nvSpPr>
          <p:cNvPr id="534" name="Google Shape;534;p50"/>
          <p:cNvSpPr/>
          <p:nvPr/>
        </p:nvSpPr>
        <p:spPr>
          <a:xfrm>
            <a:off x="61174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35" name="Google Shape;535;p50"/>
          <p:cNvSpPr/>
          <p:nvPr/>
        </p:nvSpPr>
        <p:spPr>
          <a:xfrm>
            <a:off x="47890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36" name="Google Shape;536;p50"/>
          <p:cNvSpPr/>
          <p:nvPr/>
        </p:nvSpPr>
        <p:spPr>
          <a:xfrm>
            <a:off x="74458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37" name="Google Shape;537;p50"/>
          <p:cNvSpPr/>
          <p:nvPr/>
        </p:nvSpPr>
        <p:spPr>
          <a:xfrm>
            <a:off x="5453244" y="5035825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38" name="Google Shape;538;p50"/>
          <p:cNvSpPr txBox="1"/>
          <p:nvPr/>
        </p:nvSpPr>
        <p:spPr>
          <a:xfrm>
            <a:off x="54748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1001</a:t>
            </a:r>
            <a:endParaRPr sz="1200"/>
          </a:p>
        </p:txBody>
      </p:sp>
      <p:sp>
        <p:nvSpPr>
          <p:cNvPr id="539" name="Google Shape;539;p50"/>
          <p:cNvSpPr txBox="1"/>
          <p:nvPr/>
        </p:nvSpPr>
        <p:spPr>
          <a:xfrm>
            <a:off x="61606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1002</a:t>
            </a:r>
            <a:endParaRPr sz="1200"/>
          </a:p>
        </p:txBody>
      </p:sp>
      <p:sp>
        <p:nvSpPr>
          <p:cNvPr id="540" name="Google Shape;540;p50"/>
          <p:cNvSpPr txBox="1"/>
          <p:nvPr/>
        </p:nvSpPr>
        <p:spPr>
          <a:xfrm>
            <a:off x="68464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1003</a:t>
            </a:r>
            <a:endParaRPr sz="1200"/>
          </a:p>
        </p:txBody>
      </p:sp>
      <p:sp>
        <p:nvSpPr>
          <p:cNvPr id="541" name="Google Shape;541;p50"/>
          <p:cNvSpPr txBox="1"/>
          <p:nvPr/>
        </p:nvSpPr>
        <p:spPr>
          <a:xfrm>
            <a:off x="74560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1004</a:t>
            </a:r>
            <a:endParaRPr sz="1200"/>
          </a:p>
        </p:txBody>
      </p:sp>
      <p:sp>
        <p:nvSpPr>
          <p:cNvPr id="542" name="Google Shape;542;p50"/>
          <p:cNvSpPr/>
          <p:nvPr/>
        </p:nvSpPr>
        <p:spPr>
          <a:xfrm>
            <a:off x="8113808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43" name="Google Shape;543;p50"/>
          <p:cNvSpPr/>
          <p:nvPr/>
        </p:nvSpPr>
        <p:spPr>
          <a:xfrm>
            <a:off x="8113808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44" name="Google Shape;544;p50"/>
          <p:cNvSpPr/>
          <p:nvPr/>
        </p:nvSpPr>
        <p:spPr>
          <a:xfrm>
            <a:off x="8113808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45" name="Google Shape;545;p50"/>
          <p:cNvSpPr/>
          <p:nvPr/>
        </p:nvSpPr>
        <p:spPr>
          <a:xfrm>
            <a:off x="8113808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46" name="Google Shape;546;p50"/>
          <p:cNvSpPr/>
          <p:nvPr/>
        </p:nvSpPr>
        <p:spPr>
          <a:xfrm>
            <a:off x="8113808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47" name="Google Shape;547;p50"/>
          <p:cNvSpPr txBox="1"/>
          <p:nvPr/>
        </p:nvSpPr>
        <p:spPr>
          <a:xfrm>
            <a:off x="8276409" y="1779900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...</a:t>
            </a:r>
            <a:endParaRPr sz="1200"/>
          </a:p>
        </p:txBody>
      </p:sp>
      <p:sp>
        <p:nvSpPr>
          <p:cNvPr id="548" name="Google Shape;548;p50"/>
          <p:cNvSpPr/>
          <p:nvPr/>
        </p:nvSpPr>
        <p:spPr>
          <a:xfrm>
            <a:off x="4124653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49" name="Google Shape;549;p50"/>
          <p:cNvSpPr/>
          <p:nvPr/>
        </p:nvSpPr>
        <p:spPr>
          <a:xfrm>
            <a:off x="4124653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0" name="Google Shape;550;p50"/>
          <p:cNvSpPr/>
          <p:nvPr/>
        </p:nvSpPr>
        <p:spPr>
          <a:xfrm>
            <a:off x="4124653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1" name="Google Shape;551;p50"/>
          <p:cNvSpPr/>
          <p:nvPr/>
        </p:nvSpPr>
        <p:spPr>
          <a:xfrm>
            <a:off x="4124653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2" name="Google Shape;552;p50"/>
          <p:cNvSpPr/>
          <p:nvPr/>
        </p:nvSpPr>
        <p:spPr>
          <a:xfrm>
            <a:off x="4124653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53" name="Google Shape;553;p50"/>
          <p:cNvSpPr txBox="1"/>
          <p:nvPr/>
        </p:nvSpPr>
        <p:spPr>
          <a:xfrm>
            <a:off x="4287255" y="1779900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...</a:t>
            </a:r>
            <a:endParaRPr sz="1200"/>
          </a:p>
        </p:txBody>
      </p:sp>
      <p:sp>
        <p:nvSpPr>
          <p:cNvPr id="554" name="Google Shape;554;p50"/>
          <p:cNvSpPr txBox="1"/>
          <p:nvPr/>
        </p:nvSpPr>
        <p:spPr>
          <a:xfrm>
            <a:off x="3188846" y="43719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4</a:t>
            </a:r>
            <a:endParaRPr sz="1200"/>
          </a:p>
        </p:txBody>
      </p:sp>
      <p:sp>
        <p:nvSpPr>
          <p:cNvPr id="555" name="Google Shape;555;p50"/>
          <p:cNvSpPr txBox="1"/>
          <p:nvPr/>
        </p:nvSpPr>
        <p:spPr>
          <a:xfrm>
            <a:off x="3188846" y="36099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3</a:t>
            </a:r>
            <a:endParaRPr sz="1200"/>
          </a:p>
        </p:txBody>
      </p:sp>
      <p:sp>
        <p:nvSpPr>
          <p:cNvPr id="556" name="Google Shape;556;p50"/>
          <p:cNvSpPr txBox="1"/>
          <p:nvPr/>
        </p:nvSpPr>
        <p:spPr>
          <a:xfrm>
            <a:off x="3188846" y="29241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2</a:t>
            </a:r>
            <a:endParaRPr sz="1200"/>
          </a:p>
        </p:txBody>
      </p:sp>
      <p:sp>
        <p:nvSpPr>
          <p:cNvPr id="557" name="Google Shape;557;p50"/>
          <p:cNvSpPr txBox="1"/>
          <p:nvPr/>
        </p:nvSpPr>
        <p:spPr>
          <a:xfrm>
            <a:off x="3188846" y="21621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1</a:t>
            </a:r>
            <a:endParaRPr sz="12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563" name="Google Shape;563;p51"/>
          <p:cNvSpPr txBox="1"/>
          <p:nvPr/>
        </p:nvSpPr>
        <p:spPr>
          <a:xfrm>
            <a:off x="237730" y="1678525"/>
            <a:ext cx="37092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Exemplo()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1}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p: ^Inteiro,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 u="sng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←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 ← @x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4}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 u="sng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p^ ← p^ + 3</a:t>
            </a:r>
            <a:br>
              <a:rPr lang="pt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5}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("x=",x)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(p^)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(@p)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4" name="Google Shape;564;p51"/>
          <p:cNvSpPr/>
          <p:nvPr/>
        </p:nvSpPr>
        <p:spPr>
          <a:xfrm>
            <a:off x="67816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65" name="Google Shape;565;p51"/>
          <p:cNvSpPr/>
          <p:nvPr/>
        </p:nvSpPr>
        <p:spPr>
          <a:xfrm>
            <a:off x="54532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66" name="Google Shape;566;p51"/>
          <p:cNvSpPr/>
          <p:nvPr/>
        </p:nvSpPr>
        <p:spPr>
          <a:xfrm>
            <a:off x="61174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67" name="Google Shape;567;p51"/>
          <p:cNvSpPr/>
          <p:nvPr/>
        </p:nvSpPr>
        <p:spPr>
          <a:xfrm>
            <a:off x="47890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68" name="Google Shape;568;p51"/>
          <p:cNvSpPr/>
          <p:nvPr/>
        </p:nvSpPr>
        <p:spPr>
          <a:xfrm>
            <a:off x="74458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69" name="Google Shape;569;p51"/>
          <p:cNvSpPr/>
          <p:nvPr/>
        </p:nvSpPr>
        <p:spPr>
          <a:xfrm>
            <a:off x="67816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?    </a:t>
            </a:r>
            <a:endParaRPr sz="1800"/>
          </a:p>
        </p:txBody>
      </p:sp>
      <p:sp>
        <p:nvSpPr>
          <p:cNvPr id="570" name="Google Shape;570;p51"/>
          <p:cNvSpPr/>
          <p:nvPr/>
        </p:nvSpPr>
        <p:spPr>
          <a:xfrm>
            <a:off x="54532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571" name="Google Shape;571;p51"/>
          <p:cNvSpPr/>
          <p:nvPr/>
        </p:nvSpPr>
        <p:spPr>
          <a:xfrm>
            <a:off x="61174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72" name="Google Shape;572;p51"/>
          <p:cNvSpPr/>
          <p:nvPr/>
        </p:nvSpPr>
        <p:spPr>
          <a:xfrm>
            <a:off x="47890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73" name="Google Shape;573;p51"/>
          <p:cNvSpPr/>
          <p:nvPr/>
        </p:nvSpPr>
        <p:spPr>
          <a:xfrm>
            <a:off x="74458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74" name="Google Shape;574;p51"/>
          <p:cNvSpPr/>
          <p:nvPr/>
        </p:nvSpPr>
        <p:spPr>
          <a:xfrm>
            <a:off x="5453244" y="2854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75" name="Google Shape;575;p51"/>
          <p:cNvSpPr/>
          <p:nvPr/>
        </p:nvSpPr>
        <p:spPr>
          <a:xfrm>
            <a:off x="67816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2    </a:t>
            </a:r>
            <a:endParaRPr sz="1800"/>
          </a:p>
        </p:txBody>
      </p:sp>
      <p:sp>
        <p:nvSpPr>
          <p:cNvPr id="576" name="Google Shape;576;p51"/>
          <p:cNvSpPr/>
          <p:nvPr/>
        </p:nvSpPr>
        <p:spPr>
          <a:xfrm>
            <a:off x="54532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577" name="Google Shape;577;p51"/>
          <p:cNvSpPr/>
          <p:nvPr/>
        </p:nvSpPr>
        <p:spPr>
          <a:xfrm>
            <a:off x="61174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78" name="Google Shape;578;p51"/>
          <p:cNvSpPr/>
          <p:nvPr/>
        </p:nvSpPr>
        <p:spPr>
          <a:xfrm>
            <a:off x="47890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79" name="Google Shape;579;p51"/>
          <p:cNvSpPr/>
          <p:nvPr/>
        </p:nvSpPr>
        <p:spPr>
          <a:xfrm>
            <a:off x="74458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80" name="Google Shape;580;p51"/>
          <p:cNvSpPr/>
          <p:nvPr/>
        </p:nvSpPr>
        <p:spPr>
          <a:xfrm>
            <a:off x="5453244" y="3616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81" name="Google Shape;581;p51"/>
          <p:cNvSpPr/>
          <p:nvPr/>
        </p:nvSpPr>
        <p:spPr>
          <a:xfrm>
            <a:off x="67816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2    </a:t>
            </a:r>
            <a:endParaRPr sz="1800"/>
          </a:p>
        </p:txBody>
      </p:sp>
      <p:sp>
        <p:nvSpPr>
          <p:cNvPr id="582" name="Google Shape;582;p51"/>
          <p:cNvSpPr/>
          <p:nvPr/>
        </p:nvSpPr>
        <p:spPr>
          <a:xfrm>
            <a:off x="54532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1003    </a:t>
            </a:r>
            <a:endParaRPr sz="1800"/>
          </a:p>
        </p:txBody>
      </p:sp>
      <p:sp>
        <p:nvSpPr>
          <p:cNvPr id="583" name="Google Shape;583;p51"/>
          <p:cNvSpPr/>
          <p:nvPr/>
        </p:nvSpPr>
        <p:spPr>
          <a:xfrm>
            <a:off x="61174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84" name="Google Shape;584;p51"/>
          <p:cNvSpPr/>
          <p:nvPr/>
        </p:nvSpPr>
        <p:spPr>
          <a:xfrm>
            <a:off x="47890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85" name="Google Shape;585;p51"/>
          <p:cNvSpPr/>
          <p:nvPr/>
        </p:nvSpPr>
        <p:spPr>
          <a:xfrm>
            <a:off x="7445844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86" name="Google Shape;586;p51"/>
          <p:cNvSpPr/>
          <p:nvPr/>
        </p:nvSpPr>
        <p:spPr>
          <a:xfrm>
            <a:off x="5453244" y="43462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87" name="Google Shape;587;p51"/>
          <p:cNvSpPr/>
          <p:nvPr/>
        </p:nvSpPr>
        <p:spPr>
          <a:xfrm>
            <a:off x="6781644" y="3616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</a:t>
            </a:r>
            <a:endParaRPr b="1" sz="1000"/>
          </a:p>
        </p:txBody>
      </p:sp>
      <p:sp>
        <p:nvSpPr>
          <p:cNvPr id="588" name="Google Shape;588;p51"/>
          <p:cNvSpPr/>
          <p:nvPr/>
        </p:nvSpPr>
        <p:spPr>
          <a:xfrm>
            <a:off x="67816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5    </a:t>
            </a:r>
            <a:endParaRPr sz="1800"/>
          </a:p>
        </p:txBody>
      </p:sp>
      <p:sp>
        <p:nvSpPr>
          <p:cNvPr id="589" name="Google Shape;589;p51"/>
          <p:cNvSpPr/>
          <p:nvPr/>
        </p:nvSpPr>
        <p:spPr>
          <a:xfrm>
            <a:off x="54532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1003    </a:t>
            </a:r>
            <a:endParaRPr sz="1800"/>
          </a:p>
        </p:txBody>
      </p:sp>
      <p:sp>
        <p:nvSpPr>
          <p:cNvPr id="590" name="Google Shape;590;p51"/>
          <p:cNvSpPr/>
          <p:nvPr/>
        </p:nvSpPr>
        <p:spPr>
          <a:xfrm>
            <a:off x="61174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91" name="Google Shape;591;p51"/>
          <p:cNvSpPr/>
          <p:nvPr/>
        </p:nvSpPr>
        <p:spPr>
          <a:xfrm>
            <a:off x="47890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92" name="Google Shape;592;p51"/>
          <p:cNvSpPr/>
          <p:nvPr/>
        </p:nvSpPr>
        <p:spPr>
          <a:xfrm>
            <a:off x="7445844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593" name="Google Shape;593;p51"/>
          <p:cNvSpPr/>
          <p:nvPr/>
        </p:nvSpPr>
        <p:spPr>
          <a:xfrm>
            <a:off x="5453244" y="5035825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594" name="Google Shape;594;p51"/>
          <p:cNvSpPr/>
          <p:nvPr/>
        </p:nvSpPr>
        <p:spPr>
          <a:xfrm>
            <a:off x="6781644" y="2854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</a:t>
            </a:r>
            <a:endParaRPr b="1" sz="1000"/>
          </a:p>
        </p:txBody>
      </p:sp>
      <p:sp>
        <p:nvSpPr>
          <p:cNvPr id="595" name="Google Shape;595;p51"/>
          <p:cNvSpPr/>
          <p:nvPr/>
        </p:nvSpPr>
        <p:spPr>
          <a:xfrm>
            <a:off x="6781644" y="43462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</a:t>
            </a:r>
            <a:endParaRPr b="1" sz="1000"/>
          </a:p>
        </p:txBody>
      </p:sp>
      <p:sp>
        <p:nvSpPr>
          <p:cNvPr id="596" name="Google Shape;596;p51"/>
          <p:cNvSpPr/>
          <p:nvPr/>
        </p:nvSpPr>
        <p:spPr>
          <a:xfrm>
            <a:off x="6781644" y="5035825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x</a:t>
            </a:r>
            <a:endParaRPr b="1" sz="1000"/>
          </a:p>
        </p:txBody>
      </p:sp>
      <p:sp>
        <p:nvSpPr>
          <p:cNvPr id="597" name="Google Shape;597;p51"/>
          <p:cNvSpPr txBox="1"/>
          <p:nvPr/>
        </p:nvSpPr>
        <p:spPr>
          <a:xfrm>
            <a:off x="3188846" y="50577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5</a:t>
            </a:r>
            <a:endParaRPr sz="1200"/>
          </a:p>
        </p:txBody>
      </p:sp>
      <p:sp>
        <p:nvSpPr>
          <p:cNvPr id="598" name="Google Shape;598;p51"/>
          <p:cNvSpPr txBox="1"/>
          <p:nvPr/>
        </p:nvSpPr>
        <p:spPr>
          <a:xfrm>
            <a:off x="3188846" y="43719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4</a:t>
            </a:r>
            <a:endParaRPr sz="1200"/>
          </a:p>
        </p:txBody>
      </p:sp>
      <p:sp>
        <p:nvSpPr>
          <p:cNvPr id="599" name="Google Shape;599;p51"/>
          <p:cNvSpPr txBox="1"/>
          <p:nvPr/>
        </p:nvSpPr>
        <p:spPr>
          <a:xfrm>
            <a:off x="3188846" y="36099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3</a:t>
            </a:r>
            <a:endParaRPr sz="1200"/>
          </a:p>
        </p:txBody>
      </p:sp>
      <p:sp>
        <p:nvSpPr>
          <p:cNvPr id="600" name="Google Shape;600;p51"/>
          <p:cNvSpPr txBox="1"/>
          <p:nvPr/>
        </p:nvSpPr>
        <p:spPr>
          <a:xfrm>
            <a:off x="3188846" y="29241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2</a:t>
            </a:r>
            <a:endParaRPr sz="1200"/>
          </a:p>
        </p:txBody>
      </p:sp>
      <p:sp>
        <p:nvSpPr>
          <p:cNvPr id="601" name="Google Shape;601;p51"/>
          <p:cNvSpPr txBox="1"/>
          <p:nvPr/>
        </p:nvSpPr>
        <p:spPr>
          <a:xfrm>
            <a:off x="3188846" y="21621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1</a:t>
            </a:r>
            <a:endParaRPr sz="1200"/>
          </a:p>
        </p:txBody>
      </p:sp>
      <p:sp>
        <p:nvSpPr>
          <p:cNvPr id="602" name="Google Shape;602;p51"/>
          <p:cNvSpPr/>
          <p:nvPr/>
        </p:nvSpPr>
        <p:spPr>
          <a:xfrm>
            <a:off x="4124653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3" name="Google Shape;603;p51"/>
          <p:cNvSpPr/>
          <p:nvPr/>
        </p:nvSpPr>
        <p:spPr>
          <a:xfrm>
            <a:off x="4124653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4" name="Google Shape;604;p51"/>
          <p:cNvSpPr/>
          <p:nvPr/>
        </p:nvSpPr>
        <p:spPr>
          <a:xfrm>
            <a:off x="4124653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5" name="Google Shape;605;p51"/>
          <p:cNvSpPr/>
          <p:nvPr/>
        </p:nvSpPr>
        <p:spPr>
          <a:xfrm>
            <a:off x="4124653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6" name="Google Shape;606;p51"/>
          <p:cNvSpPr/>
          <p:nvPr/>
        </p:nvSpPr>
        <p:spPr>
          <a:xfrm>
            <a:off x="4124653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7" name="Google Shape;607;p51"/>
          <p:cNvSpPr txBox="1"/>
          <p:nvPr/>
        </p:nvSpPr>
        <p:spPr>
          <a:xfrm>
            <a:off x="4287255" y="1779900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...</a:t>
            </a:r>
            <a:endParaRPr sz="1200"/>
          </a:p>
        </p:txBody>
      </p:sp>
      <p:sp>
        <p:nvSpPr>
          <p:cNvPr id="608" name="Google Shape;608;p51"/>
          <p:cNvSpPr/>
          <p:nvPr/>
        </p:nvSpPr>
        <p:spPr>
          <a:xfrm>
            <a:off x="8113808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09" name="Google Shape;609;p51"/>
          <p:cNvSpPr/>
          <p:nvPr/>
        </p:nvSpPr>
        <p:spPr>
          <a:xfrm>
            <a:off x="8113808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10" name="Google Shape;610;p51"/>
          <p:cNvSpPr/>
          <p:nvPr/>
        </p:nvSpPr>
        <p:spPr>
          <a:xfrm>
            <a:off x="8113808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11" name="Google Shape;611;p51"/>
          <p:cNvSpPr/>
          <p:nvPr/>
        </p:nvSpPr>
        <p:spPr>
          <a:xfrm>
            <a:off x="8113808" y="43462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12" name="Google Shape;612;p51"/>
          <p:cNvSpPr/>
          <p:nvPr/>
        </p:nvSpPr>
        <p:spPr>
          <a:xfrm>
            <a:off x="8113808" y="5035825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13" name="Google Shape;613;p51"/>
          <p:cNvSpPr txBox="1"/>
          <p:nvPr/>
        </p:nvSpPr>
        <p:spPr>
          <a:xfrm>
            <a:off x="8276409" y="1779900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...</a:t>
            </a:r>
            <a:endParaRPr sz="1200"/>
          </a:p>
        </p:txBody>
      </p:sp>
      <p:sp>
        <p:nvSpPr>
          <p:cNvPr id="614" name="Google Shape;614;p51"/>
          <p:cNvSpPr txBox="1"/>
          <p:nvPr/>
        </p:nvSpPr>
        <p:spPr>
          <a:xfrm>
            <a:off x="47890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1000</a:t>
            </a:r>
            <a:endParaRPr sz="1200"/>
          </a:p>
        </p:txBody>
      </p:sp>
      <p:sp>
        <p:nvSpPr>
          <p:cNvPr id="615" name="Google Shape;615;p51"/>
          <p:cNvSpPr txBox="1"/>
          <p:nvPr/>
        </p:nvSpPr>
        <p:spPr>
          <a:xfrm>
            <a:off x="54748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1001</a:t>
            </a:r>
            <a:endParaRPr sz="1200"/>
          </a:p>
        </p:txBody>
      </p:sp>
      <p:sp>
        <p:nvSpPr>
          <p:cNvPr id="616" name="Google Shape;616;p51"/>
          <p:cNvSpPr txBox="1"/>
          <p:nvPr/>
        </p:nvSpPr>
        <p:spPr>
          <a:xfrm>
            <a:off x="61606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1002</a:t>
            </a:r>
            <a:endParaRPr sz="1200"/>
          </a:p>
        </p:txBody>
      </p:sp>
      <p:sp>
        <p:nvSpPr>
          <p:cNvPr id="617" name="Google Shape;617;p51"/>
          <p:cNvSpPr txBox="1"/>
          <p:nvPr/>
        </p:nvSpPr>
        <p:spPr>
          <a:xfrm>
            <a:off x="68464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1003</a:t>
            </a:r>
            <a:endParaRPr sz="1200"/>
          </a:p>
        </p:txBody>
      </p:sp>
      <p:sp>
        <p:nvSpPr>
          <p:cNvPr id="618" name="Google Shape;618;p51"/>
          <p:cNvSpPr txBox="1"/>
          <p:nvPr/>
        </p:nvSpPr>
        <p:spPr>
          <a:xfrm>
            <a:off x="7456045" y="1820428"/>
            <a:ext cx="5439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1004</a:t>
            </a:r>
            <a:endParaRPr sz="12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624" name="Google Shape;624;p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>
                <a:solidFill>
                  <a:srgbClr val="000000"/>
                </a:solidFill>
              </a:rPr>
              <a:t>Pode-se atribuir uma variável ponteiro com um valor especial (NULO) para denotar que esta variável ainda não aponta para nenhuma memória </a:t>
            </a:r>
            <a:r>
              <a:rPr lang="pt">
                <a:solidFill>
                  <a:srgbClr val="000000"/>
                </a:solidFill>
              </a:rPr>
              <a:t>atribuída </a:t>
            </a:r>
            <a:r>
              <a:rPr lang="pt" sz="3000">
                <a:solidFill>
                  <a:srgbClr val="000000"/>
                </a:solidFill>
              </a:rPr>
              <a:t>pelo </a:t>
            </a:r>
            <a:r>
              <a:rPr lang="pt">
                <a:solidFill>
                  <a:srgbClr val="000000"/>
                </a:solidFill>
              </a:rPr>
              <a:t>algoritmo</a:t>
            </a:r>
            <a:endParaRPr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630" name="Google Shape;630;p53"/>
          <p:cNvSpPr txBox="1"/>
          <p:nvPr/>
        </p:nvSpPr>
        <p:spPr>
          <a:xfrm>
            <a:off x="542528" y="1678525"/>
            <a:ext cx="3447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Exemplo()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1}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p: ^Inteiro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2}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 ← NULO</a:t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memória</a:t>
            </a:r>
            <a:r>
              <a:rPr lang="pt" sz="18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 3}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1" name="Google Shape;631;p53"/>
          <p:cNvSpPr/>
          <p:nvPr/>
        </p:nvSpPr>
        <p:spPr>
          <a:xfrm>
            <a:off x="67816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2" name="Google Shape;632;p53"/>
          <p:cNvSpPr/>
          <p:nvPr/>
        </p:nvSpPr>
        <p:spPr>
          <a:xfrm>
            <a:off x="54532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3" name="Google Shape;633;p53"/>
          <p:cNvSpPr/>
          <p:nvPr/>
        </p:nvSpPr>
        <p:spPr>
          <a:xfrm>
            <a:off x="61174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4" name="Google Shape;634;p53"/>
          <p:cNvSpPr/>
          <p:nvPr/>
        </p:nvSpPr>
        <p:spPr>
          <a:xfrm>
            <a:off x="47890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5" name="Google Shape;635;p53"/>
          <p:cNvSpPr/>
          <p:nvPr/>
        </p:nvSpPr>
        <p:spPr>
          <a:xfrm>
            <a:off x="7445844" y="21390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6" name="Google Shape;636;p53"/>
          <p:cNvSpPr/>
          <p:nvPr/>
        </p:nvSpPr>
        <p:spPr>
          <a:xfrm>
            <a:off x="67816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7" name="Google Shape;637;p53"/>
          <p:cNvSpPr/>
          <p:nvPr/>
        </p:nvSpPr>
        <p:spPr>
          <a:xfrm>
            <a:off x="54532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?    </a:t>
            </a:r>
            <a:endParaRPr sz="1800"/>
          </a:p>
        </p:txBody>
      </p:sp>
      <p:sp>
        <p:nvSpPr>
          <p:cNvPr id="638" name="Google Shape;638;p53"/>
          <p:cNvSpPr/>
          <p:nvPr/>
        </p:nvSpPr>
        <p:spPr>
          <a:xfrm>
            <a:off x="61174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39" name="Google Shape;639;p53"/>
          <p:cNvSpPr/>
          <p:nvPr/>
        </p:nvSpPr>
        <p:spPr>
          <a:xfrm>
            <a:off x="47890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40" name="Google Shape;640;p53"/>
          <p:cNvSpPr/>
          <p:nvPr/>
        </p:nvSpPr>
        <p:spPr>
          <a:xfrm>
            <a:off x="7445844" y="2854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41" name="Google Shape;641;p53"/>
          <p:cNvSpPr/>
          <p:nvPr/>
        </p:nvSpPr>
        <p:spPr>
          <a:xfrm>
            <a:off x="5453244" y="2854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642" name="Google Shape;642;p53"/>
          <p:cNvSpPr/>
          <p:nvPr/>
        </p:nvSpPr>
        <p:spPr>
          <a:xfrm>
            <a:off x="67816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   </a:t>
            </a:r>
            <a:endParaRPr sz="1800"/>
          </a:p>
        </p:txBody>
      </p:sp>
      <p:sp>
        <p:nvSpPr>
          <p:cNvPr id="643" name="Google Shape;643;p53"/>
          <p:cNvSpPr/>
          <p:nvPr/>
        </p:nvSpPr>
        <p:spPr>
          <a:xfrm>
            <a:off x="54532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</a:t>
            </a:r>
            <a:r>
              <a:rPr lang="pt" sz="1200"/>
              <a:t>NULO   </a:t>
            </a:r>
            <a:endParaRPr sz="1200"/>
          </a:p>
        </p:txBody>
      </p:sp>
      <p:sp>
        <p:nvSpPr>
          <p:cNvPr id="644" name="Google Shape;644;p53"/>
          <p:cNvSpPr/>
          <p:nvPr/>
        </p:nvSpPr>
        <p:spPr>
          <a:xfrm>
            <a:off x="61174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45" name="Google Shape;645;p53"/>
          <p:cNvSpPr/>
          <p:nvPr/>
        </p:nvSpPr>
        <p:spPr>
          <a:xfrm>
            <a:off x="47890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46" name="Google Shape;646;p53"/>
          <p:cNvSpPr/>
          <p:nvPr/>
        </p:nvSpPr>
        <p:spPr>
          <a:xfrm>
            <a:off x="7445844" y="361695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47" name="Google Shape;647;p53"/>
          <p:cNvSpPr/>
          <p:nvPr/>
        </p:nvSpPr>
        <p:spPr>
          <a:xfrm>
            <a:off x="5453244" y="3616950"/>
            <a:ext cx="2943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000"/>
              <a:t>p</a:t>
            </a:r>
            <a:endParaRPr b="1" sz="1000"/>
          </a:p>
        </p:txBody>
      </p:sp>
      <p:sp>
        <p:nvSpPr>
          <p:cNvPr id="648" name="Google Shape;648;p53"/>
          <p:cNvSpPr txBox="1"/>
          <p:nvPr/>
        </p:nvSpPr>
        <p:spPr>
          <a:xfrm>
            <a:off x="3722246" y="36099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3</a:t>
            </a:r>
            <a:endParaRPr sz="1200"/>
          </a:p>
        </p:txBody>
      </p:sp>
      <p:sp>
        <p:nvSpPr>
          <p:cNvPr id="649" name="Google Shape;649;p53"/>
          <p:cNvSpPr txBox="1"/>
          <p:nvPr/>
        </p:nvSpPr>
        <p:spPr>
          <a:xfrm>
            <a:off x="3722246" y="29241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2</a:t>
            </a:r>
            <a:endParaRPr sz="1200"/>
          </a:p>
        </p:txBody>
      </p:sp>
      <p:sp>
        <p:nvSpPr>
          <p:cNvPr id="650" name="Google Shape;650;p53"/>
          <p:cNvSpPr txBox="1"/>
          <p:nvPr/>
        </p:nvSpPr>
        <p:spPr>
          <a:xfrm>
            <a:off x="3722246" y="2162125"/>
            <a:ext cx="958500" cy="2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memória 1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656" name="Google Shape;656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Quando o uso de ponteiros se faz necessário:</a:t>
            </a:r>
            <a:endParaRPr sz="36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A quantidade de memória necessária é imprevisível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Ex: programa que armazena um banco de dados em memória</a:t>
            </a:r>
            <a:endParaRPr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>
                <a:solidFill>
                  <a:srgbClr val="000000"/>
                </a:solidFill>
              </a:rPr>
              <a:t>a maior parte dos programas de uso prático possui esta característica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(continua...)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662" name="Google Shape;662;p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(... continuação)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(continua...)</a:t>
            </a:r>
            <a:endParaRPr/>
          </a:p>
        </p:txBody>
      </p:sp>
      <p:sp>
        <p:nvSpPr>
          <p:cNvPr id="663" name="Google Shape;663;p55"/>
          <p:cNvSpPr/>
          <p:nvPr/>
        </p:nvSpPr>
        <p:spPr>
          <a:xfrm>
            <a:off x="161276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64" name="Google Shape;664;p55"/>
          <p:cNvSpPr/>
          <p:nvPr/>
        </p:nvSpPr>
        <p:spPr>
          <a:xfrm>
            <a:off x="309941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65" name="Google Shape;665;p55"/>
          <p:cNvSpPr/>
          <p:nvPr/>
        </p:nvSpPr>
        <p:spPr>
          <a:xfrm>
            <a:off x="243521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B    </a:t>
            </a:r>
            <a:endParaRPr sz="1800"/>
          </a:p>
        </p:txBody>
      </p:sp>
      <p:sp>
        <p:nvSpPr>
          <p:cNvPr id="666" name="Google Shape;666;p55"/>
          <p:cNvSpPr/>
          <p:nvPr/>
        </p:nvSpPr>
        <p:spPr>
          <a:xfrm>
            <a:off x="94856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A</a:t>
            </a:r>
            <a:endParaRPr sz="1800"/>
          </a:p>
        </p:txBody>
      </p:sp>
      <p:sp>
        <p:nvSpPr>
          <p:cNvPr id="667" name="Google Shape;667;p55"/>
          <p:cNvSpPr/>
          <p:nvPr/>
        </p:nvSpPr>
        <p:spPr>
          <a:xfrm>
            <a:off x="459176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68" name="Google Shape;668;p55"/>
          <p:cNvSpPr/>
          <p:nvPr/>
        </p:nvSpPr>
        <p:spPr>
          <a:xfrm>
            <a:off x="392756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C    </a:t>
            </a:r>
            <a:endParaRPr sz="1800"/>
          </a:p>
        </p:txBody>
      </p:sp>
      <p:sp>
        <p:nvSpPr>
          <p:cNvPr id="669" name="Google Shape;669;p55"/>
          <p:cNvSpPr/>
          <p:nvPr/>
        </p:nvSpPr>
        <p:spPr>
          <a:xfrm>
            <a:off x="607356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670" name="Google Shape;670;p55"/>
          <p:cNvSpPr/>
          <p:nvPr/>
        </p:nvSpPr>
        <p:spPr>
          <a:xfrm>
            <a:off x="540936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D    </a:t>
            </a:r>
            <a:endParaRPr sz="1800"/>
          </a:p>
        </p:txBody>
      </p:sp>
      <p:sp>
        <p:nvSpPr>
          <p:cNvPr id="671" name="Google Shape;671;p55"/>
          <p:cNvSpPr/>
          <p:nvPr/>
        </p:nvSpPr>
        <p:spPr>
          <a:xfrm>
            <a:off x="754481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/>
              <a:t>NULO </a:t>
            </a:r>
            <a:endParaRPr sz="1300"/>
          </a:p>
        </p:txBody>
      </p:sp>
      <p:sp>
        <p:nvSpPr>
          <p:cNvPr id="672" name="Google Shape;672;p55"/>
          <p:cNvSpPr/>
          <p:nvPr/>
        </p:nvSpPr>
        <p:spPr>
          <a:xfrm>
            <a:off x="6880619" y="3387500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E    </a:t>
            </a:r>
            <a:endParaRPr sz="1800"/>
          </a:p>
        </p:txBody>
      </p:sp>
      <p:sp>
        <p:nvSpPr>
          <p:cNvPr id="673" name="Google Shape;673;p55"/>
          <p:cNvSpPr/>
          <p:nvPr/>
        </p:nvSpPr>
        <p:spPr>
          <a:xfrm>
            <a:off x="678300" y="4213717"/>
            <a:ext cx="664200" cy="44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</a:t>
            </a:r>
            <a:endParaRPr sz="1800"/>
          </a:p>
        </p:txBody>
      </p:sp>
      <p:sp>
        <p:nvSpPr>
          <p:cNvPr id="674" name="Google Shape;674;p55"/>
          <p:cNvSpPr/>
          <p:nvPr/>
        </p:nvSpPr>
        <p:spPr>
          <a:xfrm>
            <a:off x="678300" y="4213717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cxnSp>
        <p:nvCxnSpPr>
          <p:cNvPr id="675" name="Google Shape;675;p55"/>
          <p:cNvCxnSpPr>
            <a:endCxn id="665" idx="1"/>
          </p:cNvCxnSpPr>
          <p:nvPr/>
        </p:nvCxnSpPr>
        <p:spPr>
          <a:xfrm flipH="1" rot="10800000">
            <a:off x="1953119" y="3610700"/>
            <a:ext cx="4821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76" name="Google Shape;676;p55"/>
          <p:cNvCxnSpPr/>
          <p:nvPr/>
        </p:nvCxnSpPr>
        <p:spPr>
          <a:xfrm flipH="1" rot="10800000">
            <a:off x="3477119" y="3610700"/>
            <a:ext cx="4821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77" name="Google Shape;677;p55"/>
          <p:cNvCxnSpPr/>
          <p:nvPr/>
        </p:nvCxnSpPr>
        <p:spPr>
          <a:xfrm flipH="1" rot="10800000">
            <a:off x="4924919" y="3610700"/>
            <a:ext cx="4821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78" name="Google Shape;678;p55"/>
          <p:cNvCxnSpPr/>
          <p:nvPr/>
        </p:nvCxnSpPr>
        <p:spPr>
          <a:xfrm flipH="1" rot="10800000">
            <a:off x="6448919" y="3610700"/>
            <a:ext cx="482100" cy="11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79" name="Google Shape;679;p55"/>
          <p:cNvSpPr/>
          <p:nvPr/>
        </p:nvSpPr>
        <p:spPr>
          <a:xfrm>
            <a:off x="586200" y="3551802"/>
            <a:ext cx="684525" cy="940350"/>
          </a:xfrm>
          <a:custGeom>
            <a:rect b="b" l="l" r="r" t="t"/>
            <a:pathLst>
              <a:path extrusionOk="0" h="37614" w="27381">
                <a:moveTo>
                  <a:pt x="19896" y="37614"/>
                </a:moveTo>
                <a:cubicBezTo>
                  <a:pt x="21037" y="35333"/>
                  <a:pt x="29686" y="27634"/>
                  <a:pt x="26739" y="23927"/>
                </a:cubicBezTo>
                <a:cubicBezTo>
                  <a:pt x="23792" y="20220"/>
                  <a:pt x="6208" y="19174"/>
                  <a:pt x="2216" y="15372"/>
                </a:cubicBezTo>
                <a:cubicBezTo>
                  <a:pt x="-1776" y="11570"/>
                  <a:pt x="600" y="3490"/>
                  <a:pt x="2786" y="1114"/>
                </a:cubicBezTo>
                <a:cubicBezTo>
                  <a:pt x="4972" y="-1262"/>
                  <a:pt x="13242" y="1114"/>
                  <a:pt x="15333" y="111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80" name="Google Shape;680;p55"/>
          <p:cNvSpPr txBox="1"/>
          <p:nvPr/>
        </p:nvSpPr>
        <p:spPr>
          <a:xfrm>
            <a:off x="4272425" y="4436925"/>
            <a:ext cx="3272400" cy="16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Nó: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v: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Caractere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p: ^Nó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x: ^Nó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1" name="Google Shape;681;p55"/>
          <p:cNvSpPr/>
          <p:nvPr/>
        </p:nvSpPr>
        <p:spPr>
          <a:xfrm>
            <a:off x="960408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682" name="Google Shape;682;p55"/>
          <p:cNvSpPr/>
          <p:nvPr/>
        </p:nvSpPr>
        <p:spPr>
          <a:xfrm>
            <a:off x="1628372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683" name="Google Shape;683;p55"/>
          <p:cNvSpPr/>
          <p:nvPr/>
        </p:nvSpPr>
        <p:spPr>
          <a:xfrm>
            <a:off x="2448736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684" name="Google Shape;684;p55"/>
          <p:cNvSpPr/>
          <p:nvPr/>
        </p:nvSpPr>
        <p:spPr>
          <a:xfrm>
            <a:off x="3116700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685" name="Google Shape;685;p55"/>
          <p:cNvSpPr/>
          <p:nvPr/>
        </p:nvSpPr>
        <p:spPr>
          <a:xfrm>
            <a:off x="3932208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686" name="Google Shape;686;p55"/>
          <p:cNvSpPr/>
          <p:nvPr/>
        </p:nvSpPr>
        <p:spPr>
          <a:xfrm>
            <a:off x="4600172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687" name="Google Shape;687;p55"/>
          <p:cNvSpPr/>
          <p:nvPr/>
        </p:nvSpPr>
        <p:spPr>
          <a:xfrm>
            <a:off x="5415681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688" name="Google Shape;688;p55"/>
          <p:cNvSpPr/>
          <p:nvPr/>
        </p:nvSpPr>
        <p:spPr>
          <a:xfrm>
            <a:off x="6083645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689" name="Google Shape;689;p55"/>
          <p:cNvSpPr/>
          <p:nvPr/>
        </p:nvSpPr>
        <p:spPr>
          <a:xfrm>
            <a:off x="6890235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690" name="Google Shape;690;p55"/>
          <p:cNvSpPr/>
          <p:nvPr/>
        </p:nvSpPr>
        <p:spPr>
          <a:xfrm>
            <a:off x="7558199" y="3393353"/>
            <a:ext cx="275700" cy="2232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696" name="Google Shape;696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(... continuação)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 desempenho de transferência de dados em memória possui relevância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Neste caso, movimenta-se apenas os ponteiros aos dados ao invés dos dados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702" name="Google Shape;702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Cuidados com o uso de ponteiros: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Alocação e desalocação de memória é de responsabilidade do programador</a:t>
            </a:r>
            <a:endParaRPr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Perigo de vazamento de memória!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 sz="2400"/>
            </a:b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p: ^Inteiro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p^ ← 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(p)  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"perdido" memória alocada anteriormente!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(continua...)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Variáveis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451650" y="1674221"/>
            <a:ext cx="82407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/>
              <a:t>Variável é o nome simbólico de um local de armazenamento de um valor</a:t>
            </a:r>
            <a:endParaRPr sz="3000"/>
          </a:p>
        </p:txBody>
      </p:sp>
      <p:sp>
        <p:nvSpPr>
          <p:cNvPr id="71" name="Google Shape;71;p13"/>
          <p:cNvSpPr txBox="1"/>
          <p:nvPr/>
        </p:nvSpPr>
        <p:spPr>
          <a:xfrm>
            <a:off x="451650" y="2969621"/>
            <a:ext cx="82407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Variáveis são declaradas (estabelecendo domínio)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Valores são armazenados pela operação de atribuição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Valores são lidos pelo uso do nome simbólico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708" name="Google Shape;708;p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(... continuação) 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Operações sem sentido podem ser feitas com consequências desastrosas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SemSentido()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...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p: ^Inteiro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 ← p + 1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desalocar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/>
              <a:t>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714" name="Google Shape;714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</a:t>
            </a:r>
            <a:r>
              <a:rPr lang="pt" sz="3600">
                <a:solidFill>
                  <a:srgbClr val="000000"/>
                </a:solidFill>
              </a:rPr>
              <a:t>: </a:t>
            </a:r>
            <a:br>
              <a:rPr lang="pt" sz="3600">
                <a:solidFill>
                  <a:srgbClr val="000000"/>
                </a:solidFill>
              </a:rPr>
            </a:b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Escrever um algoritmo que armazene 3 contatos em um vetor, no qual cada elemento é um ponteiro para um contato. Usar definição existente de estrutura de Contato. 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Ponteiro</a:t>
            </a:r>
            <a:endParaRPr/>
          </a:p>
        </p:txBody>
      </p:sp>
      <p:sp>
        <p:nvSpPr>
          <p:cNvPr id="720" name="Google Shape;720;p6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600">
                <a:solidFill>
                  <a:srgbClr val="000000"/>
                </a:solidFill>
              </a:rPr>
              <a:t>Exercício</a:t>
            </a:r>
            <a:r>
              <a:rPr lang="pt" sz="3600">
                <a:solidFill>
                  <a:srgbClr val="000000"/>
                </a:solidFill>
              </a:rPr>
              <a:t>: </a:t>
            </a:r>
            <a:br>
              <a:rPr lang="pt" sz="3600">
                <a:solidFill>
                  <a:srgbClr val="000000"/>
                </a:solidFill>
              </a:rPr>
            </a:br>
            <a:r>
              <a:rPr lang="pt" sz="2400">
                <a:solidFill>
                  <a:srgbClr val="000000"/>
                </a:solidFill>
              </a:rPr>
              <a:t>Elabore um algoritmo cujo estado de memória, ao final, poderia ser representado pela figura abaixo.</a:t>
            </a:r>
            <a:endParaRPr sz="24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 u="sng">
              <a:solidFill>
                <a:srgbClr val="00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1" name="Google Shape;72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050" y="3470750"/>
            <a:ext cx="4737750" cy="3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6" name="Google Shape;7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0350" y="3665625"/>
            <a:ext cx="4737750" cy="30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2"/>
          <p:cNvSpPr txBox="1"/>
          <p:nvPr>
            <p:ph type="ctrTitle"/>
          </p:nvPr>
        </p:nvSpPr>
        <p:spPr>
          <a:xfrm>
            <a:off x="685800" y="2111126"/>
            <a:ext cx="7772400" cy="226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Variáveis como Parâmetros de Procedimentos e Funções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como Parâmetro</a:t>
            </a:r>
            <a:endParaRPr/>
          </a:p>
        </p:txBody>
      </p:sp>
      <p:sp>
        <p:nvSpPr>
          <p:cNvPr id="737" name="Google Shape;737;p63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 sz="3000">
                <a:solidFill>
                  <a:schemeClr val="dk1"/>
                </a:solidFill>
              </a:rPr>
              <a:t>As variáveis podem ainda ser declaradas como parâmetros de procedimentos e funções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" sz="3000">
                <a:solidFill>
                  <a:schemeClr val="dk1"/>
                </a:solidFill>
              </a:rPr>
              <a:t>Nestes casos, deve-se indicar se as variáveis são passadas </a:t>
            </a:r>
            <a:r>
              <a:rPr b="1" lang="pt" sz="3000">
                <a:solidFill>
                  <a:schemeClr val="dk1"/>
                </a:solidFill>
              </a:rPr>
              <a:t>por valor</a:t>
            </a:r>
            <a:r>
              <a:rPr lang="pt" sz="3000">
                <a:solidFill>
                  <a:schemeClr val="dk1"/>
                </a:solidFill>
              </a:rPr>
              <a:t> ou </a:t>
            </a:r>
            <a:r>
              <a:rPr b="1" lang="pt" sz="3000">
                <a:solidFill>
                  <a:schemeClr val="dk1"/>
                </a:solidFill>
              </a:rPr>
              <a:t>por referência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Variável como Parâmetro</a:t>
            </a:r>
            <a:endParaRPr/>
          </a:p>
        </p:txBody>
      </p:sp>
      <p:sp>
        <p:nvSpPr>
          <p:cNvPr id="743" name="Google Shape;743;p64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pt" sz="3600"/>
              <a:t>Declaração:</a:t>
            </a:r>
            <a:br>
              <a:rPr b="1" lang="pt" sz="3600"/>
            </a:b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3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3000">
                <a:latin typeface="Consolas"/>
                <a:ea typeface="Consolas"/>
                <a:cs typeface="Consolas"/>
                <a:sym typeface="Consolas"/>
              </a:rPr>
              <a:t>&lt;nome&gt; (</a:t>
            </a:r>
            <a:r>
              <a:rPr b="1" lang="pt" sz="3000">
                <a:latin typeface="Consolas"/>
                <a:ea typeface="Consolas"/>
                <a:cs typeface="Consolas"/>
                <a:sym typeface="Consolas"/>
              </a:rPr>
              <a:t>val | ref</a:t>
            </a:r>
            <a:r>
              <a:rPr lang="pt" sz="3000">
                <a:latin typeface="Consolas"/>
                <a:ea typeface="Consolas"/>
                <a:cs typeface="Consolas"/>
                <a:sym typeface="Consolas"/>
              </a:rPr>
              <a:t> &lt;declaração de variável&gt;, ...)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3000"/>
              <a:t>se </a:t>
            </a:r>
            <a:r>
              <a:rPr b="1" lang="pt" sz="3000"/>
              <a:t>ref</a:t>
            </a:r>
            <a:r>
              <a:rPr lang="pt" sz="3000"/>
              <a:t> não for especificado, assume-se </a:t>
            </a:r>
            <a:r>
              <a:rPr b="1" lang="pt" sz="3000"/>
              <a:t>val</a:t>
            </a:r>
            <a:r>
              <a:rPr lang="pt" sz="3000"/>
              <a:t> por padrão</a:t>
            </a:r>
            <a:endParaRPr sz="3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Variável como Parâmetro</a:t>
            </a:r>
            <a:endParaRPr/>
          </a:p>
        </p:txBody>
      </p:sp>
      <p:sp>
        <p:nvSpPr>
          <p:cNvPr id="749" name="Google Shape;749;p65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CalculaDobro(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 Inteiro): Inteiro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← X*2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retorna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Y: Inteiro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← 10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(CalculaDobro(Y))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</a:rPr>
              <a:t>Resultado: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20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10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50" name="Google Shape;750;p65"/>
          <p:cNvSpPr/>
          <p:nvPr/>
        </p:nvSpPr>
        <p:spPr>
          <a:xfrm>
            <a:off x="50540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51" name="Google Shape;751;p65"/>
          <p:cNvSpPr/>
          <p:nvPr/>
        </p:nvSpPr>
        <p:spPr>
          <a:xfrm>
            <a:off x="5054023" y="2484250"/>
            <a:ext cx="791700" cy="452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752" name="Google Shape;752;p65"/>
          <p:cNvSpPr/>
          <p:nvPr/>
        </p:nvSpPr>
        <p:spPr>
          <a:xfrm>
            <a:off x="62732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53" name="Google Shape;753;p65"/>
          <p:cNvSpPr/>
          <p:nvPr/>
        </p:nvSpPr>
        <p:spPr>
          <a:xfrm>
            <a:off x="38348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54" name="Google Shape;754;p65"/>
          <p:cNvSpPr/>
          <p:nvPr/>
        </p:nvSpPr>
        <p:spPr>
          <a:xfrm>
            <a:off x="74924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55" name="Google Shape;755;p65"/>
          <p:cNvSpPr/>
          <p:nvPr/>
        </p:nvSpPr>
        <p:spPr>
          <a:xfrm>
            <a:off x="7492423" y="2484250"/>
            <a:ext cx="791700" cy="452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Variável como Parâmetro</a:t>
            </a:r>
            <a:endParaRPr/>
          </a:p>
        </p:txBody>
      </p:sp>
      <p:sp>
        <p:nvSpPr>
          <p:cNvPr id="761" name="Google Shape;761;p66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CalculaDobro(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 Inteiro): Inteiro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 ← X*2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retorna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Y: Inteiro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← 10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(CalculaDobro(Y))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</a:rPr>
              <a:t>Resultado: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20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20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62" name="Google Shape;762;p66"/>
          <p:cNvSpPr/>
          <p:nvPr/>
        </p:nvSpPr>
        <p:spPr>
          <a:xfrm>
            <a:off x="50540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63" name="Google Shape;763;p66"/>
          <p:cNvSpPr/>
          <p:nvPr/>
        </p:nvSpPr>
        <p:spPr>
          <a:xfrm>
            <a:off x="5054023" y="2484250"/>
            <a:ext cx="791700" cy="452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X, Y</a:t>
            </a:r>
            <a:endParaRPr b="1" sz="1800"/>
          </a:p>
        </p:txBody>
      </p:sp>
      <p:sp>
        <p:nvSpPr>
          <p:cNvPr id="764" name="Google Shape;764;p66"/>
          <p:cNvSpPr/>
          <p:nvPr/>
        </p:nvSpPr>
        <p:spPr>
          <a:xfrm>
            <a:off x="62732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65" name="Google Shape;765;p66"/>
          <p:cNvSpPr/>
          <p:nvPr/>
        </p:nvSpPr>
        <p:spPr>
          <a:xfrm>
            <a:off x="38348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66" name="Google Shape;766;p66"/>
          <p:cNvSpPr/>
          <p:nvPr/>
        </p:nvSpPr>
        <p:spPr>
          <a:xfrm>
            <a:off x="74924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como Parâmetro</a:t>
            </a:r>
            <a:endParaRPr/>
          </a:p>
        </p:txBody>
      </p:sp>
      <p:sp>
        <p:nvSpPr>
          <p:cNvPr id="772" name="Google Shape;772;p67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 sz="3000">
                <a:solidFill>
                  <a:schemeClr val="dk1"/>
                </a:solidFill>
              </a:rPr>
              <a:t>Note que é possível transformar uma variável que está sendo passada por valor para que ela se comporte como se estivesse sendo passado por referência, e vice-versa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" sz="3000">
                <a:solidFill>
                  <a:schemeClr val="dk1"/>
                </a:solidFill>
              </a:rPr>
              <a:t>Isto é útil pois nem todas as linguagens implementam os dois mecanismos de passagem de parâmetros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Variáveis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Tipos: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Escalar (ou Primitivo)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Matrizes e Vetores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Estrutura (ou Registro)</a:t>
            </a:r>
            <a:endParaRPr sz="3600">
              <a:solidFill>
                <a:srgbClr val="000000"/>
              </a:solidFill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Ponteiro (ou Referência)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Variável como Parâmetro</a:t>
            </a:r>
            <a:endParaRPr/>
          </a:p>
        </p:txBody>
      </p:sp>
      <p:sp>
        <p:nvSpPr>
          <p:cNvPr id="778" name="Google Shape;778;p68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CalculaDobro(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 ^Inteiro): Inteiro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X^ ← X^ * 2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retorna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(X^)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Y: Inteiro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← 10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(CalculaDobro(@Y))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</a:rPr>
              <a:t>Resultado: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20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20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79" name="Google Shape;779;p68"/>
          <p:cNvSpPr/>
          <p:nvPr/>
        </p:nvSpPr>
        <p:spPr>
          <a:xfrm>
            <a:off x="50540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80" name="Google Shape;780;p68"/>
          <p:cNvSpPr/>
          <p:nvPr/>
        </p:nvSpPr>
        <p:spPr>
          <a:xfrm>
            <a:off x="5054023" y="2484250"/>
            <a:ext cx="791700" cy="452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781" name="Google Shape;781;p68"/>
          <p:cNvSpPr/>
          <p:nvPr/>
        </p:nvSpPr>
        <p:spPr>
          <a:xfrm>
            <a:off x="62732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82" name="Google Shape;782;p68"/>
          <p:cNvSpPr/>
          <p:nvPr/>
        </p:nvSpPr>
        <p:spPr>
          <a:xfrm>
            <a:off x="38348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83" name="Google Shape;783;p68"/>
          <p:cNvSpPr/>
          <p:nvPr/>
        </p:nvSpPr>
        <p:spPr>
          <a:xfrm>
            <a:off x="7492430" y="2484250"/>
            <a:ext cx="1176600" cy="790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84" name="Google Shape;784;p68"/>
          <p:cNvSpPr/>
          <p:nvPr/>
        </p:nvSpPr>
        <p:spPr>
          <a:xfrm>
            <a:off x="7492423" y="2484250"/>
            <a:ext cx="791700" cy="452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sp>
        <p:nvSpPr>
          <p:cNvPr id="785" name="Google Shape;785;p68"/>
          <p:cNvSpPr/>
          <p:nvPr/>
        </p:nvSpPr>
        <p:spPr>
          <a:xfrm>
            <a:off x="5363226" y="3054800"/>
            <a:ext cx="2686150" cy="736475"/>
          </a:xfrm>
          <a:custGeom>
            <a:rect b="b" l="l" r="r" t="t"/>
            <a:pathLst>
              <a:path extrusionOk="0" h="29459" w="107446">
                <a:moveTo>
                  <a:pt x="107446" y="0"/>
                </a:moveTo>
                <a:cubicBezTo>
                  <a:pt x="103577" y="4480"/>
                  <a:pt x="100623" y="22504"/>
                  <a:pt x="84229" y="26882"/>
                </a:cubicBezTo>
                <a:cubicBezTo>
                  <a:pt x="67835" y="31261"/>
                  <a:pt x="23032" y="29122"/>
                  <a:pt x="9082" y="26271"/>
                </a:cubicBezTo>
                <a:cubicBezTo>
                  <a:pt x="-4868" y="23420"/>
                  <a:pt x="1954" y="12524"/>
                  <a:pt x="528" y="977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86" name="Google Shape;786;p68"/>
          <p:cNvSpPr txBox="1"/>
          <p:nvPr/>
        </p:nvSpPr>
        <p:spPr>
          <a:xfrm>
            <a:off x="5060175" y="4535200"/>
            <a:ext cx="3450300" cy="166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Note que a passagem é </a:t>
            </a:r>
            <a:r>
              <a:rPr b="1" lang="pt" sz="1800"/>
              <a:t>por valor</a:t>
            </a:r>
            <a:r>
              <a:rPr lang="pt" sz="1800"/>
              <a:t>, mas o resultado é como se a passagem fosse </a:t>
            </a:r>
            <a:r>
              <a:rPr b="1" lang="pt" sz="1800"/>
              <a:t>por referência</a:t>
            </a:r>
            <a:r>
              <a:rPr lang="pt" sz="1800"/>
              <a:t>!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Variável como Parâmetro</a:t>
            </a:r>
            <a:endParaRPr/>
          </a:p>
        </p:txBody>
      </p:sp>
      <p:sp>
        <p:nvSpPr>
          <p:cNvPr id="792" name="Google Shape;792;p69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CalculaDobro(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X: Inteiro): Inteiro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 ← X*2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retorna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 CopiaY: Inteiro</a:t>
            </a:r>
            <a:endParaRPr b="1"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← 10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CopiaY ← Y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(CalculaDobro(CopiaY))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(Y)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chemeClr val="dk1"/>
                </a:solidFill>
              </a:rPr>
              <a:t>Resultado: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20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solidFill>
                  <a:schemeClr val="dk1"/>
                </a:solidFill>
              </a:rPr>
              <a:t>10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93" name="Google Shape;793;p69"/>
          <p:cNvSpPr/>
          <p:nvPr/>
        </p:nvSpPr>
        <p:spPr>
          <a:xfrm>
            <a:off x="5358825" y="2484250"/>
            <a:ext cx="1176600" cy="102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94" name="Google Shape;794;p69"/>
          <p:cNvSpPr/>
          <p:nvPr/>
        </p:nvSpPr>
        <p:spPr>
          <a:xfrm>
            <a:off x="5358823" y="2484250"/>
            <a:ext cx="791700" cy="452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Y</a:t>
            </a:r>
            <a:endParaRPr b="1" sz="1800"/>
          </a:p>
        </p:txBody>
      </p:sp>
      <p:sp>
        <p:nvSpPr>
          <p:cNvPr id="795" name="Google Shape;795;p69"/>
          <p:cNvSpPr/>
          <p:nvPr/>
        </p:nvSpPr>
        <p:spPr>
          <a:xfrm>
            <a:off x="6578025" y="2484250"/>
            <a:ext cx="1176600" cy="102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96" name="Google Shape;796;p69"/>
          <p:cNvSpPr/>
          <p:nvPr/>
        </p:nvSpPr>
        <p:spPr>
          <a:xfrm>
            <a:off x="4139625" y="2484250"/>
            <a:ext cx="1176600" cy="102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97" name="Google Shape;797;p69"/>
          <p:cNvSpPr/>
          <p:nvPr/>
        </p:nvSpPr>
        <p:spPr>
          <a:xfrm>
            <a:off x="7797225" y="2484250"/>
            <a:ext cx="1176600" cy="102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  </a:t>
            </a:r>
            <a:endParaRPr sz="1800"/>
          </a:p>
        </p:txBody>
      </p:sp>
      <p:sp>
        <p:nvSpPr>
          <p:cNvPr id="798" name="Google Shape;798;p69"/>
          <p:cNvSpPr txBox="1"/>
          <p:nvPr/>
        </p:nvSpPr>
        <p:spPr>
          <a:xfrm>
            <a:off x="5060175" y="4535200"/>
            <a:ext cx="3450300" cy="166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Note que a passagem é </a:t>
            </a:r>
            <a:r>
              <a:rPr b="1" lang="pt" sz="1800"/>
              <a:t>por referência</a:t>
            </a:r>
            <a:r>
              <a:rPr lang="pt" sz="1800"/>
              <a:t>, mas o resultado é como se a passagem fosse </a:t>
            </a:r>
            <a:r>
              <a:rPr b="1" lang="pt" sz="1800"/>
              <a:t>por valor</a:t>
            </a:r>
            <a:r>
              <a:rPr lang="pt" sz="1800"/>
              <a:t>!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99" name="Google Shape;799;p69"/>
          <p:cNvSpPr/>
          <p:nvPr/>
        </p:nvSpPr>
        <p:spPr>
          <a:xfrm>
            <a:off x="6578025" y="2484250"/>
            <a:ext cx="1066800" cy="6315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CopiaY, X</a:t>
            </a:r>
            <a:endParaRPr b="1" sz="1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0"/>
          <p:cNvSpPr txBox="1"/>
          <p:nvPr>
            <p:ph type="ctrTitle"/>
          </p:nvPr>
        </p:nvSpPr>
        <p:spPr>
          <a:xfrm>
            <a:off x="685800" y="2494175"/>
            <a:ext cx="7772400" cy="142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Alocação de Espaço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Como medimos complexidade de espaço?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810" name="Google Shape;81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graphicFrame>
        <p:nvGraphicFramePr>
          <p:cNvPr id="811" name="Google Shape;811;p71"/>
          <p:cNvGraphicFramePr/>
          <p:nvPr/>
        </p:nvGraphicFramePr>
        <p:xfrm>
          <a:off x="567525" y="2933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{BE0ED9D8-EEB2-4250-8C8D-A480E8ADDD30}</a:tableStyleId>
              </a:tblPr>
              <a:tblGrid>
                <a:gridCol w="4251050"/>
                <a:gridCol w="381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Tipo de Variável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Complexidade de Espaço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Escalar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θ(1)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Vetor/Matriz A, cada elemento de tipo X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θ(|A|) ⋅ &lt;Espaço de X&gt;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Estrutura E, com campos de tipos T</a:t>
                      </a:r>
                      <a:r>
                        <a:rPr baseline="-25000" lang="pt" sz="1800"/>
                        <a:t>1</a:t>
                      </a:r>
                      <a:r>
                        <a:rPr lang="pt" sz="1800"/>
                        <a:t>, T</a:t>
                      </a:r>
                      <a:r>
                        <a:rPr baseline="-25000" lang="pt" sz="1800"/>
                        <a:t>2</a:t>
                      </a:r>
                      <a:r>
                        <a:rPr lang="pt" sz="1800"/>
                        <a:t>, …, T</a:t>
                      </a:r>
                      <a:r>
                        <a:rPr baseline="-25000" lang="pt" sz="1800"/>
                        <a:t>K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∑ { &lt;Espaço de T</a:t>
                      </a:r>
                      <a:r>
                        <a:rPr baseline="-25000" lang="pt" sz="18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&gt; : i = 1,...,K }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Ponteiro para tipo X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7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0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/>
            </a:pPr>
            <a:r>
              <a:rPr lang="pt" sz="1600"/>
              <a:t>Em cada item abaixo, um algoritmo precisa de guardar os dados especificados. Para cada item, decida que tipo de variável é o mais apropriado e faça a declaração da variável correspondente: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SzPts val="1600"/>
              <a:buAutoNum type="alphaLcParenBoth"/>
            </a:pPr>
            <a:r>
              <a:rPr lang="pt" sz="1600"/>
              <a:t>um número, num algoritmo que calcula o quadrado de tal número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lang="pt" sz="1600"/>
              <a:t>uma frase, num algoritmo que inverte tal frase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Both"/>
            </a:pPr>
            <a:r>
              <a:rPr lang="pt" sz="1600"/>
              <a:t>uma tabela de números, num algoritmo que guarda o índice pluviométrico de determinada região mês a mês por 12 anos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Both"/>
            </a:pPr>
            <a:r>
              <a:rPr lang="pt" sz="1600"/>
              <a:t>as notas dos alunos de determinado curso, num algoritmo que calcula a média da turma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Both"/>
            </a:pPr>
            <a:r>
              <a:rPr lang="pt" sz="1600"/>
              <a:t>os lados de um triângulo, num algoritmo que calcula a área de tal triângulo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Both"/>
            </a:pPr>
            <a:r>
              <a:rPr lang="pt" sz="1600"/>
              <a:t>os lados de diversos triângulos, num algoritmo de computação gráfica que manipule diversos triângulos para formar poliedros</a:t>
            </a:r>
            <a:endParaRPr sz="1600"/>
          </a:p>
          <a:p>
            <a:pPr indent="-3302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arenBoth"/>
            </a:pPr>
            <a:r>
              <a:rPr lang="pt" sz="1600"/>
              <a:t>o nome, idade, e endereço de um cliente, num algoritmo que registra uma dada venda de produtos de uma loja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22" name="Google Shape;82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2"/>
            </a:pPr>
            <a:r>
              <a:rPr lang="pt" sz="1600"/>
              <a:t>Para cada um dos problemas abaixo, a entrada deve ser armazenada em variáveis e somente após toda a entrada ser lida é que o processamento deve começar a ocorrer.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Elabore um algoritmo que peça ao usuário o nome dele e o cumprimente usando tal nome.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Modifique o programa anterior de modo que apenas os usuários Ana e João sejam cumprimentados de forma especial; para os demais, um cumprimento genérico deve ser dado.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Escreva um programa que imprima uma tabela de multiplicação para números até 12. O formato de saída deve ser como uma tabela com 12 colunas e 12 linhas, na qual a célula de linha i coluna j deve possuir o valor i*j.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Escreva um programa que peça ao usuário um número n e imprima a soma dos números 1 a n.</a:t>
            </a:r>
            <a:endParaRPr sz="1600"/>
          </a:p>
        </p:txBody>
      </p:sp>
      <p:sp>
        <p:nvSpPr>
          <p:cNvPr id="828" name="Google Shape;828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2"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 startAt="5"/>
            </a:pPr>
            <a:r>
              <a:rPr lang="pt" sz="1600"/>
              <a:t>Modificar o programa anterior de modo que apenas múltiplos de 3 ou 5 sejam considerados na soma. Por exemplo, se n=17, o somatório deve considerar apenas os números 3,5,6,9,10,12,15.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5"/>
            </a:pPr>
            <a:r>
              <a:rPr lang="pt" sz="1600"/>
              <a:t>Modificar o programa anterior de modo que além de n, seja pedido um valor k seguido de k inteiros que consistem da lista dos múltiplos que devem ser considerados. Por exemplo, se n=17, k=3 seguido dos números 2,3,5, então o somatório deve considerar apenas os números 2,3,4,5,6,8,9,10,12,14,15,16.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5"/>
            </a:pPr>
            <a:r>
              <a:rPr lang="pt" sz="1600"/>
              <a:t>Modificar o programa anterior de modo que ao invés de um único valor n, o usuário entre com a quantidade q de somas que deseja fazer, seguido de q valores n</a:t>
            </a:r>
            <a:r>
              <a:rPr baseline="-25000" lang="pt" sz="1600"/>
              <a:t>1</a:t>
            </a:r>
            <a:r>
              <a:rPr lang="pt" sz="1600"/>
              <a:t>,...,n</a:t>
            </a:r>
            <a:r>
              <a:rPr baseline="-25000" lang="pt" sz="1600"/>
              <a:t>q</a:t>
            </a:r>
            <a:r>
              <a:rPr lang="pt" sz="1600"/>
              <a:t>, seguido do valor k e dos k múltiplos a considerar. A saída deve ser o valor de cada um dos q somatórios (o i-ésimo somatório é a soma dos números entre 1 e n</a:t>
            </a:r>
            <a:r>
              <a:rPr baseline="-25000" lang="pt" sz="1600"/>
              <a:t>i</a:t>
            </a:r>
            <a:r>
              <a:rPr lang="pt" sz="1600"/>
              <a:t> que são múltiplos de qualquer um dos k múltiplos informados).</a:t>
            </a:r>
            <a:endParaRPr sz="1600"/>
          </a:p>
        </p:txBody>
      </p:sp>
      <p:sp>
        <p:nvSpPr>
          <p:cNvPr id="834" name="Google Shape;834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2"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 startAt="8"/>
            </a:pPr>
            <a:r>
              <a:rPr lang="pt" sz="1600"/>
              <a:t>Escreva um programa que imprime todos os números primos até certo número n solicitado ao usuário. 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8"/>
            </a:pPr>
            <a:r>
              <a:rPr lang="pt" sz="1600"/>
              <a:t>Escreva um jogo de adivinhação onde o usuário tem que adivinhar um número secreto, escolhido aleatoriamente pelo programa. Depois de cada palpite o programa diz ao usuário se seu número era maior ou menor que o escolhido pelo programa. Quando finalmente o número secreto for adivinhado,, o número de tentativas deve ser impresso. Tentativas do mesmo número devem ser contabilizadas apenas como uma tentativa. [Naturalmente, este exercício deve ser interativo, isto é, a uma entrada segue de processamento, seguido de nova entrada, em seguida por processamento, e assim por diante, ao contrário do dito no enunciado da questão geral]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8"/>
            </a:pPr>
            <a:r>
              <a:rPr lang="pt" sz="1600"/>
              <a:t>Escreva um programa que compute, dado um inteiro n, o valor da expressão:</a:t>
            </a:r>
            <a:br>
              <a:rPr lang="pt" sz="1600"/>
            </a:br>
            <a:r>
              <a:rPr lang="pt" sz="1600"/>
              <a:t> 4 ⋅ ∑ { (-1)</a:t>
            </a:r>
            <a:r>
              <a:rPr baseline="30000" lang="pt" sz="1600"/>
              <a:t>k+1</a:t>
            </a:r>
            <a:r>
              <a:rPr lang="pt" sz="1600"/>
              <a:t> / (2k-1) : k = 1..10</a:t>
            </a:r>
            <a:r>
              <a:rPr baseline="30000" lang="pt" sz="1600"/>
              <a:t>n</a:t>
            </a:r>
            <a:r>
              <a:rPr lang="pt" sz="1600"/>
              <a:t> }</a:t>
            </a:r>
            <a:endParaRPr sz="1600"/>
          </a:p>
        </p:txBody>
      </p:sp>
      <p:sp>
        <p:nvSpPr>
          <p:cNvPr id="840" name="Google Shape;840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" sz="1600"/>
              <a:t>Resolva os seguintes problemas: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Escreva uma função que recebe um vetor de inteiros, um inteiro N, e retorne o maior elemento entre os N primeiros.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Escreva um procedimento que recebe um vetor L de inteiros, um inteiro N, e inverta os N primeiros elementos de L (isto é, o primeiro se tornará o último, o segundo se tornará o penúltimo, etc.). A complexidade de espaço auxiliar deve ser constante.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Escreva uma função que recebe um vetor L de inteiros, um inteiro N,  um inteiro x, e retorne um valor lógico indicando se x ocorre entre os primeiros N elementos de L.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Escreva uma função que que recebe um vetor L de caracteres, um inteiro N,  e retorne um valor lógico indicando se a cadeia formada pelos N primeiros elementos de L é um palíndromo.</a:t>
            </a:r>
            <a:endParaRPr sz="1600"/>
          </a:p>
        </p:txBody>
      </p:sp>
      <p:sp>
        <p:nvSpPr>
          <p:cNvPr id="846" name="Google Shape;846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Variável Escalar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(ou Variável Primitiva)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3"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 startAt="5"/>
            </a:pPr>
            <a:r>
              <a:rPr lang="pt" sz="1600"/>
              <a:t>Escreva uma função que receba dois vetores A,B de caracteres, dois inteiros N,M, e retorne um vetor C com a concatenação dos N primeiros elementos de A com os M primeiros de B. Ex: A = [ "R","E","S", "X"], B = </a:t>
            </a:r>
            <a:r>
              <a:rPr lang="pt" sz="1600"/>
              <a:t>["U","L","T","A","D","O","Y","Z"], N=3, M=6, deve resultar no vetor ["R","E","S","U","L","T","A","D","O"</a:t>
            </a:r>
            <a:r>
              <a:rPr lang="pt" sz="1600"/>
              <a:t>]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5"/>
            </a:pPr>
            <a:r>
              <a:rPr lang="pt" sz="1600"/>
              <a:t>Escreva uma função que receba dois vetores A,B de caracteres, dois inteiros N,M, e retorne um vetor C com os N primeiros elementos de A e os M primeiros de B alternados. Ex: A = [ "R","S","L","X"], B = ["E","U","T","A","D","O","Y","Z"], N=3, M=6, deve resultar no vetor ["R","E","S","U","L","T","A","D","O"]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5"/>
            </a:pPr>
            <a:r>
              <a:rPr lang="pt" sz="1600"/>
              <a:t>Escreva um procedimento que receba um vetor A de caracteres, dois inteiros N,K, e gire os N primeiros elementos de A de forma circular em K posições à direita. Ex: A = ["R","E","S","U","L","T","A","D","O","X","Y"], N=9, K=3, deve resultar na transformação de A em ["A","D","O","R","E","S","U","L","T","X","Y"]. A complexidade espaço auxiliar deve ser constante a de tempo θ(N).</a:t>
            </a:r>
            <a:endParaRPr sz="1600"/>
          </a:p>
        </p:txBody>
      </p:sp>
      <p:sp>
        <p:nvSpPr>
          <p:cNvPr id="852" name="Google Shape;852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" sz="1600"/>
              <a:t>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 startAt="8"/>
            </a:pPr>
            <a:r>
              <a:rPr lang="pt" sz="1600"/>
              <a:t>Escreva uma função que receba um inteiro N e retorne um vetor cujos N primeiros elementos são os N primeiros números de Fibonacci (o primeiro número de </a:t>
            </a:r>
            <a:r>
              <a:rPr lang="pt" sz="1600"/>
              <a:t>Fibonacci é 0, o segundo é 1, e o terceiro em diante é calculado como a soma dos dois anteriores)</a:t>
            </a:r>
            <a:r>
              <a:rPr lang="pt" sz="1600"/>
              <a:t>. Ex.: N=6 deve resultar em [0,1,1,2,3,5].</a:t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8"/>
            </a:pPr>
            <a:r>
              <a:rPr lang="pt" sz="1600"/>
              <a:t>Escreva uma função que recebe um inteiro N e retorne um vetor de inteiros no qual os elementos, do primeiro ao último, consistem dos dígitos de N. </a:t>
            </a:r>
            <a:r>
              <a:rPr lang="pt" sz="1600"/>
              <a:t>Ex.: N=7023 deve resultar em [7,0,2,3].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480"/>
              </a:spcBef>
              <a:spcAft>
                <a:spcPts val="0"/>
              </a:spcAft>
              <a:buSzPts val="1600"/>
              <a:buAutoNum type="alphaLcPeriod" startAt="8"/>
            </a:pPr>
            <a:r>
              <a:rPr lang="pt" sz="1600"/>
              <a:t>Escreva funções que adicionam, subtraem e multiplicam dois números passados como dois vetores A, B e dois inteiros N,M, de modo que os N (resp. M) primeiros elementos do vetor A (resp. B) contém os dígitos do primeiro (resp. segundo) número. O retorno deve consistir de um vetor com o resultado também como vetor de dígitos. Ex: A=[2,4,9], N=3, B = [7,2], M=2, deve resultar para soma no vetor [3,2,1], para a subtração no vetor [1,7,7] e para a multiplicação no vetor [1,7,9,2,8].  </a:t>
            </a:r>
            <a:endParaRPr sz="1600"/>
          </a:p>
        </p:txBody>
      </p:sp>
      <p:sp>
        <p:nvSpPr>
          <p:cNvPr id="858" name="Google Shape;858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4"/>
            </a:pPr>
            <a:r>
              <a:rPr lang="pt" sz="1600"/>
              <a:t>Escrever um algoritmo que carregue dados para a memória através de declaração e atribuição de variáveis, de modo que os dados carregados em memória possam ser representados pelo esquema abaixo. Em seguida, o programa deve desalocá-los.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600"/>
              <a:t>	Note que:</a:t>
            </a:r>
            <a:endParaRPr sz="1600"/>
          </a:p>
          <a:p>
            <a:pPr indent="-330200" lvl="0" marL="914400" rtl="0" algn="l">
              <a:spcBef>
                <a:spcPts val="600"/>
              </a:spcBef>
              <a:spcAft>
                <a:spcPts val="0"/>
              </a:spcAft>
              <a:buSzPts val="1600"/>
              <a:buAutoNum type="alphaLcParenBoth"/>
            </a:pPr>
            <a:r>
              <a:rPr lang="pt" sz="1600"/>
              <a:t>as setas representam ponteiros; quadrados azuis marcam memória que está alocada para o algoritmo (quando rotulados, existe uma variável com aquele nome com conteúdo naquela porção de memória)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lang="pt" sz="1600"/>
              <a:t>As porções que aparecem em duplas (ex: "A" e ponteiro para uma outra dupla) são mapeadas em áreas contíguas de memória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arenBoth"/>
            </a:pPr>
            <a:r>
              <a:rPr lang="pt" sz="1600"/>
              <a:t>O algoritmo pode usar variáveis extras de modo que a porção alocada de memória seja ainda maior que a exibida acima</a:t>
            </a:r>
            <a:endParaRPr sz="1600"/>
          </a:p>
        </p:txBody>
      </p:sp>
      <p:sp>
        <p:nvSpPr>
          <p:cNvPr id="864" name="Google Shape;864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  <p:sp>
        <p:nvSpPr>
          <p:cNvPr id="865" name="Google Shape;865;p80"/>
          <p:cNvSpPr/>
          <p:nvPr/>
        </p:nvSpPr>
        <p:spPr>
          <a:xfrm>
            <a:off x="1979526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866" name="Google Shape;866;p80"/>
          <p:cNvSpPr/>
          <p:nvPr/>
        </p:nvSpPr>
        <p:spPr>
          <a:xfrm>
            <a:off x="3211780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867" name="Google Shape;867;p80"/>
          <p:cNvSpPr/>
          <p:nvPr/>
        </p:nvSpPr>
        <p:spPr>
          <a:xfrm>
            <a:off x="2661238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B    </a:t>
            </a:r>
            <a:endParaRPr sz="1800"/>
          </a:p>
        </p:txBody>
      </p:sp>
      <p:sp>
        <p:nvSpPr>
          <p:cNvPr id="868" name="Google Shape;868;p80"/>
          <p:cNvSpPr/>
          <p:nvPr/>
        </p:nvSpPr>
        <p:spPr>
          <a:xfrm>
            <a:off x="1428984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</a:t>
            </a:r>
            <a:r>
              <a:rPr lang="pt"/>
              <a:t>    </a:t>
            </a:r>
            <a:r>
              <a:rPr lang="pt"/>
              <a:t>  </a:t>
            </a:r>
            <a:r>
              <a:rPr lang="pt"/>
              <a:t>A</a:t>
            </a:r>
            <a:endParaRPr sz="1800"/>
          </a:p>
        </p:txBody>
      </p:sp>
      <p:sp>
        <p:nvSpPr>
          <p:cNvPr id="869" name="Google Shape;869;p80"/>
          <p:cNvSpPr/>
          <p:nvPr/>
        </p:nvSpPr>
        <p:spPr>
          <a:xfrm>
            <a:off x="4448759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870" name="Google Shape;870;p80"/>
          <p:cNvSpPr/>
          <p:nvPr/>
        </p:nvSpPr>
        <p:spPr>
          <a:xfrm>
            <a:off x="3898217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C    </a:t>
            </a:r>
            <a:endParaRPr sz="1800"/>
          </a:p>
        </p:txBody>
      </p:sp>
      <p:sp>
        <p:nvSpPr>
          <p:cNvPr id="871" name="Google Shape;871;p80"/>
          <p:cNvSpPr/>
          <p:nvPr/>
        </p:nvSpPr>
        <p:spPr>
          <a:xfrm>
            <a:off x="5676993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</a:t>
            </a:r>
            <a:endParaRPr sz="1800"/>
          </a:p>
        </p:txBody>
      </p:sp>
      <p:sp>
        <p:nvSpPr>
          <p:cNvPr id="872" name="Google Shape;872;p80"/>
          <p:cNvSpPr/>
          <p:nvPr/>
        </p:nvSpPr>
        <p:spPr>
          <a:xfrm>
            <a:off x="5126451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D    </a:t>
            </a:r>
            <a:endParaRPr sz="1800"/>
          </a:p>
        </p:txBody>
      </p:sp>
      <p:sp>
        <p:nvSpPr>
          <p:cNvPr id="873" name="Google Shape;873;p80"/>
          <p:cNvSpPr/>
          <p:nvPr/>
        </p:nvSpPr>
        <p:spPr>
          <a:xfrm>
            <a:off x="6896482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800"/>
              <a:t>NULO </a:t>
            </a:r>
            <a:endParaRPr sz="800"/>
          </a:p>
        </p:txBody>
      </p:sp>
      <p:sp>
        <p:nvSpPr>
          <p:cNvPr id="874" name="Google Shape;874;p80"/>
          <p:cNvSpPr/>
          <p:nvPr/>
        </p:nvSpPr>
        <p:spPr>
          <a:xfrm>
            <a:off x="6345940" y="3016975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E    </a:t>
            </a:r>
            <a:endParaRPr sz="1800"/>
          </a:p>
        </p:txBody>
      </p:sp>
      <p:sp>
        <p:nvSpPr>
          <p:cNvPr id="875" name="Google Shape;875;p80"/>
          <p:cNvSpPr/>
          <p:nvPr/>
        </p:nvSpPr>
        <p:spPr>
          <a:xfrm>
            <a:off x="1204964" y="3701810"/>
            <a:ext cx="550500" cy="369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     </a:t>
            </a:r>
            <a:endParaRPr sz="1800"/>
          </a:p>
        </p:txBody>
      </p:sp>
      <p:sp>
        <p:nvSpPr>
          <p:cNvPr id="876" name="Google Shape;876;p80"/>
          <p:cNvSpPr/>
          <p:nvPr/>
        </p:nvSpPr>
        <p:spPr>
          <a:xfrm>
            <a:off x="1204964" y="3701810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x</a:t>
            </a:r>
            <a:endParaRPr b="1" sz="1800"/>
          </a:p>
        </p:txBody>
      </p:sp>
      <p:cxnSp>
        <p:nvCxnSpPr>
          <p:cNvPr id="877" name="Google Shape;877;p80"/>
          <p:cNvCxnSpPr>
            <a:endCxn id="867" idx="1"/>
          </p:cNvCxnSpPr>
          <p:nvPr/>
        </p:nvCxnSpPr>
        <p:spPr>
          <a:xfrm flipH="1" rot="10800000">
            <a:off x="2261638" y="3201925"/>
            <a:ext cx="399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78" name="Google Shape;878;p80"/>
          <p:cNvCxnSpPr/>
          <p:nvPr/>
        </p:nvCxnSpPr>
        <p:spPr>
          <a:xfrm flipH="1" rot="10800000">
            <a:off x="3524848" y="3202079"/>
            <a:ext cx="399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79" name="Google Shape;879;p80"/>
          <p:cNvCxnSpPr/>
          <p:nvPr/>
        </p:nvCxnSpPr>
        <p:spPr>
          <a:xfrm flipH="1" rot="10800000">
            <a:off x="4724900" y="3202079"/>
            <a:ext cx="399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880" name="Google Shape;880;p80"/>
          <p:cNvCxnSpPr/>
          <p:nvPr/>
        </p:nvCxnSpPr>
        <p:spPr>
          <a:xfrm flipH="1" rot="10800000">
            <a:off x="5988113" y="3202079"/>
            <a:ext cx="399600" cy="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881" name="Google Shape;881;p80"/>
          <p:cNvSpPr/>
          <p:nvPr/>
        </p:nvSpPr>
        <p:spPr>
          <a:xfrm>
            <a:off x="1128624" y="3153162"/>
            <a:ext cx="567403" cy="779456"/>
          </a:xfrm>
          <a:custGeom>
            <a:rect b="b" l="l" r="r" t="t"/>
            <a:pathLst>
              <a:path extrusionOk="0" h="37614" w="27381">
                <a:moveTo>
                  <a:pt x="19896" y="37614"/>
                </a:moveTo>
                <a:cubicBezTo>
                  <a:pt x="21037" y="35333"/>
                  <a:pt x="29686" y="27634"/>
                  <a:pt x="26739" y="23927"/>
                </a:cubicBezTo>
                <a:cubicBezTo>
                  <a:pt x="23792" y="20220"/>
                  <a:pt x="6208" y="19174"/>
                  <a:pt x="2216" y="15372"/>
                </a:cubicBezTo>
                <a:cubicBezTo>
                  <a:pt x="-1776" y="11570"/>
                  <a:pt x="600" y="3490"/>
                  <a:pt x="2786" y="1114"/>
                </a:cubicBezTo>
                <a:cubicBezTo>
                  <a:pt x="4972" y="-1262"/>
                  <a:pt x="13242" y="1114"/>
                  <a:pt x="15333" y="1114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882" name="Google Shape;882;p80"/>
          <p:cNvSpPr txBox="1"/>
          <p:nvPr/>
        </p:nvSpPr>
        <p:spPr>
          <a:xfrm>
            <a:off x="1979525" y="3462450"/>
            <a:ext cx="1708200" cy="9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200">
                <a:latin typeface="Consolas"/>
                <a:ea typeface="Consolas"/>
                <a:cs typeface="Consolas"/>
                <a:sym typeface="Consolas"/>
              </a:rPr>
              <a:t>estrutura </a:t>
            </a: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Nó: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v: </a:t>
            </a: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Caractere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latin typeface="Consolas"/>
                <a:ea typeface="Consolas"/>
                <a:cs typeface="Consolas"/>
                <a:sym typeface="Consolas"/>
              </a:rPr>
              <a:t>p: ^Nó</a:t>
            </a:r>
            <a:endParaRPr sz="1200">
              <a:solidFill>
                <a:srgbClr val="6AA8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x: ^Nó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80"/>
          <p:cNvSpPr/>
          <p:nvPr/>
        </p:nvSpPr>
        <p:spPr>
          <a:xfrm>
            <a:off x="1438798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884" name="Google Shape;884;p80"/>
          <p:cNvSpPr/>
          <p:nvPr/>
        </p:nvSpPr>
        <p:spPr>
          <a:xfrm>
            <a:off x="1992459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885" name="Google Shape;885;p80"/>
          <p:cNvSpPr/>
          <p:nvPr/>
        </p:nvSpPr>
        <p:spPr>
          <a:xfrm>
            <a:off x="2672442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886" name="Google Shape;886;p80"/>
          <p:cNvSpPr/>
          <p:nvPr/>
        </p:nvSpPr>
        <p:spPr>
          <a:xfrm>
            <a:off x="3226104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887" name="Google Shape;887;p80"/>
          <p:cNvSpPr/>
          <p:nvPr/>
        </p:nvSpPr>
        <p:spPr>
          <a:xfrm>
            <a:off x="3902063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888" name="Google Shape;888;p80"/>
          <p:cNvSpPr/>
          <p:nvPr/>
        </p:nvSpPr>
        <p:spPr>
          <a:xfrm>
            <a:off x="4455724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889" name="Google Shape;889;p80"/>
          <p:cNvSpPr/>
          <p:nvPr/>
        </p:nvSpPr>
        <p:spPr>
          <a:xfrm>
            <a:off x="5131683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890" name="Google Shape;890;p80"/>
          <p:cNvSpPr/>
          <p:nvPr/>
        </p:nvSpPr>
        <p:spPr>
          <a:xfrm>
            <a:off x="5685344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  <p:sp>
        <p:nvSpPr>
          <p:cNvPr id="891" name="Google Shape;891;p80"/>
          <p:cNvSpPr/>
          <p:nvPr/>
        </p:nvSpPr>
        <p:spPr>
          <a:xfrm>
            <a:off x="6353911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v</a:t>
            </a:r>
            <a:endParaRPr b="1"/>
          </a:p>
        </p:txBody>
      </p:sp>
      <p:sp>
        <p:nvSpPr>
          <p:cNvPr id="892" name="Google Shape;892;p80"/>
          <p:cNvSpPr/>
          <p:nvPr/>
        </p:nvSpPr>
        <p:spPr>
          <a:xfrm>
            <a:off x="6907572" y="3021826"/>
            <a:ext cx="228600" cy="1851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p</a:t>
            </a:r>
            <a:endParaRPr b="1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5"/>
            </a:pPr>
            <a:r>
              <a:rPr lang="pt" sz="1600"/>
              <a:t>O que há de errado com o programa abaixo?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8" name="Google Shape;898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  <p:sp>
        <p:nvSpPr>
          <p:cNvPr id="899" name="Google Shape;899;p81"/>
          <p:cNvSpPr txBox="1"/>
          <p:nvPr/>
        </p:nvSpPr>
        <p:spPr>
          <a:xfrm>
            <a:off x="542525" y="2508750"/>
            <a:ext cx="4191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programa 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ErroAlocacao()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estrutura 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Aluno: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matr: Inteiro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prox: ^Aluno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CarregarLista(): ^Aluno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Alunos[1..3]: Aluno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Alunos[1].matr ← 1234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Alunos[2].matr ← 233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Alunos[3].matr ← 555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</a:rPr>
              <a:t>...</a:t>
            </a:r>
            <a:endParaRPr b="1" sz="1800"/>
          </a:p>
        </p:txBody>
      </p:sp>
      <p:sp>
        <p:nvSpPr>
          <p:cNvPr id="900" name="Google Shape;900;p81"/>
          <p:cNvSpPr txBox="1"/>
          <p:nvPr/>
        </p:nvSpPr>
        <p:spPr>
          <a:xfrm>
            <a:off x="4673925" y="2356350"/>
            <a:ext cx="4191000" cy="31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Alunos[1].prox ← @Alunos[2]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Alunos[2].prox ← @Alunos[3]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Alunos[3].prox ← NULO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@Alunos[1]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p: ^Aluno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 ← CarregarLista()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(p^.prox^.prox^.matr)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8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" sz="1600"/>
              <a:t>Faça um algoritmo que leia o estado de um jogo da velha e escreva ou o símbolo ("X" ou "O") do jogador que ganhou, ou escreva "Velha" se não é possível que nenhum jogador ganhe, ou "Em andamento" para indicar que o resultado da partida ainda é indefinida. </a:t>
            </a:r>
            <a:br>
              <a:rPr lang="pt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" sz="1600"/>
              <a:t>Faça um algoritmo como no exercício anterior, mas considere que o jogo da velha está sendo jogado em um tabuleiro de NxN quadrados (o original é jogado em 3x3) e vence o jogador que conseguir executar N jogadas alinhadas em horizontal, vertical ou diagonal.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6"/>
            </a:pPr>
            <a:r>
              <a:rPr lang="pt" sz="1600"/>
              <a:t>Faça um algoritmo que estime o valor da constante matemática π apenas utilizando soma/subtração, multiplicação/divisão e o gerador de números aleatórios. (Dica: considere o experimento de sortear um ponto qualquer p interno a um quadrado de lado 2, onde qualquer ponto interno tem igual probabilidade de ser sorteado. Qual a probabilidade de que p pertença ao círculo inscrito no quadrado? Note que, na realização de um número grande de tais sorteios, a razão de pontos sorteados que </a:t>
            </a:r>
            <a:r>
              <a:rPr lang="pt" sz="1600"/>
              <a:t>pertencem</a:t>
            </a:r>
            <a:r>
              <a:rPr lang="pt" sz="1600"/>
              <a:t> ao círculo em relação ao total de tais pontos se aproximará do valor da probabilidade calculada.)</a:t>
            </a:r>
            <a:endParaRPr sz="1600"/>
          </a:p>
        </p:txBody>
      </p:sp>
      <p:sp>
        <p:nvSpPr>
          <p:cNvPr id="906" name="Google Shape;906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Dado um vetor com N elementos: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permutar em tempo θ(N) e espaço </a:t>
            </a:r>
            <a:r>
              <a:rPr lang="pt" sz="1600"/>
              <a:t>θ(1) </a:t>
            </a:r>
            <a:r>
              <a:rPr lang="pt" sz="1600"/>
              <a:t>seus elementos de forma que resulte com igual probabilidade em qualquer das N! permutações possíveis.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dado natural M, escolher M inteiros do vetor em tempo </a:t>
            </a:r>
            <a:r>
              <a:rPr lang="pt" sz="1600"/>
              <a:t>θ(M) e espaço θ(1)  </a:t>
            </a:r>
            <a:r>
              <a:rPr lang="pt" sz="1600"/>
              <a:t>de forma que qualquer elemento tenha igual probabilidade de ser escolhido.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Dado natural N, determinar o número de zeros no fim de N!. Exemplo: </a:t>
            </a:r>
            <a:r>
              <a:rPr b="1" lang="pt" sz="1600"/>
              <a:t>Entrada:</a:t>
            </a:r>
            <a:r>
              <a:rPr lang="pt" sz="1600"/>
              <a:t> N = 11; </a:t>
            </a:r>
            <a:r>
              <a:rPr b="1" lang="pt" sz="1600"/>
              <a:t>Saída:</a:t>
            </a:r>
            <a:r>
              <a:rPr lang="pt" sz="1600"/>
              <a:t>  2; </a:t>
            </a:r>
            <a:r>
              <a:rPr b="1" lang="pt" sz="1600"/>
              <a:t>Entrada:</a:t>
            </a:r>
            <a:r>
              <a:rPr lang="pt" sz="1600"/>
              <a:t> N = 100; </a:t>
            </a:r>
            <a:r>
              <a:rPr b="1" lang="pt" sz="1600"/>
              <a:t>Saída:</a:t>
            </a:r>
            <a:r>
              <a:rPr lang="pt" sz="1600"/>
              <a:t>  24; </a:t>
            </a:r>
            <a:r>
              <a:rPr b="1" lang="pt" sz="1600"/>
              <a:t>Entrada:</a:t>
            </a:r>
            <a:r>
              <a:rPr lang="pt" sz="1600"/>
              <a:t> N = 500; </a:t>
            </a:r>
            <a:r>
              <a:rPr b="1" lang="pt" sz="1600"/>
              <a:t>Saída:</a:t>
            </a:r>
            <a:r>
              <a:rPr lang="pt" sz="1600"/>
              <a:t>  124.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Dado o número H representando as horas e M os minutos, determinar o menor ângulo entre os ponteiros de um relógio que marca este horário.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Dado um natural N, crie uma função que calcule √(N) utilizando-se apenas as 4 operações básicas de aritmética. (Dica: se x = √(N), então N/x = x. Se x ≠ √(N), um algoritmo iterativo pode incrementalmente utilizar o valor de N/x para aproximar o valor de √(N).)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2" name="Google Shape;912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3"/>
            </a:pPr>
            <a:r>
              <a:rPr lang="pt" sz="1600"/>
              <a:t>Escreva um algoritmo que leia N alunos (matrícula, nome e idade). Em seguida, o algoritmo deve ler M matrículas e, para cada matrícula, deve escrever o nome do aluno correspondente, buscando nos registros previamente lidos.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3"/>
            </a:pPr>
            <a:r>
              <a:rPr lang="pt" sz="1600"/>
              <a:t>Dado um vetor de N caracteres, determinar se há repetição de caracteres.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3"/>
            </a:pPr>
            <a:r>
              <a:rPr lang="pt" sz="1600"/>
              <a:t>Duas palavras são anagramas se uma palavra pode se tornar igual a outra por um rearranjo na ordem de suas letras. Por exemplo, as palavras computação e taãopmoçuc são anagramas. Dados dois vetores A[1..N]: </a:t>
            </a:r>
            <a:r>
              <a:rPr lang="pt" sz="1600"/>
              <a:t>Caractere</a:t>
            </a:r>
            <a:r>
              <a:rPr lang="pt" sz="1600"/>
              <a:t> e B[1..N]: </a:t>
            </a:r>
            <a:r>
              <a:rPr lang="pt" sz="1600"/>
              <a:t>Caractere</a:t>
            </a:r>
            <a:r>
              <a:rPr lang="pt" sz="1600"/>
              <a:t> representando duas palavras com N caracteres, determinar se são anagramas. Crie algoritmos com as seguintes ideias: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marcando a ocorrência de cada c</a:t>
            </a:r>
            <a:r>
              <a:rPr lang="pt" sz="1600"/>
              <a:t>aractere</a:t>
            </a:r>
            <a:r>
              <a:rPr lang="pt" sz="1600"/>
              <a:t> de A em um correspondente em 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ordenando-se os caracteres de ambos os vetores A e B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contando-se o número de ocorrência de cada caractere de A e B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8" name="Google Shape;918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6"/>
            </a:pPr>
            <a:r>
              <a:rPr lang="pt" sz="1600"/>
              <a:t>Imagens </a:t>
            </a:r>
            <a:r>
              <a:rPr i="1" lang="pt" sz="1600"/>
              <a:t>bitmap</a:t>
            </a:r>
            <a:r>
              <a:rPr lang="pt" sz="1600"/>
              <a:t> são armazenadas em memória em geral usando-se uma matriz, onde cada elemento da matriz representa um pixel da imagem. Cada pixel constitui de três valores naturais, chamados r, g, b, no intervalo de 0 a 255, indicando a intensidade de cada uma das cores básicas (vermelho, verde e azul). Dado uma imagem com N pixels de largura por N de altura, crie um algoritmo para rotacionar a figura em 90 graus usando espaço auxiliar constante.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6"/>
            </a:pPr>
            <a:r>
              <a:rPr lang="pt" sz="1600"/>
              <a:t>Remover valores duplicados de um vetor não-ordenado A[1..N] usando espaço auxiliar constante. Atualizar o valor de N para delimitar onde terminam os elementos que permaneceram em A (os elementos na porção A[1..N] tornaram-se todos distintos). Ex.: </a:t>
            </a:r>
            <a:r>
              <a:rPr b="1" lang="pt" sz="1600"/>
              <a:t>Entrada: </a:t>
            </a:r>
            <a:r>
              <a:rPr lang="pt" sz="1600"/>
              <a:t>A = [1 3 2 2 1 3 4 1]; N = 8; </a:t>
            </a:r>
            <a:r>
              <a:rPr b="1" lang="pt" sz="1600"/>
              <a:t>Saída: </a:t>
            </a:r>
            <a:r>
              <a:rPr lang="pt" sz="1600"/>
              <a:t>A = [1 3 2 4 0 0 0 0]; N = 4.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6"/>
            </a:pPr>
            <a:r>
              <a:rPr lang="pt" sz="1600"/>
              <a:t>Usando o comando de gerar números aleatórios com probabilidade uniforme existente na sua linguagem de programação, faça uma função que emule um dado viciado, retornando os números de 1 a 6 com probabilidade de 40%, 20%, 20%, 10%, 9% e 1%, respectivamente. Para certificar que a função esteja funcionando, obtenha 1 milhão de resultados desta função, determine a frequência de retorno de cada número e compare com o percentual requisitado.</a:t>
            </a:r>
            <a:endParaRPr sz="1600"/>
          </a:p>
        </p:txBody>
      </p:sp>
      <p:sp>
        <p:nvSpPr>
          <p:cNvPr id="924" name="Google Shape;924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8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pt" sz="1600"/>
              <a:t>Dada uma tabela M[1..N, 1..N] de inteiros, zerar todos os valores numa linha e numa coluna de M que possua originalmente algum valor 0, ou seja, atribuir 0 a todos os valores da linha i e da coluna j se M[i, j] = 0. O algoritmo deve executar em tempo O(N</a:t>
            </a:r>
            <a:r>
              <a:rPr baseline="30000" lang="pt" sz="1600"/>
              <a:t>2</a:t>
            </a:r>
            <a:r>
              <a:rPr lang="pt" sz="1600"/>
              <a:t>) e espaço auxiliar O(N). Ex.: </a:t>
            </a:r>
            <a:endParaRPr sz="1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pt" sz="1600"/>
              <a:t>Entrada:</a:t>
            </a:r>
            <a:r>
              <a:rPr lang="pt" sz="1600"/>
              <a:t> N = 5, 	</a:t>
            </a:r>
            <a:r>
              <a:rPr b="1" lang="pt" sz="1600"/>
              <a:t>Saída:</a:t>
            </a:r>
            <a:br>
              <a:rPr lang="pt" sz="1600"/>
            </a:br>
            <a:r>
              <a:rPr lang="pt" sz="1600"/>
              <a:t>	M =	(1 1 2 1 0)		M =	(0 0 0 0 0)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600"/>
              <a:t>(4 0 1 3 4)			(0 0 0 0 0)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600"/>
              <a:t>(2 5 7 9 1)			(2 0 7 9 0)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600"/>
              <a:t>(2 5 3 8 1)			(2 0 3 8 0)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600"/>
              <a:t>(2 0 1 1 1)			(0 0 0 0 0)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19"/>
            </a:pPr>
            <a:r>
              <a:rPr lang="pt" sz="1600"/>
              <a:t>Dados N pontos em ℝ</a:t>
            </a:r>
            <a:r>
              <a:rPr baseline="30000" lang="pt" sz="1600"/>
              <a:t>2</a:t>
            </a:r>
            <a:r>
              <a:rPr lang="pt" sz="1600"/>
              <a:t>, descobrir o maior número de pontos colineares em tempo O(N</a:t>
            </a:r>
            <a:r>
              <a:rPr baseline="30000" lang="pt" sz="1600"/>
              <a:t>2</a:t>
            </a:r>
            <a:r>
              <a:rPr lang="pt" sz="1600"/>
              <a:t>).</a:t>
            </a:r>
            <a:endParaRPr sz="1600"/>
          </a:p>
        </p:txBody>
      </p:sp>
      <p:sp>
        <p:nvSpPr>
          <p:cNvPr id="930" name="Google Shape;930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21"/>
            </a:pPr>
            <a:r>
              <a:rPr lang="pt" sz="1600"/>
              <a:t>Dado um vetor A com N caracteres, um caractere X e um vetor S de M caracteres, substituir cada ocorrência de X em A[1..N] por S[1..M] usando espaço auxiliar constante. Atualizar N com o novo tamanho da cadeia. Ex.: </a:t>
            </a:r>
            <a:r>
              <a:rPr b="1" lang="pt" sz="1600"/>
              <a:t>Entrada:</a:t>
            </a:r>
            <a:r>
              <a:rPr lang="pt" sz="1600"/>
              <a:t> N = 5, A = [a,b,c,a,b,x,y,x,y,x,y], X = "a", S = [d,e,f], M = 3, </a:t>
            </a:r>
            <a:r>
              <a:rPr b="1" lang="pt" sz="1600"/>
              <a:t>Saída:</a:t>
            </a:r>
            <a:r>
              <a:rPr lang="pt" sz="1600"/>
              <a:t> A = [d,e,f,b,c,d,e,f,b,x,y], N = 9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21"/>
            </a:pPr>
            <a:r>
              <a:rPr lang="pt" sz="1600"/>
              <a:t>Usando por base uma função supostamente existente que retorna um número entre 0 (inclusive) e 5 (inclusive) com distribuição uniforme (i.e., a probabilidade de qualquer retorno é a mesma), projetar uma função que retorne um número entre 0 (inclusive) e 7 (inclusive) com distribuição uniforme.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pt" sz="1600"/>
            </a:b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6" name="Google Shape;936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/>
              <a:t>Variável Escalar é aquela que armazena um único valor de determinado tipo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000">
                <a:solidFill>
                  <a:schemeClr val="dk1"/>
                </a:solidFill>
              </a:rPr>
              <a:t>Adotaremos os seguintes tipos de valores em pseudo-código:</a:t>
            </a:r>
            <a:endParaRPr sz="30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Inteiro: números inteiros (ex: -4, 0, 1, 100)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Real: números reais (ex: 2.2, 0, 3.1415)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Caractere</a:t>
            </a:r>
            <a:r>
              <a:rPr lang="pt" sz="2400">
                <a:solidFill>
                  <a:schemeClr val="dk1"/>
                </a:solidFill>
              </a:rPr>
              <a:t>: símbolo </a:t>
            </a:r>
            <a:r>
              <a:rPr lang="pt" sz="2400">
                <a:solidFill>
                  <a:schemeClr val="dk1"/>
                </a:solidFill>
              </a:rPr>
              <a:t>alfanumérico</a:t>
            </a:r>
            <a:r>
              <a:rPr lang="pt" sz="2400">
                <a:solidFill>
                  <a:schemeClr val="dk1"/>
                </a:solidFill>
              </a:rPr>
              <a:t> ("a", "b", "9", "")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Lógico: V (verdadeiro) / F (falso)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Cadeia: texto (ex.: "abc", "Fabiano Oliveira", etc.)</a:t>
            </a:r>
            <a:endParaRPr sz="2400">
              <a:solidFill>
                <a:schemeClr val="dk1"/>
              </a:solidFill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pt" sz="2400">
                <a:solidFill>
                  <a:schemeClr val="dk1"/>
                </a:solidFill>
              </a:rPr>
              <a:t>DataHora: horários (ex: "05/12/1978 20:12")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Variável Escalar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451650" y="1674221"/>
            <a:ext cx="8240700" cy="46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 sz="3000">
                <a:solidFill>
                  <a:schemeClr val="dk1"/>
                </a:solidFill>
              </a:rPr>
              <a:t>O intervalo de valores que se pode armazenar em um tipo de variável é chamado de </a:t>
            </a:r>
            <a:r>
              <a:rPr b="1" i="1" lang="pt" sz="3000">
                <a:solidFill>
                  <a:schemeClr val="dk1"/>
                </a:solidFill>
              </a:rPr>
              <a:t>domínio do tipo da variável</a:t>
            </a:r>
            <a:br>
              <a:rPr b="1" i="1" lang="pt" sz="3000">
                <a:solidFill>
                  <a:schemeClr val="dk1"/>
                </a:solidFill>
              </a:rPr>
            </a:br>
            <a:endParaRPr b="1" i="1" sz="30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3000"/>
              <a:t>Cada linguagem dimensiona o tamanho de memória para armazenar cada tipo de valor de sua maneira, o que significa que cada linguagem pode ter um domínio para um tipo de variável </a:t>
            </a:r>
            <a:r>
              <a:rPr lang="pt" sz="3000">
                <a:solidFill>
                  <a:schemeClr val="dk1"/>
                </a:solidFill>
              </a:rPr>
              <a:t>eventualmente distinto das outras</a:t>
            </a:r>
            <a:r>
              <a:rPr lang="pt" sz="2400">
                <a:solidFill>
                  <a:schemeClr val="dk1"/>
                </a:solidFill>
              </a:rPr>
              <a:t> 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