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5F216F-678D-462B-B8BC-F826B68D0B94}">
  <a:tblStyle styleId="{245F216F-678D-462B-B8BC-F826B68D0B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2FCC90C-E4DA-4B47-BD38-965E57A3CA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b456b69f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Google Shape;32;gb456b69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61177bd5e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61177bd5e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c8f1a0d3_0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c8f1a0d3_0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5c8f1a0d3_0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5c8f1a0d3_0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daa45af7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daa45af7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c8f1a0d3_0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5c8f1a0d3_0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daa45af7_0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daa45af7_0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29a7062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29a7062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29a70629_0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29a70629_0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dbc39364c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dbc39364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dbc39364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dbc39364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b456b69f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b456b69f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59179ca4945697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59179ca494569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c8f1a0d3_0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c8f1a0d3_0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29d186c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29d186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c8f1a0d3_0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c8f1a0d3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c8f1a0d3_0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c8f1a0d3_0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29bac18f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29bac18f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1177bd5e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1177bd5e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43862ec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43862e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c8f1a0d3_0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c8f1a0d3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61177bd5e_0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61177bd5e_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5c8f1a0d3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5c8f1a0d3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5c8f1a0d3_0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5c8f1a0d3_0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dca1e88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dca1e88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177bd5e_0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1177bd5e_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c8f1a0d3_01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c8f1a0d3_0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dca1e88b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1dca1e88b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dca1e88b_0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dca1e88b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1177bd5e_0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1177bd5e_0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1177bd5e_0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1177bd5e_0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61177bd5e_0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61177bd5e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5c8f1a0d3_0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5c8f1a0d3_0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5c8f1a0d3_0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5c8f1a0d3_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2a278ee7_0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2a278ee7_0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a278ee7_0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a278ee7_0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2a323bf3_0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2a323bf3_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5d2eb52ca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5d2eb52ca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2a278ee7_0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12a278ee7_0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5c8f1a0d3_0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5c8f1a0d3_0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2a323bf3_0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2a323bf3_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61177bd5e_0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61177bd5e_0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a323bf3_08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2a323bf3_0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5c8f1a0d3_0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5c8f1a0d3_0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daa45af7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daa45af7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2a323bf3_0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2a323bf3_0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a323bf3_0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2a323bf3_0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c8f1a0d3_0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c8f1a0d3_0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0f5e4f838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0f5e4f8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d81aca53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d81aca5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0f5e4f83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0f5e4f8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0f5e4f838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0f5e4f83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0f5e4f838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0f5e4f83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0f5e4f83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0f5e4f8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0f5e4f83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0f5e4f83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5c8f1a0d3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5c8f1a0d3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2a323bf3_0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2a323bf3_0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1d5ec136b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1d5ec136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2a323bf3_0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2a323bf3_0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2a323bf3_0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2a323bf3_0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59b7eb19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59b7eb19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5c8f1a0d3_0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5c8f1a0d3_0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ba2d049b_0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ba2d049b_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2c2452b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2c2452b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5c8f1a0d3_02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5c8f1a0d3_0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5c8f1a0d3_02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5c8f1a0d3_0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c8f1a0d3_0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c8f1a0d3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g557beead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" name="Google Shape;811;g557beead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55c8fd9f9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55c8fd9f9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1177bd5e_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1177bd5e_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1177bd5e_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1177bd5e_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ctrTitle"/>
          </p:nvPr>
        </p:nvSpPr>
        <p:spPr>
          <a:xfrm>
            <a:off x="133350" y="0"/>
            <a:ext cx="7772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 sz="4400" u="none" cap="none" strike="noStrike">
                <a:solidFill>
                  <a:srgbClr val="FF505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2"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800"/>
            </a:lvl2pPr>
            <a:lvl3pPr indent="-3810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3pPr>
            <a:lvl4pPr indent="-3429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4pPr>
            <a:lvl5pPr indent="-3429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/>
            </a:lvl5pPr>
            <a:lvl6pPr indent="-3429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429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429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429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400" u="none" cap="none" strike="noStrik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buNone/>
              <a:defRPr b="0" i="0" sz="1400" u="none" cap="none" strike="noStrike"/>
            </a:lvl1pPr>
            <a:lvl2pPr indent="0" lvl="1" marL="0" marR="0" rtl="0" algn="r">
              <a:buNone/>
              <a:defRPr b="0" i="0" sz="1400" u="none" cap="none" strike="noStrike"/>
            </a:lvl2pPr>
            <a:lvl3pPr indent="0" lvl="2" marL="0" marR="0" rtl="0" algn="r">
              <a:buNone/>
              <a:defRPr b="0" i="0" sz="1400" u="none" cap="none" strike="noStrike"/>
            </a:lvl3pPr>
            <a:lvl4pPr indent="0" lvl="3" marL="0" marR="0" rtl="0" algn="r">
              <a:buNone/>
              <a:defRPr b="0" i="0" sz="1400" u="none" cap="none" strike="noStrike"/>
            </a:lvl4pPr>
            <a:lvl5pPr indent="0" lvl="4" marL="0" marR="0" rtl="0" algn="r">
              <a:buNone/>
              <a:defRPr b="0" i="0" sz="1400" u="none" cap="none" strike="noStrike"/>
            </a:lvl5pPr>
            <a:lvl6pPr indent="0" lvl="5" marL="0" marR="0" rtl="0" algn="r">
              <a:buNone/>
              <a:defRPr b="0" i="0" sz="1400" u="none" cap="none" strike="noStrike"/>
            </a:lvl6pPr>
            <a:lvl7pPr indent="0" lvl="6" marL="0" marR="0" rtl="0" algn="r">
              <a:buNone/>
              <a:defRPr b="0" i="0" sz="1400" u="none" cap="none" strike="noStrike"/>
            </a:lvl7pPr>
            <a:lvl8pPr indent="0" lvl="7" marL="0" marR="0" rtl="0" algn="r">
              <a:buNone/>
              <a:defRPr b="0" i="0" sz="1400" u="none" cap="none" strike="noStrike"/>
            </a:lvl8pPr>
            <a:lvl9pPr indent="0" lvl="8" marL="0" marR="0" rtl="0" algn="r">
              <a:buNone/>
              <a:defRPr b="0" i="0" sz="1400" u="none" cap="none" strike="noStrike"/>
            </a:lvl9pPr>
          </a:lstStyle>
          <a:p>
            <a:pPr indent="-88900" lvl="0" mar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1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2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3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4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5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  <a:p>
            <a:pPr indent="-88900" lvl="6" mar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t/>
            </a:r>
            <a:endParaRPr/>
          </a:p>
          <a:p>
            <a:pPr indent="-88900" lvl="7" marL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  <a:p>
            <a:pPr indent="-88900" lvl="8" marL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Algoritmos 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Estruturas de Dados I</a:t>
            </a:r>
            <a:endParaRPr/>
          </a:p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solidFill>
                  <a:srgbClr val="000000"/>
                </a:solidFill>
              </a:rPr>
              <a:t>Listas Lineares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t" sz="1400">
                <a:solidFill>
                  <a:srgbClr val="000000"/>
                </a:solidFill>
              </a:rPr>
            </a:br>
            <a:r>
              <a:rPr lang="pt" sz="1400">
                <a:solidFill>
                  <a:srgbClr val="000000"/>
                </a:solidFill>
              </a:rPr>
              <a:t>versão 2.10</a:t>
            </a:r>
            <a:br>
              <a:rPr lang="pt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Fabiano Oliveira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fabiano.oliveira@ime.uerj.br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1252" y="423175"/>
            <a:ext cx="1167525" cy="128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Exemplo 3: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L: ListaLinear &lt;Inteiro, ^Aluno&gt;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A1, A2, A: ^Aluno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(A1)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(A2)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A1^.Matricula, A1^.Nome[1] ← 1, 'A'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A2^.Matricula, A2^.Nome[1] ← 2, 'B'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Insere(L, A1^.Matricula, A1)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Insere(L, A2^.Matricula, A2)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(A^.Nome[1])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B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(A^.Nome[1])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A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A1^.Nome[1] ← 'C'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(A^.Nome[1])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C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Qual o critério para se usar uma lista de </a:t>
            </a:r>
            <a:r>
              <a:rPr lang="pt"/>
              <a:t>de ponteiros para </a:t>
            </a:r>
            <a:r>
              <a:rPr lang="pt"/>
              <a:t>elementos ao invés de uma lista para elementos?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0" name="Google Shape;100;p19"/>
          <p:cNvSpPr/>
          <p:nvPr/>
        </p:nvSpPr>
        <p:spPr>
          <a:xfrm>
            <a:off x="1076300" y="4149125"/>
            <a:ext cx="6381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1762100" y="4149125"/>
            <a:ext cx="6381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2447900" y="4149125"/>
            <a:ext cx="6381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3133700" y="4149125"/>
            <a:ext cx="6381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229975" y="4779975"/>
            <a:ext cx="6630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chemeClr val="dk1"/>
                </a:solidFill>
              </a:rPr>
              <a:t>elem N</a:t>
            </a:r>
            <a:endParaRPr sz="1200"/>
          </a:p>
        </p:txBody>
      </p:sp>
      <p:sp>
        <p:nvSpPr>
          <p:cNvPr id="105" name="Google Shape;105;p19"/>
          <p:cNvSpPr/>
          <p:nvPr/>
        </p:nvSpPr>
        <p:spPr>
          <a:xfrm>
            <a:off x="5644950" y="4779975"/>
            <a:ext cx="6630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chemeClr val="dk1"/>
                </a:solidFill>
              </a:rPr>
              <a:t>elem 2</a:t>
            </a:r>
            <a:endParaRPr sz="1200"/>
          </a:p>
        </p:txBody>
      </p:sp>
      <p:sp>
        <p:nvSpPr>
          <p:cNvPr id="106" name="Google Shape;106;p19"/>
          <p:cNvSpPr/>
          <p:nvPr/>
        </p:nvSpPr>
        <p:spPr>
          <a:xfrm>
            <a:off x="6355525" y="4779975"/>
            <a:ext cx="6381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...</a:t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7693775" y="4779975"/>
            <a:ext cx="6522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100">
                <a:solidFill>
                  <a:schemeClr val="dk1"/>
                </a:solidFill>
              </a:rPr>
              <a:t>elem 1</a:t>
            </a:r>
            <a:endParaRPr sz="1200"/>
          </a:p>
        </p:txBody>
      </p:sp>
      <p:graphicFrame>
        <p:nvGraphicFramePr>
          <p:cNvPr id="108" name="Google Shape;108;p19"/>
          <p:cNvGraphicFramePr/>
          <p:nvPr/>
        </p:nvGraphicFramePr>
        <p:xfrm>
          <a:off x="999375" y="405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{245F216F-678D-462B-B8BC-F826B68D0B94}</a:tableStyleId>
              </a:tblPr>
              <a:tblGrid>
                <a:gridCol w="740850"/>
                <a:gridCol w="681100"/>
                <a:gridCol w="684700"/>
                <a:gridCol w="732000"/>
              </a:tblGrid>
              <a:tr h="56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/>
                        <a:t>elem 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</a:rPr>
                        <a:t>elem 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...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 sz="1200">
                          <a:solidFill>
                            <a:schemeClr val="dk1"/>
                          </a:solidFill>
                        </a:rPr>
                        <a:t>elem N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109" name="Google Shape;109;p19"/>
          <p:cNvGraphicFramePr/>
          <p:nvPr/>
        </p:nvGraphicFramePr>
        <p:xfrm>
          <a:off x="5538025" y="3824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{245F216F-678D-462B-B8BC-F826B68D0B94}</a:tableStyleId>
              </a:tblPr>
              <a:tblGrid>
                <a:gridCol w="382850"/>
                <a:gridCol w="382850"/>
                <a:gridCol w="382850"/>
                <a:gridCol w="382850"/>
              </a:tblGrid>
              <a:tr h="56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0" name="Google Shape;110;p19"/>
          <p:cNvCxnSpPr/>
          <p:nvPr/>
        </p:nvCxnSpPr>
        <p:spPr>
          <a:xfrm>
            <a:off x="5744975" y="4134625"/>
            <a:ext cx="2197800" cy="619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9"/>
          <p:cNvCxnSpPr>
            <a:endCxn id="105" idx="0"/>
          </p:cNvCxnSpPr>
          <p:nvPr/>
        </p:nvCxnSpPr>
        <p:spPr>
          <a:xfrm flipH="1">
            <a:off x="5976450" y="4134675"/>
            <a:ext cx="162300" cy="645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19"/>
          <p:cNvCxnSpPr>
            <a:endCxn id="106" idx="0"/>
          </p:cNvCxnSpPr>
          <p:nvPr/>
        </p:nvCxnSpPr>
        <p:spPr>
          <a:xfrm>
            <a:off x="6513475" y="4178175"/>
            <a:ext cx="161100" cy="601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9"/>
          <p:cNvCxnSpPr>
            <a:endCxn id="104" idx="0"/>
          </p:cNvCxnSpPr>
          <p:nvPr/>
        </p:nvCxnSpPr>
        <p:spPr>
          <a:xfrm flipH="1">
            <a:off x="4561475" y="4149075"/>
            <a:ext cx="2370300" cy="630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 txBox="1"/>
          <p:nvPr/>
        </p:nvSpPr>
        <p:spPr>
          <a:xfrm>
            <a:off x="4266075" y="4084025"/>
            <a:ext cx="849600" cy="4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vs.</a:t>
            </a:r>
            <a:endParaRPr b="1" sz="2400"/>
          </a:p>
        </p:txBody>
      </p:sp>
      <p:sp>
        <p:nvSpPr>
          <p:cNvPr id="115" name="Google Shape;115;p19"/>
          <p:cNvSpPr txBox="1"/>
          <p:nvPr/>
        </p:nvSpPr>
        <p:spPr>
          <a:xfrm>
            <a:off x="838200" y="57833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lista de elementos</a:t>
            </a:r>
            <a:endParaRPr sz="1800"/>
          </a:p>
        </p:txBody>
      </p:sp>
      <p:sp>
        <p:nvSpPr>
          <p:cNvPr id="116" name="Google Shape;116;p19"/>
          <p:cNvSpPr txBox="1"/>
          <p:nvPr/>
        </p:nvSpPr>
        <p:spPr>
          <a:xfrm>
            <a:off x="4724400" y="5783325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lista de ponteiros para elementos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Quando os elementos se movem entre as posições (exemplo, uso frequente de ordenações), o uso de ponteiros evita transferências de dados em memória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pt" sz="2400"/>
              <a:t>Elementos que participam em mais de uma lista linear podem manter seus dados em um único lugar com o uso de ponteiros, ao invés de criar duplicações de dados em memória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●"/>
            </a:pPr>
            <a:r>
              <a:rPr lang="pt" sz="2400"/>
              <a:t>Quando a quantidade de elementos é relativamente alta, devido a organização do sistema operacional, </a:t>
            </a:r>
            <a:r>
              <a:rPr b="1" lang="pt" sz="2400"/>
              <a:t>é necessário </a:t>
            </a:r>
            <a:r>
              <a:rPr lang="pt" sz="2400"/>
              <a:t>o uso de </a:t>
            </a:r>
            <a:r>
              <a:rPr b="1" lang="pt" sz="2400"/>
              <a:t>alocação dinâmica </a:t>
            </a:r>
            <a:r>
              <a:rPr lang="pt" sz="2400"/>
              <a:t>(comando </a:t>
            </a:r>
            <a:r>
              <a:rPr b="1" lang="pt" sz="2400"/>
              <a:t>alocar</a:t>
            </a:r>
            <a:r>
              <a:rPr lang="pt" sz="2400"/>
              <a:t>) para evitar o estouro de pilha</a:t>
            </a:r>
            <a:endParaRPr sz="1700"/>
          </a:p>
        </p:txBody>
      </p:sp>
      <p:sp>
        <p:nvSpPr>
          <p:cNvPr id="122" name="Google Shape;1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/>
              <a:t>Implementação de Listas Lineares depende da alocação </a:t>
            </a:r>
            <a:r>
              <a:rPr lang="pt"/>
              <a:t>em memória </a:t>
            </a:r>
            <a:r>
              <a:rPr lang="pt"/>
              <a:t>dos elementos: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pt" sz="2000"/>
              <a:t>Alocação Sequencial</a:t>
            </a:r>
            <a:r>
              <a:rPr lang="pt" sz="2000"/>
              <a:t>: elementos ocupam memória em posições contíguas. Acesso a elementos em tempo constante, pois a posição de cada elemento pode ser inferida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pt" sz="2000"/>
              <a:t>Alocação Encadeada</a:t>
            </a:r>
            <a:r>
              <a:rPr lang="pt" sz="2000"/>
              <a:t>: elementos não necessariamente ocupam posições contíguas em memória. Elementos devem ser consultados a partir das posições de elementos já conhecidos, avançando-se para os próximos elementos (cada elemento armazena um ponteiro para o próximo elemento na sequência)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/>
              <a:t>Implementação de Listas Lineares varia também dependendo da ordem das chaves: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pt" sz="2000"/>
              <a:t>Não-Ordenada</a:t>
            </a:r>
            <a:r>
              <a:rPr lang="pt" sz="2000"/>
              <a:t>: elementos são guardados em ordem arbitrária, não tendo relação com os valores das respectivas chaves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b="1" lang="pt" sz="2000"/>
              <a:t>Ordenada</a:t>
            </a:r>
            <a:r>
              <a:rPr lang="pt" sz="2000"/>
              <a:t>: elementos são guardados em ordem de chave (caso o contrário não seja dito, ascendentemente por convenção)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Qual tipo de lista é o melhor? A resposta é "DEPENDE!". O uso dos elementos (ou seja, as operações sobre a lista e em que freqüência elas ocorrem) é que determinará qual é a melhor implementação de lista linear para o problema em questão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Alocação Sequencial</a:t>
            </a:r>
            <a:endParaRPr b="0" sz="44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(elementos armazenados</a:t>
            </a:r>
            <a:br>
              <a:rPr b="0" lang="pt" sz="4400">
                <a:solidFill>
                  <a:srgbClr val="000000"/>
                </a:solidFill>
              </a:rPr>
            </a:br>
            <a:r>
              <a:rPr b="0" lang="pt" sz="4400">
                <a:solidFill>
                  <a:srgbClr val="000000"/>
                </a:solidFill>
              </a:rPr>
              <a:t>num vetor)</a:t>
            </a:r>
            <a:endParaRPr b="0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MAX_N: Inteiro ← &lt;NÚMERO MÁXIMO DE ELEMENTOS&gt;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No &lt;TChave, TElem&gt;: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Chave: &lt;TChave&gt;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Elem: &lt;TElem&gt;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ListaLinear &lt;TChave, TElem&gt;: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Val[1..MAX_N]: No &lt;TChave, TElem&gt;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N: Inteiro </a:t>
            </a:r>
            <a:r>
              <a:rPr b="1"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//número corrente de elementos na lista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Constroi(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 ← 0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Destroi(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//nada a ser feito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38761D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6754225" y="5431050"/>
            <a:ext cx="1999800" cy="1085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Espaço: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θ(MAX_N)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Todas as estruturas de dados possuirão dois procedimentos especiais</a:t>
            </a:r>
            <a:r>
              <a:rPr lang="pt"/>
              <a:t>:</a:t>
            </a:r>
            <a:endParaRPr/>
          </a:p>
          <a:p>
            <a:pPr indent="-419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○"/>
            </a:pPr>
            <a:r>
              <a:rPr lang="pt" sz="3000">
                <a:latin typeface="Consolas"/>
                <a:ea typeface="Consolas"/>
                <a:cs typeface="Consolas"/>
                <a:sym typeface="Consolas"/>
              </a:rPr>
              <a:t>Constroi</a:t>
            </a:r>
            <a:r>
              <a:rPr lang="pt" sz="3000"/>
              <a:t>:  chamado antes do primeiro uso com o propósito de inicializar as variáveis com os valores adequados</a:t>
            </a:r>
            <a:endParaRPr sz="30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○"/>
            </a:pPr>
            <a:r>
              <a:rPr lang="pt" sz="3000">
                <a:latin typeface="Consolas"/>
                <a:ea typeface="Consolas"/>
                <a:cs typeface="Consolas"/>
                <a:sym typeface="Consolas"/>
              </a:rPr>
              <a:t>Destroi</a:t>
            </a:r>
            <a:r>
              <a:rPr lang="pt" sz="3000"/>
              <a:t>:  chamado após o último uso com o propósito de desalocar recursos 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Revisitando o </a:t>
            </a:r>
            <a:r>
              <a:rPr lang="pt"/>
              <a:t>Exemplo 1: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L: ListaLinear &lt;Inteiro, Inteiro&gt;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Constroi(L)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//sempre presente implicitamente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Insere(L, 1,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Insere(L, 2, 2)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Enumera(L)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1,2 ou 2,1</a:t>
            </a:r>
            <a:endParaRPr b="1"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Remove(L,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Enumera(L)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2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Destroi(L)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//sempre presente implicitamente</a:t>
            </a:r>
            <a:endParaRPr b="1" sz="240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lang="pt"/>
              <a:t>Consideremos o problema </a:t>
            </a:r>
            <a:r>
              <a:rPr i="1" lang="pt"/>
              <a:t>de </a:t>
            </a:r>
            <a:r>
              <a:rPr lang="pt"/>
              <a:t>agrupar diversos elementos que, de alguma forma, relacionam-se entre si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○"/>
            </a:pPr>
            <a:r>
              <a:rPr lang="pt" sz="3000"/>
              <a:t>Admitiremos</a:t>
            </a:r>
            <a:r>
              <a:rPr lang="pt" sz="3000"/>
              <a:t> que cada elemento possui um identificador distinto chamado de </a:t>
            </a:r>
            <a:r>
              <a:rPr b="1" i="1" lang="pt" sz="3000"/>
              <a:t>chave</a:t>
            </a:r>
            <a:r>
              <a:rPr lang="pt" sz="3000"/>
              <a:t> e possivelmente outros campos</a:t>
            </a: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rgbClr val="000000"/>
                </a:solidFill>
              </a:rPr>
              <a:t>Ex.: agrupamento de Alunos (chave: matrícula), </a:t>
            </a:r>
            <a:r>
              <a:rPr lang="pt" sz="2000"/>
              <a:t>agrupamento </a:t>
            </a:r>
            <a:r>
              <a:rPr lang="pt" sz="2000">
                <a:solidFill>
                  <a:srgbClr val="000000"/>
                </a:solidFill>
              </a:rPr>
              <a:t>de Logs de Acesso a Sistemas (chave: data/hora e usuário), </a:t>
            </a:r>
            <a:r>
              <a:rPr lang="pt" sz="2000"/>
              <a:t>agrupamento de números (chave: o próprio número!), </a:t>
            </a:r>
            <a:r>
              <a:rPr lang="pt" sz="2000">
                <a:solidFill>
                  <a:srgbClr val="000000"/>
                </a:solidFill>
              </a:rPr>
              <a:t>etc.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Tamanho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Tamanho(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ListaLinear): Inteiro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(L.N)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6477850" y="5368850"/>
            <a:ext cx="1971900" cy="82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Enumera em Listas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Enumera(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i: Inteiro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para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L.N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escrever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(L.Val[i].Chave)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BuscaPosicao(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640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i: Inteiro ← 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i ≤ L.N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L.Val[i].Chave ≠ c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← i + 1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≤ L.N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 então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(i)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(0)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85" name="Google Shape;185;p30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BuscaEm(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Pos: Inteiro):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(L.Val[Pos].Elem)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92" name="Google Shape;192;p31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← BuscaPosicao(L, c)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Pos =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"NULO"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(L.Val[Pos].Elem)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199" name="Google Shape;199;p32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600200"/>
            <a:ext cx="84699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 (</a:t>
            </a:r>
            <a:r>
              <a:rPr b="1" lang="pt"/>
              <a:t>Busca Binária</a:t>
            </a:r>
            <a:r>
              <a:rPr lang="pt"/>
              <a:t>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BuscaPosicao(</a:t>
            </a:r>
            <a:r>
              <a:rPr b="1"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9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L: ListaLinear, c: &lt;TChave&gt;):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inf, sup, m: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inf, sup ← 1, N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inf ≤ sup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m ← ⌊(inf/2 + sup/2)⌋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L.Val[m].Chave = c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retornar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(m)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senão se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L.Val[m].Chave &lt; c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inf ← m + 1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sup ← m - 1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retornar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(0)</a:t>
            </a:r>
            <a:endParaRPr sz="12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600200"/>
            <a:ext cx="85233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 (</a:t>
            </a:r>
            <a:r>
              <a:rPr b="1" lang="pt"/>
              <a:t>Busca Binária</a:t>
            </a:r>
            <a:r>
              <a:rPr lang="pt"/>
              <a:t>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BuscaPosicao(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L: ListaLinear, c: &lt;TChave&gt;):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inf, sup, m: Inteiro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inf, sup ← 1, N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 inf ≤ sup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m ← ⌊(inf/2 + sup/2)⌋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L.Val[m].Chave = c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retornar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(m)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senão se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L.Val[m].Chave &lt; c 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inf ← m + 1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sup ← m - 1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900">
                <a:latin typeface="Consolas"/>
                <a:ea typeface="Consolas"/>
                <a:cs typeface="Consolas"/>
                <a:sym typeface="Consolas"/>
              </a:rPr>
              <a:t>	retornar </a:t>
            </a:r>
            <a:r>
              <a:rPr lang="pt" sz="1900">
                <a:latin typeface="Consolas"/>
                <a:ea typeface="Consolas"/>
                <a:cs typeface="Consolas"/>
                <a:sym typeface="Consolas"/>
              </a:rPr>
              <a:t>(0)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12" name="Google Shape;212;p34"/>
          <p:cNvSpPr txBox="1"/>
          <p:nvPr/>
        </p:nvSpPr>
        <p:spPr>
          <a:xfrm>
            <a:off x="6399650" y="3372750"/>
            <a:ext cx="2287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θ(lg 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18" name="Google Shape;218;p3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 (</a:t>
            </a:r>
            <a:r>
              <a:rPr b="1" lang="pt"/>
              <a:t>Busca Binária</a:t>
            </a:r>
            <a:r>
              <a:rPr lang="pt"/>
              <a:t>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BuscaPosicao(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L: ListaLinear, c: &lt;TChave&gt;,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ref PosIns: Inteiro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):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inf, sup, m: Inteiro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inf, sup ← 1, N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inf ≤ sup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m ← ⌊(inf/2 + sup/2)⌋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L.Val[m].Chave = c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(m)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 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L.Val[m].Chave &lt; c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inf ← m + 1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sup ← m - 1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PosIns ← inf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retornar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(0)</a:t>
            </a:r>
            <a:endParaRPr b="1"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19" name="Google Shape;219;p35"/>
          <p:cNvSpPr txBox="1"/>
          <p:nvPr/>
        </p:nvSpPr>
        <p:spPr>
          <a:xfrm>
            <a:off x="6350525" y="3454900"/>
            <a:ext cx="2232900" cy="22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Esta variante é útil para informar onde o elemento procurado deveria estar no caso da chave não ser encontrada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BuscaEm(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Pos: Inteiro):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(L.Val[Pos].Elem)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26" name="Google Shape;226;p36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32" name="Google Shape;232;p3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← BuscaPosicao(L, c)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Pos =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"NULO"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(L.Val[Pos].Elem)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33" name="Google Shape;233;p37"/>
          <p:cNvSpPr txBox="1"/>
          <p:nvPr/>
        </p:nvSpPr>
        <p:spPr>
          <a:xfrm>
            <a:off x="6442900" y="47644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θ(lg 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Implementação de um elemento não-escalar: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>
                <a:latin typeface="Consolas"/>
                <a:ea typeface="Consolas"/>
                <a:cs typeface="Consolas"/>
                <a:sym typeface="Consolas"/>
              </a:rPr>
              <a:t> Elemento: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Campo1: Tipo1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CampoK: TipoK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9" name="Google Shape;49;p11"/>
          <p:cNvSpPr txBox="1"/>
          <p:nvPr/>
        </p:nvSpPr>
        <p:spPr>
          <a:xfrm>
            <a:off x="4949375" y="3697500"/>
            <a:ext cx="3813000" cy="62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Atributos dos elementos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50" name="Google Shape;50;p11"/>
          <p:cNvCxnSpPr>
            <a:stCxn id="49" idx="1"/>
          </p:cNvCxnSpPr>
          <p:nvPr/>
        </p:nvCxnSpPr>
        <p:spPr>
          <a:xfrm flipH="1">
            <a:off x="4340075" y="4007850"/>
            <a:ext cx="609300" cy="33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" name="Google Shape;51;p11"/>
          <p:cNvCxnSpPr/>
          <p:nvPr/>
        </p:nvCxnSpPr>
        <p:spPr>
          <a:xfrm flipH="1">
            <a:off x="4362925" y="4014375"/>
            <a:ext cx="582000" cy="805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InsereEm(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Pos: Inteiro,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c: &lt;TChave&gt;, x: &lt;TElem&gt;)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 &lt; MAX_N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L.Val[L.N+1], L.Val[Pos].Chave, L.Val[Pos].Elem,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 ← L.Val[Pos], c, x, L.N+1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000">
                <a:latin typeface="Consolas"/>
                <a:ea typeface="Consolas"/>
                <a:cs typeface="Consolas"/>
                <a:sym typeface="Consolas"/>
              </a:rPr>
              <a:t>"Overflow")</a:t>
            </a:r>
            <a:endParaRPr i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40" name="Google Shape;240;p38"/>
          <p:cNvSpPr txBox="1"/>
          <p:nvPr/>
        </p:nvSpPr>
        <p:spPr>
          <a:xfrm>
            <a:off x="6442900" y="49930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c: &lt;TChave&gt;,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x: &lt;TElem&gt;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 &lt; MAX_N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L.Val[L.N+1].Chave, L.Val[L.N+1].Elem, L.N ←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c, x, L.N+1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000">
                <a:latin typeface="Consolas"/>
                <a:ea typeface="Consolas"/>
                <a:cs typeface="Consolas"/>
                <a:sym typeface="Consolas"/>
              </a:rPr>
              <a:t>"Overflow")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47" name="Google Shape;247;p39"/>
          <p:cNvSpPr txBox="1"/>
          <p:nvPr/>
        </p:nvSpPr>
        <p:spPr>
          <a:xfrm>
            <a:off x="6442900" y="49930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InsereEm(</a:t>
            </a:r>
            <a:r>
              <a:rPr b="1"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Pos: Inteiro,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c: &lt;TChave&gt;, x: &lt;TElem&gt;)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 &lt; MAX_N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para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 ← L.N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Pos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passo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-1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L.Val[i+1] ← L.Val[i]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L.N, L.Val[Pos].Chave, L.Val[Pos].Elem ←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L.N+1, c, x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000">
                <a:latin typeface="Consolas"/>
                <a:ea typeface="Consolas"/>
                <a:cs typeface="Consolas"/>
                <a:sym typeface="Consolas"/>
              </a:rPr>
              <a:t>"Overflow")</a:t>
            </a:r>
            <a:endParaRPr i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54" name="Google Shape;254;p40"/>
          <p:cNvSpPr txBox="1"/>
          <p:nvPr/>
        </p:nvSpPr>
        <p:spPr>
          <a:xfrm>
            <a:off x="6771500" y="5202750"/>
            <a:ext cx="2140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Insere(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L: ListaLinear, c: &lt;TChave&gt;,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486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x: &lt;TElem&gt;)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Pos, PosIns: Inteiro</a:t>
            </a:r>
            <a:endParaRPr sz="20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	Pos ← BuscaPosicao(L, c, PosIns)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Pos = 0 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InsereEm(L, PosIns, c, x)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000">
                <a:latin typeface="Consolas"/>
                <a:ea typeface="Consolas"/>
                <a:cs typeface="Consolas"/>
                <a:sym typeface="Consolas"/>
              </a:rPr>
              <a:t>"Chave existente")</a:t>
            </a:r>
            <a:endParaRPr i="1"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/>
              <a:t>	</a:t>
            </a:r>
            <a:endParaRPr b="1" sz="2400"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261" name="Google Shape;261;p41"/>
          <p:cNvSpPr txBox="1"/>
          <p:nvPr/>
        </p:nvSpPr>
        <p:spPr>
          <a:xfrm>
            <a:off x="6399650" y="4764475"/>
            <a:ext cx="23544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θ(lg 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RemoveEm(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Pos: Inteiro): 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L.N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x: &lt;TElem&gt; ← L.Val[Pos].Elem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L.Val[Pos], L.N ← L.Val[L.N], L.N-1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400">
                <a:latin typeface="Consolas"/>
                <a:ea typeface="Consolas"/>
                <a:cs typeface="Consolas"/>
                <a:sym typeface="Consolas"/>
              </a:rPr>
              <a:t>"Underflow")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68" name="Google Shape;268;p42"/>
          <p:cNvSpPr txBox="1"/>
          <p:nvPr/>
        </p:nvSpPr>
        <p:spPr>
          <a:xfrm>
            <a:off x="6442900" y="4993075"/>
            <a:ext cx="23112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74" name="Google Shape;274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ListaLinear, c: &lt;TChave&gt;):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6400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Pos: Inteiro ← BuscaPosicao(L, c)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(RemoveEm(L, Pos))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400">
                <a:latin typeface="Consolas"/>
                <a:ea typeface="Consolas"/>
                <a:cs typeface="Consolas"/>
                <a:sym typeface="Consolas"/>
              </a:rPr>
              <a:t>"Chave inexistente")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75" name="Google Shape;275;p43"/>
          <p:cNvSpPr txBox="1"/>
          <p:nvPr/>
        </p:nvSpPr>
        <p:spPr>
          <a:xfrm>
            <a:off x="6771500" y="5202750"/>
            <a:ext cx="2140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RemoveEm(</a:t>
            </a: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Pos: Inteiro): &lt;TElem&gt;</a:t>
            </a:r>
            <a:endParaRPr b="1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i: Inteiro</a:t>
            </a:r>
            <a:endParaRPr sz="21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L.N &gt; 0 </a:t>
            </a: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		var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x: &lt;TElem&gt; ← L.Val[Pos].Elem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	para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 i ← Pos </a:t>
            </a: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L.N-1 </a:t>
            </a: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L.Val[i] ← L.Val[i+1]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L.N ← L.N - 1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 (x)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100">
                <a:latin typeface="Consolas"/>
                <a:ea typeface="Consolas"/>
                <a:cs typeface="Consolas"/>
                <a:sym typeface="Consolas"/>
              </a:rPr>
              <a:t>	senão </a:t>
            </a:r>
            <a:endParaRPr b="1" sz="21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1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100">
                <a:latin typeface="Consolas"/>
                <a:ea typeface="Consolas"/>
                <a:cs typeface="Consolas"/>
                <a:sym typeface="Consolas"/>
              </a:rPr>
              <a:t>"Underflow")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2" name="Google Shape;282;p44"/>
          <p:cNvSpPr txBox="1"/>
          <p:nvPr/>
        </p:nvSpPr>
        <p:spPr>
          <a:xfrm>
            <a:off x="6615825" y="5121000"/>
            <a:ext cx="2140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ListaLinear, c: &lt;TChave&gt;):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Pos: Inteiro ← BuscaPosicao(L, c)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(RemoveEm(L, Pos))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400">
                <a:latin typeface="Consolas"/>
                <a:ea typeface="Consolas"/>
                <a:cs typeface="Consolas"/>
                <a:sym typeface="Consolas"/>
              </a:rPr>
              <a:t>"Chave inexistente")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ListaLinear, c: &lt;TChave&gt;):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Pos: Inteiro ← BuscaPosicao(L, c)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Pos &gt; 0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(RemoveEm(L, Pos))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2400">
                <a:latin typeface="Consolas"/>
                <a:ea typeface="Consolas"/>
                <a:cs typeface="Consolas"/>
                <a:sym typeface="Consolas"/>
              </a:rPr>
              <a:t>"Chave inexistente")</a:t>
            </a:r>
            <a:endParaRPr i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400"/>
          </a:p>
        </p:txBody>
      </p:sp>
      <p:sp>
        <p:nvSpPr>
          <p:cNvPr id="295" name="Google Shape;295;p46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θ(lg N)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ctrTitle"/>
          </p:nvPr>
        </p:nvSpPr>
        <p:spPr>
          <a:xfrm>
            <a:off x="685800" y="2873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pt" sz="4400"/>
              <a:t>Alocação Encadeada</a:t>
            </a:r>
            <a:endParaRPr b="0"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(elementos armazenados</a:t>
            </a:r>
            <a:br>
              <a:rPr b="0" lang="pt" sz="4400"/>
            </a:br>
            <a:r>
              <a:rPr b="0" lang="pt" sz="4400"/>
              <a:t>numa lista ligada)</a:t>
            </a:r>
            <a:endParaRPr b="0" sz="4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Exemplo: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>
                <a:latin typeface="Consolas"/>
                <a:ea typeface="Consolas"/>
                <a:cs typeface="Consolas"/>
                <a:sym typeface="Consolas"/>
              </a:rPr>
              <a:t> Aluno: 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Matricula: Inteiro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Nome: Caracter[50]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DataNasc: DataHora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Endereco: Caracter[500]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	Formado: Lógico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latin typeface="Consolas"/>
                <a:ea typeface="Consolas"/>
                <a:cs typeface="Consolas"/>
                <a:sym typeface="Consolas"/>
              </a:rPr>
              <a:t>CR: Real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06" name="Google Shape;306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Uma </a:t>
            </a:r>
            <a:r>
              <a:rPr b="1" i="1" lang="pt"/>
              <a:t>lista encadeada </a:t>
            </a:r>
            <a:r>
              <a:rPr lang="pt"/>
              <a:t>(ou </a:t>
            </a:r>
            <a:r>
              <a:rPr b="1" i="1" lang="pt"/>
              <a:t>ligada</a:t>
            </a:r>
            <a:r>
              <a:rPr lang="pt"/>
              <a:t>)</a:t>
            </a:r>
            <a:r>
              <a:rPr b="1" i="1" lang="pt"/>
              <a:t> </a:t>
            </a:r>
            <a:r>
              <a:rPr lang="pt"/>
              <a:t>é uma estrutura de dados vazia (ponteiro NULO) ou composta de um elemento especial chamado </a:t>
            </a:r>
            <a:r>
              <a:rPr b="1" i="1" lang="pt"/>
              <a:t>nó</a:t>
            </a:r>
            <a:r>
              <a:rPr lang="pt"/>
              <a:t> que contém um Elemento e um ponteiro para a lista ligada com o restante dos elementos.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/>
              <a:t>	</a:t>
            </a:r>
            <a:endParaRPr sz="1700"/>
          </a:p>
        </p:txBody>
      </p:sp>
      <p:graphicFrame>
        <p:nvGraphicFramePr>
          <p:cNvPr id="307" name="Google Shape;307;p48"/>
          <p:cNvGraphicFramePr/>
          <p:nvPr/>
        </p:nvGraphicFramePr>
        <p:xfrm>
          <a:off x="694575" y="481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{245F216F-678D-462B-B8BC-F826B68D0B94}</a:tableStyleId>
              </a:tblPr>
              <a:tblGrid>
                <a:gridCol w="482650"/>
                <a:gridCol w="443775"/>
                <a:gridCol w="446100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  <a:gridCol w="476925"/>
              </a:tblGrid>
              <a:tr h="5694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08" name="Google Shape;308;p48"/>
          <p:cNvSpPr/>
          <p:nvPr/>
        </p:nvSpPr>
        <p:spPr>
          <a:xfrm>
            <a:off x="12324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48"/>
          <p:cNvSpPr/>
          <p:nvPr/>
        </p:nvSpPr>
        <p:spPr>
          <a:xfrm>
            <a:off x="21468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8"/>
          <p:cNvSpPr/>
          <p:nvPr/>
        </p:nvSpPr>
        <p:spPr>
          <a:xfrm>
            <a:off x="26040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/>
          <p:nvPr/>
        </p:nvSpPr>
        <p:spPr>
          <a:xfrm>
            <a:off x="40518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/>
          <p:nvPr/>
        </p:nvSpPr>
        <p:spPr>
          <a:xfrm>
            <a:off x="49662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48"/>
          <p:cNvSpPr/>
          <p:nvPr/>
        </p:nvSpPr>
        <p:spPr>
          <a:xfrm>
            <a:off x="2509500" y="4582275"/>
            <a:ext cx="3803616" cy="535850"/>
          </a:xfrm>
          <a:custGeom>
            <a:rect b="b" l="l" r="r" t="t"/>
            <a:pathLst>
              <a:path extrusionOk="0" h="21434" w="152771">
                <a:moveTo>
                  <a:pt x="146147" y="21434"/>
                </a:moveTo>
                <a:cubicBezTo>
                  <a:pt x="145374" y="18244"/>
                  <a:pt x="164222" y="5678"/>
                  <a:pt x="141507" y="2295"/>
                </a:cubicBezTo>
                <a:cubicBezTo>
                  <a:pt x="118792" y="-1088"/>
                  <a:pt x="31799" y="-24"/>
                  <a:pt x="9857" y="1136"/>
                </a:cubicBezTo>
                <a:cubicBezTo>
                  <a:pt x="-12085" y="2296"/>
                  <a:pt x="9857" y="7902"/>
                  <a:pt x="9857" y="9255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4" name="Google Shape;314;p48"/>
          <p:cNvSpPr/>
          <p:nvPr/>
        </p:nvSpPr>
        <p:spPr>
          <a:xfrm>
            <a:off x="2842025" y="5089125"/>
            <a:ext cx="1362683" cy="535856"/>
          </a:xfrm>
          <a:custGeom>
            <a:rect b="b" l="l" r="r" t="t"/>
            <a:pathLst>
              <a:path extrusionOk="0" h="27270" w="63714">
                <a:moveTo>
                  <a:pt x="2891" y="0"/>
                </a:moveTo>
                <a:cubicBezTo>
                  <a:pt x="3181" y="4156"/>
                  <a:pt x="-4456" y="20782"/>
                  <a:pt x="4630" y="24938"/>
                </a:cubicBezTo>
                <a:cubicBezTo>
                  <a:pt x="13716" y="29094"/>
                  <a:pt x="47644" y="26581"/>
                  <a:pt x="57407" y="24938"/>
                </a:cubicBezTo>
                <a:cubicBezTo>
                  <a:pt x="67170" y="23295"/>
                  <a:pt x="62240" y="16722"/>
                  <a:pt x="63206" y="150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5" name="Google Shape;315;p48"/>
          <p:cNvSpPr/>
          <p:nvPr/>
        </p:nvSpPr>
        <p:spPr>
          <a:xfrm>
            <a:off x="4320675" y="5103625"/>
            <a:ext cx="841550" cy="492375"/>
          </a:xfrm>
          <a:custGeom>
            <a:rect b="b" l="l" r="r" t="t"/>
            <a:pathLst>
              <a:path extrusionOk="0" h="19695" w="33662">
                <a:moveTo>
                  <a:pt x="0" y="0"/>
                </a:moveTo>
                <a:cubicBezTo>
                  <a:pt x="870" y="2803"/>
                  <a:pt x="194" y="13629"/>
                  <a:pt x="5220" y="16819"/>
                </a:cubicBezTo>
                <a:cubicBezTo>
                  <a:pt x="10246" y="20009"/>
                  <a:pt x="25422" y="19816"/>
                  <a:pt x="30158" y="19139"/>
                </a:cubicBezTo>
                <a:cubicBezTo>
                  <a:pt x="34894" y="18462"/>
                  <a:pt x="33058" y="13822"/>
                  <a:pt x="33638" y="1275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6" name="Google Shape;316;p48"/>
          <p:cNvSpPr/>
          <p:nvPr/>
        </p:nvSpPr>
        <p:spPr>
          <a:xfrm>
            <a:off x="1536900" y="5147125"/>
            <a:ext cx="842125" cy="508075"/>
          </a:xfrm>
          <a:custGeom>
            <a:rect b="b" l="l" r="r" t="t"/>
            <a:pathLst>
              <a:path extrusionOk="0" h="20323" w="33685">
                <a:moveTo>
                  <a:pt x="0" y="0"/>
                </a:moveTo>
                <a:cubicBezTo>
                  <a:pt x="773" y="2997"/>
                  <a:pt x="-387" y="14789"/>
                  <a:pt x="4639" y="17979"/>
                </a:cubicBezTo>
                <a:cubicBezTo>
                  <a:pt x="9665" y="21169"/>
                  <a:pt x="25324" y="20492"/>
                  <a:pt x="30157" y="19139"/>
                </a:cubicBezTo>
                <a:cubicBezTo>
                  <a:pt x="34990" y="17786"/>
                  <a:pt x="33057" y="11406"/>
                  <a:pt x="33637" y="985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7" name="Google Shape;317;p48"/>
          <p:cNvSpPr/>
          <p:nvPr/>
        </p:nvSpPr>
        <p:spPr>
          <a:xfrm>
            <a:off x="7404600" y="491112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48"/>
          <p:cNvSpPr/>
          <p:nvPr/>
        </p:nvSpPr>
        <p:spPr>
          <a:xfrm>
            <a:off x="5256474" y="5118125"/>
            <a:ext cx="2282975" cy="556400"/>
          </a:xfrm>
          <a:custGeom>
            <a:rect b="b" l="l" r="r" t="t"/>
            <a:pathLst>
              <a:path extrusionOk="0" h="22256" w="91319">
                <a:moveTo>
                  <a:pt x="1426" y="0"/>
                </a:moveTo>
                <a:cubicBezTo>
                  <a:pt x="2489" y="3480"/>
                  <a:pt x="-5437" y="17689"/>
                  <a:pt x="7805" y="20879"/>
                </a:cubicBezTo>
                <a:cubicBezTo>
                  <a:pt x="21047" y="24069"/>
                  <a:pt x="66961" y="20589"/>
                  <a:pt x="80880" y="19139"/>
                </a:cubicBezTo>
                <a:cubicBezTo>
                  <a:pt x="94799" y="17689"/>
                  <a:pt x="89579" y="13339"/>
                  <a:pt x="91319" y="1217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319" name="Google Shape;319;p48"/>
          <p:cNvSpPr/>
          <p:nvPr/>
        </p:nvSpPr>
        <p:spPr>
          <a:xfrm>
            <a:off x="1265550" y="5103625"/>
            <a:ext cx="6824787" cy="812103"/>
          </a:xfrm>
          <a:custGeom>
            <a:rect b="b" l="l" r="r" t="t"/>
            <a:pathLst>
              <a:path extrusionOk="0" h="30744" w="171058">
                <a:moveTo>
                  <a:pt x="161063" y="0"/>
                </a:moveTo>
                <a:cubicBezTo>
                  <a:pt x="160870" y="4640"/>
                  <a:pt x="184165" y="23198"/>
                  <a:pt x="159903" y="27838"/>
                </a:cubicBezTo>
                <a:cubicBezTo>
                  <a:pt x="135641" y="32478"/>
                  <a:pt x="41688" y="30641"/>
                  <a:pt x="15493" y="27838"/>
                </a:cubicBezTo>
                <a:cubicBezTo>
                  <a:pt x="-10702" y="25035"/>
                  <a:pt x="4861" y="13822"/>
                  <a:pt x="2734" y="11019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25" name="Google Shape;325;p4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No &lt;TChave, TElem&gt;: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Chave: &lt;TChave&gt;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Elem: &lt;TElem&gt;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Prox: ^No &lt;TChave, TElem&gt;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 ListaLinear &lt;TChave, TElem&gt;: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Inicio: ^No &lt;TChave, TElem&gt;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N: Inteiro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Constroi(</a:t>
            </a:r>
            <a:r>
              <a:rPr b="1" lang="pt" sz="20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000">
                <a:latin typeface="Consolas"/>
                <a:ea typeface="Consolas"/>
                <a:cs typeface="Consolas"/>
                <a:sym typeface="Consolas"/>
              </a:rPr>
              <a:t>L.Inicio, L.N ← NULO, 0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pt" sz="1700"/>
            </a:br>
            <a:endParaRPr sz="1700"/>
          </a:p>
        </p:txBody>
      </p:sp>
      <p:sp>
        <p:nvSpPr>
          <p:cNvPr id="326" name="Google Shape;326;p49"/>
          <p:cNvSpPr txBox="1"/>
          <p:nvPr/>
        </p:nvSpPr>
        <p:spPr>
          <a:xfrm>
            <a:off x="4958700" y="2331450"/>
            <a:ext cx="3602400" cy="620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Referência a próximo elemento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327" name="Google Shape;327;p49"/>
          <p:cNvCxnSpPr>
            <a:stCxn id="326" idx="1"/>
          </p:cNvCxnSpPr>
          <p:nvPr/>
        </p:nvCxnSpPr>
        <p:spPr>
          <a:xfrm flipH="1">
            <a:off x="3257100" y="2641800"/>
            <a:ext cx="1701600" cy="27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33" name="Google Shape;333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Enumera em Listas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Enumera(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p: ^No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 ← L.Inicio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 ≠ NULO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escrever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(p^.Chave, p^.Elem)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p ← p^.Prox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4" name="Google Shape;334;p50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40" name="Google Shape;340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Destruição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Destroi(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L: ListaLinear)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p, pprox: ^No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pprox ← L.Inicio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pprox ≠ NULO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pprox, p ← pprox^.Prox, pprox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desalocar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(p)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1" name="Google Shape;341;p51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47" name="Google Shape;347;p5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p: ^No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p ← L.Inicio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p ≠ NULO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p^.Chave ≠ c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 ← p^.Prox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 ≠ NULO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(p^.Elem)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("NULO")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8" name="Google Shape;348;p52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54" name="Google Shape;354;p5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BuscaEm(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Pos: Inteiro):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p: ^No ← L.Inicio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 ← 2 até Pos </a:t>
            </a: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p ← p^.Prox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	retornar 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(p^.Elem)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400"/>
              <a:t>	</a:t>
            </a:r>
            <a:endParaRPr b="1" sz="2400"/>
          </a:p>
        </p:txBody>
      </p:sp>
      <p:sp>
        <p:nvSpPr>
          <p:cNvPr id="355" name="Google Shape;355;p53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θ(Pos) = O(N)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61" name="Google Shape;361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ListaLinear, c: &lt;TChave&gt;):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5943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&lt;TElem&gt;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p: ^No ← L.Inicio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p ≠ NULO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p^.Chave &lt; c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 ← p^.Prox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 ≠ NULO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p^.Chave = c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(p^.Elem)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("NULO")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362" name="Google Shape;362;p54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68" name="Google Shape;368;p5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Busca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ListaLinear, c: &lt;TChave&gt;,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noAnt: ^No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): &lt;TElem&gt;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p: ^No ← L.Inicio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noAnt ← NULO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enquanto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p ≠ NULO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p^.Chave &lt; c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noAnt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← p^.Prox</a:t>
            </a:r>
            <a:r>
              <a:rPr lang="pt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, p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 ≠ NULO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p^.Chave = c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então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(p^.Elem)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("NULO")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</p:txBody>
      </p:sp>
      <p:sp>
        <p:nvSpPr>
          <p:cNvPr id="369" name="Google Shape;369;p55"/>
          <p:cNvSpPr txBox="1"/>
          <p:nvPr/>
        </p:nvSpPr>
        <p:spPr>
          <a:xfrm>
            <a:off x="6655325" y="4445500"/>
            <a:ext cx="2232900" cy="223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Esta variante é útil para informar onde o elemento procurado deveria estar no caso da chave não ser encontrada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75" name="Google Shape;375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Não-Ordenada: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Insere(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L: ListaLinear, 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c: &lt;TChave&gt;, x: &lt;TElem&gt;)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Novo: ^No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alocar</a:t>
            </a: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(Novo)</a:t>
            </a:r>
            <a:endParaRPr sz="24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Novo^.Chave, Novo^.Elem, Novo^.Prox,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L.Inicio, L.N ←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c, x, L.Inicio, Novo, L.N+1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56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θ(1)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82" name="Google Shape;382;p5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(Ordenada ou Não):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InsereEm(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L: ListaLinear, Pos: Inteiro, 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c: &lt;TChave&gt;, x: &lt;TElem&gt;)</a:t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Novo: ^No,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i: Inteiro ← 0, p: ^No ← L.Inicio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alocar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(Novo)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Novo^.Chave, Novo^.Elem ← c, 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Pos = 1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L.Inicio, Novo^.Prox ← Novo, L.Inicio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 ← L.Inicio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 ← 1 até Pos - 2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 ← p^.Prox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p^.Prox, Novo^.Prox ← Novo, p^.Prox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L.N ← L.N+1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57"/>
          <p:cNvSpPr txBox="1"/>
          <p:nvPr/>
        </p:nvSpPr>
        <p:spPr>
          <a:xfrm>
            <a:off x="7082850" y="5197200"/>
            <a:ext cx="18258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θ(Pos)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/>
              <a:t>Existem diversas maneiras </a:t>
            </a:r>
            <a:r>
              <a:rPr b="1" i="1" lang="pt" sz="2400"/>
              <a:t>como</a:t>
            </a:r>
            <a:r>
              <a:rPr lang="pt" sz="2400"/>
              <a:t> um agrupamento de elementos pode ser implementado </a:t>
            </a:r>
            <a:r>
              <a:rPr lang="pt" sz="2400"/>
              <a:t>─</a:t>
            </a:r>
            <a:r>
              <a:rPr lang="pt" sz="2400"/>
              <a:t> discutiremos ao longo do curso os prós e contras de cada implementação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lang="pt" sz="2400"/>
              <a:t>Cada forma de implementação visa fornecer </a:t>
            </a:r>
            <a:r>
              <a:rPr b="1" lang="pt" sz="2400"/>
              <a:t>um conjunto de operações </a:t>
            </a:r>
            <a:r>
              <a:rPr lang="pt" sz="2400"/>
              <a:t>que se pode realizar sobre o agrupamento de forma </a:t>
            </a:r>
            <a:r>
              <a:rPr b="1" lang="pt" sz="2400"/>
              <a:t>mais eficiente </a:t>
            </a:r>
            <a:r>
              <a:rPr lang="pt" sz="2400"/>
              <a:t>que as demais implementações ─ </a:t>
            </a:r>
            <a:r>
              <a:rPr b="1" lang="pt" sz="2400"/>
              <a:t>e não há uma forma mais eficiente para todo possível conjunto de operações</a:t>
            </a:r>
            <a:endParaRPr b="1" i="1"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89" name="Google Shape;389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Inserção em Lista Ordenada: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L: ListaLinear, c: &lt;TChave&gt;, x: &lt;TElem&gt;)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noAnt, Novo: ^No, v: &lt;TElem&gt;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v ← Busca(L, c, noAnt)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v = "NULO"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alocar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(Novo)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Novo^.Chave, Novo^.Elem ← c, 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noAnt =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	Novo^.Prox, L.Inicio ← L.Inicio, Novo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	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Novo^.Prox, noAnt^.Prox ← noAnt^.Prox, Novo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	L.N ← L.N+1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1800">
                <a:latin typeface="Consolas"/>
                <a:ea typeface="Consolas"/>
                <a:cs typeface="Consolas"/>
                <a:sym typeface="Consolas"/>
              </a:rPr>
              <a:t>"Chave existente")</a:t>
            </a:r>
            <a:endParaRPr i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200"/>
          </a:p>
        </p:txBody>
      </p:sp>
      <p:sp>
        <p:nvSpPr>
          <p:cNvPr id="390" name="Google Shape;390;p58"/>
          <p:cNvSpPr txBox="1"/>
          <p:nvPr/>
        </p:nvSpPr>
        <p:spPr>
          <a:xfrm>
            <a:off x="6321825" y="3216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396" name="Google Shape;396;p59"/>
          <p:cNvSpPr txBox="1"/>
          <p:nvPr>
            <p:ph idx="1" type="body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(Ordenada ou Não):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b="1"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 &lt;TElem&gt;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p, noAnt: ^No, x: &lt;TElem&gt;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	x ← Busca(L, c, noAnt)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x ≠ "NULO"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noAnt = NULO </a:t>
            </a: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p, L.Inicio ← L.Inicio, L.Inicio^.Prox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p, noAnt^.Prox ← noAnt^.Prox, noAnt^.Prox^.Prox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	desalocar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(p)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L.N ← L.N-1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retornar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(x)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senão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Exceção(</a:t>
            </a:r>
            <a:r>
              <a:rPr i="1" lang="pt" sz="1800">
                <a:latin typeface="Consolas"/>
                <a:ea typeface="Consolas"/>
                <a:cs typeface="Consolas"/>
                <a:sym typeface="Consolas"/>
              </a:rPr>
              <a:t>"Chave inexistente")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59"/>
          <p:cNvSpPr txBox="1"/>
          <p:nvPr/>
        </p:nvSpPr>
        <p:spPr>
          <a:xfrm>
            <a:off x="6321825" y="49686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Melhor Caso: θ(1)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Pior Caso: θ(N)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03" name="Google Shape;403;p60"/>
          <p:cNvSpPr txBox="1"/>
          <p:nvPr>
            <p:ph idx="1" type="body"/>
          </p:nvPr>
        </p:nvSpPr>
        <p:spPr>
          <a:xfrm>
            <a:off x="457200" y="14478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Remoção em Lista (Ordenada ou Não):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lang="pt" sz="800"/>
            </a:br>
            <a:r>
              <a:rPr b="1"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RemoveEm(</a:t>
            </a:r>
            <a:r>
              <a:rPr b="1"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L: ListaLinear, Pos: Inteiro): &lt;TElem&gt;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p, noAnt: ^No, x: &lt;TElem&gt;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se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Pos = 1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então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noAnt, x ← NULO, L.Inicio^.Elem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senão	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	noAnt ← L.Inicio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i ← 2 até Pos - 1 </a:t>
            </a: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faça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6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noAnt ← noAnt^.Prox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x ← noAnt^.Prox^.Elem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16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 segue agora como em Remove(), logo após a Busca()</a:t>
            </a:r>
            <a:endParaRPr b="1" sz="16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4" name="Google Shape;404;p60"/>
          <p:cNvSpPr txBox="1"/>
          <p:nvPr/>
        </p:nvSpPr>
        <p:spPr>
          <a:xfrm>
            <a:off x="6321825" y="5121000"/>
            <a:ext cx="2434500" cy="1446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Tempo: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θ(Pos)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10" name="Google Shape;410;p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Resumo</a:t>
            </a:r>
            <a:r>
              <a:rPr lang="pt"/>
              <a:t>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graphicFrame>
        <p:nvGraphicFramePr>
          <p:cNvPr id="411" name="Google Shape;411;p61"/>
          <p:cNvGraphicFramePr/>
          <p:nvPr/>
        </p:nvGraphicFramePr>
        <p:xfrm>
          <a:off x="9525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{82FCC90C-E4DA-4B47-BD38-965E57A3CA89}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Tempo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(Pior Caso)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Sequencial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Encadeada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Ordenada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Não-Ordenada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Ordenada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Não-Ordenada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Insere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θ(1)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θ(1)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Busca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θ(lg 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Remove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412" name="Google Shape;412;p61"/>
          <p:cNvGraphicFramePr/>
          <p:nvPr/>
        </p:nvGraphicFramePr>
        <p:xfrm>
          <a:off x="952500" y="518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{82FCC90C-E4DA-4B47-BD38-965E57A3CA89}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Espaço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/>
                        <a:t>Alocação Sequencial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Alocação Encadeada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 hMerge="1"/>
              </a:tr>
              <a:tr h="381000">
                <a:tc v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θ(MAX_N)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">
                          <a:solidFill>
                            <a:schemeClr val="dk1"/>
                          </a:solidFill>
                        </a:rPr>
                        <a:t>θ(N)</a:t>
                      </a:r>
                      <a:endParaRPr/>
                    </a:p>
                  </a:txBody>
                  <a:tcPr marT="91425" marB="91425" marR="91425" marL="9142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18" name="Google Shape;418;p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N, 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(N)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24" name="Google Shape;424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N, 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(N)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25" name="Google Shape;425;p63"/>
          <p:cNvSpPr txBox="1"/>
          <p:nvPr/>
        </p:nvSpPr>
        <p:spPr>
          <a:xfrm>
            <a:off x="5948350" y="4705400"/>
            <a:ext cx="26130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seq./encad.+ </a:t>
            </a:r>
            <a:r>
              <a:rPr lang="pt" sz="1800">
                <a:solidFill>
                  <a:schemeClr val="dk1"/>
                </a:solidFill>
              </a:rPr>
              <a:t>não-ord.: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θ(N)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seq./encad.+ ord.: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O(N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31" name="Google Shape;431;p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k &gt; 0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Tamanho(L)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37" name="Google Shape;437;p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enquanto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k &gt; 0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Tamanho(L)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38" name="Google Shape;438;p65"/>
          <p:cNvSpPr txBox="1"/>
          <p:nvPr/>
        </p:nvSpPr>
        <p:spPr>
          <a:xfrm>
            <a:off x="6321825" y="4705400"/>
            <a:ext cx="24345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encadeamento melhor (não há previsão de tamanho)</a:t>
            </a:r>
            <a:endParaRPr sz="1800"/>
          </a:p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+"/>
            </a:pPr>
            <a:r>
              <a:rPr lang="pt" sz="1800">
                <a:solidFill>
                  <a:schemeClr val="dk1"/>
                </a:solidFill>
              </a:rPr>
              <a:t>ord./não-ord.</a:t>
            </a:r>
            <a:r>
              <a:rPr lang="pt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O(N</a:t>
            </a:r>
            <a:r>
              <a:rPr baseline="30000" lang="pt" sz="1800">
                <a:solidFill>
                  <a:schemeClr val="dk1"/>
                </a:solidFill>
              </a:rPr>
              <a:t>2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44" name="Google Shape;444;p6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N, 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(N)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pt" sz="2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450" name="Google Shape;450;p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b="1" lang="pt"/>
              <a:t>Exercício</a:t>
            </a:r>
            <a:r>
              <a:rPr lang="pt"/>
              <a:t>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/>
              <a:t>Verifique se o uso de algum tipo particular de lista ((i) alocação sequencial/alocação encadeada, (ii) ordenada/não-ordenada) traz vantagem em relação à complexidade de tempo do algoritmo abaixo:</a:t>
            </a:r>
            <a:endParaRPr sz="18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N, k: Inteiro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(N)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L: ListaLinear &lt;Inteiro, Inteiro&gt;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ler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Insere(L, k, k*k)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para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i ← 1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até 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aseline="30000" lang="pt" sz="22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faça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ler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(k)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pt" sz="22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2200">
                <a:latin typeface="Consolas"/>
                <a:ea typeface="Consolas"/>
                <a:cs typeface="Consolas"/>
                <a:sym typeface="Consolas"/>
              </a:rPr>
              <a:t> (Busca(L, k))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t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451" name="Google Shape;451;p67"/>
          <p:cNvSpPr txBox="1"/>
          <p:nvPr/>
        </p:nvSpPr>
        <p:spPr>
          <a:xfrm>
            <a:off x="6321825" y="4705400"/>
            <a:ext cx="2434500" cy="1862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/>
              <a:t>(i): </a:t>
            </a:r>
            <a:r>
              <a:rPr lang="pt" sz="1800"/>
              <a:t>sequencial (por causa do item (ii))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solidFill>
                  <a:schemeClr val="dk1"/>
                </a:solidFill>
              </a:rPr>
              <a:t>(ii): </a:t>
            </a:r>
            <a:r>
              <a:rPr lang="pt" sz="1800">
                <a:solidFill>
                  <a:schemeClr val="dk1"/>
                </a:solidFill>
              </a:rPr>
              <a:t>não-ordenada: O(N</a:t>
            </a:r>
            <a:r>
              <a:rPr baseline="30000" lang="pt" sz="1800">
                <a:solidFill>
                  <a:schemeClr val="dk1"/>
                </a:solidFill>
              </a:rPr>
              <a:t>3</a:t>
            </a:r>
            <a:r>
              <a:rPr lang="pt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solidFill>
                  <a:schemeClr val="dk1"/>
                </a:solidFill>
              </a:rPr>
              <a:t>ordenada: </a:t>
            </a:r>
            <a:br>
              <a:rPr lang="pt" sz="1800">
                <a:solidFill>
                  <a:schemeClr val="dk1"/>
                </a:solidFill>
              </a:rPr>
            </a:br>
            <a:r>
              <a:rPr lang="pt" sz="1800">
                <a:solidFill>
                  <a:schemeClr val="dk1"/>
                </a:solidFill>
              </a:rPr>
              <a:t>O(N</a:t>
            </a:r>
            <a:r>
              <a:rPr baseline="30000" lang="pt" sz="1800">
                <a:solidFill>
                  <a:schemeClr val="dk1"/>
                </a:solidFill>
              </a:rPr>
              <a:t>2 </a:t>
            </a:r>
            <a:r>
              <a:rPr lang="pt" sz="1800">
                <a:solidFill>
                  <a:schemeClr val="dk1"/>
                </a:solidFill>
              </a:rPr>
              <a:t>lg N) (melhor)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●"/>
            </a:pPr>
            <a:r>
              <a:rPr b="1" i="1" lang="pt"/>
              <a:t>Listas lineares </a:t>
            </a:r>
            <a:r>
              <a:rPr lang="pt"/>
              <a:t>é a estrutura de dados que armazena os elementos em lista (onde há o conceito de primeiro </a:t>
            </a:r>
            <a:r>
              <a:rPr lang="pt"/>
              <a:t>elemento</a:t>
            </a:r>
            <a:r>
              <a:rPr lang="pt"/>
              <a:t>, segundo </a:t>
            </a:r>
            <a:r>
              <a:rPr lang="pt"/>
              <a:t>elemento</a:t>
            </a:r>
            <a:r>
              <a:rPr lang="pt"/>
              <a:t>, terceiro </a:t>
            </a:r>
            <a:r>
              <a:rPr lang="pt"/>
              <a:t>elemento</a:t>
            </a:r>
            <a:r>
              <a:rPr lang="pt"/>
              <a:t>, etc.) e provê o seguinte conjunto de operações: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Inserção de um elemento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Remoção de um elemento </a:t>
            </a:r>
            <a:endParaRPr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"/>
              <a:t>Busca de um elemento 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57" name="Google Shape;457;p6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Outras variações de listas encadeadas: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Sem Estrutura</a:t>
            </a:r>
            <a:r>
              <a:rPr lang="pt"/>
              <a:t>: </a:t>
            </a:r>
            <a:br>
              <a:rPr lang="pt"/>
            </a:br>
            <a:r>
              <a:rPr lang="pt"/>
              <a:t>lista ao invés de ser uma estrutura consiste simplesmente de um ponteiro para o primeiro elemento (o número de elementos, neste caso, deve ser inferido por contagem dos elementos)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/>
              <a:t>	</a:t>
            </a:r>
            <a:endParaRPr sz="1700"/>
          </a:p>
        </p:txBody>
      </p:sp>
      <p:sp>
        <p:nvSpPr>
          <p:cNvPr id="458" name="Google Shape;458;p68"/>
          <p:cNvSpPr/>
          <p:nvPr/>
        </p:nvSpPr>
        <p:spPr>
          <a:xfrm>
            <a:off x="5918675" y="4898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68"/>
          <p:cNvSpPr/>
          <p:nvPr/>
        </p:nvSpPr>
        <p:spPr>
          <a:xfrm>
            <a:off x="6528275" y="4898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68"/>
          <p:cNvSpPr/>
          <p:nvPr/>
        </p:nvSpPr>
        <p:spPr>
          <a:xfrm>
            <a:off x="7137875" y="4898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68"/>
          <p:cNvSpPr/>
          <p:nvPr/>
        </p:nvSpPr>
        <p:spPr>
          <a:xfrm>
            <a:off x="7747475" y="4898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68"/>
          <p:cNvSpPr/>
          <p:nvPr/>
        </p:nvSpPr>
        <p:spPr>
          <a:xfrm>
            <a:off x="8357075" y="4898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3" name="Google Shape;463;p68"/>
          <p:cNvCxnSpPr>
            <a:endCxn id="459" idx="1"/>
          </p:cNvCxnSpPr>
          <p:nvPr/>
        </p:nvCxnSpPr>
        <p:spPr>
          <a:xfrm>
            <a:off x="6168575" y="5083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4" name="Google Shape;464;p68"/>
          <p:cNvCxnSpPr/>
          <p:nvPr/>
        </p:nvCxnSpPr>
        <p:spPr>
          <a:xfrm>
            <a:off x="6778175" y="5083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5" name="Google Shape;465;p68"/>
          <p:cNvCxnSpPr>
            <a:endCxn id="461" idx="1"/>
          </p:cNvCxnSpPr>
          <p:nvPr/>
        </p:nvCxnSpPr>
        <p:spPr>
          <a:xfrm>
            <a:off x="7355075" y="50834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6" name="Google Shape;466;p68"/>
          <p:cNvCxnSpPr>
            <a:endCxn id="462" idx="1"/>
          </p:cNvCxnSpPr>
          <p:nvPr/>
        </p:nvCxnSpPr>
        <p:spPr>
          <a:xfrm>
            <a:off x="8006675" y="50873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67" name="Google Shape;467;p68"/>
          <p:cNvCxnSpPr/>
          <p:nvPr/>
        </p:nvCxnSpPr>
        <p:spPr>
          <a:xfrm>
            <a:off x="5558975" y="5083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68" name="Google Shape;468;p68"/>
          <p:cNvSpPr/>
          <p:nvPr/>
        </p:nvSpPr>
        <p:spPr>
          <a:xfrm>
            <a:off x="5506625" y="4980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8"/>
          <p:cNvSpPr txBox="1"/>
          <p:nvPr/>
        </p:nvSpPr>
        <p:spPr>
          <a:xfrm>
            <a:off x="5453425" y="4630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470" name="Google Shape;470;p68"/>
          <p:cNvSpPr txBox="1"/>
          <p:nvPr/>
        </p:nvSpPr>
        <p:spPr>
          <a:xfrm>
            <a:off x="948575" y="4325325"/>
            <a:ext cx="6188100" cy="21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estrutura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No &lt;TChave, TElem&gt;: 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Chave: &lt;TChave&gt;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Elem: &lt;TElem&gt;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Prox: ^No &lt;TChave, TElem&gt;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 </a:t>
            </a:r>
            <a:r>
              <a:rPr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^No &lt;Inteiro, Caracter&gt;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0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//L é a lista linear encadeada</a:t>
            </a:r>
            <a:r>
              <a:rPr b="1" lang="pt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476" name="Google Shape;476;p6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Outras variações de listas encadeadas: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Simplesmente Encadeada</a:t>
            </a:r>
            <a:r>
              <a:rPr lang="pt"/>
              <a:t>: </a:t>
            </a:r>
            <a:br>
              <a:rPr lang="pt"/>
            </a:br>
            <a:r>
              <a:rPr lang="pt"/>
              <a:t>apenas ponteiro para próximo elemento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Duplamente Encadeada</a:t>
            </a:r>
            <a:r>
              <a:rPr lang="pt"/>
              <a:t>: </a:t>
            </a:r>
            <a:br>
              <a:rPr lang="pt"/>
            </a:br>
            <a:r>
              <a:rPr lang="pt"/>
              <a:t>ponteiros para elementos próximo e anterior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/>
              <a:t>	</a:t>
            </a:r>
            <a:endParaRPr sz="1700"/>
          </a:p>
        </p:txBody>
      </p:sp>
      <p:sp>
        <p:nvSpPr>
          <p:cNvPr id="477" name="Google Shape;477;p69"/>
          <p:cNvSpPr/>
          <p:nvPr/>
        </p:nvSpPr>
        <p:spPr>
          <a:xfrm>
            <a:off x="3404075" y="3374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9"/>
          <p:cNvSpPr/>
          <p:nvPr/>
        </p:nvSpPr>
        <p:spPr>
          <a:xfrm>
            <a:off x="4013675" y="3374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69"/>
          <p:cNvSpPr/>
          <p:nvPr/>
        </p:nvSpPr>
        <p:spPr>
          <a:xfrm>
            <a:off x="4623275" y="3374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9"/>
          <p:cNvSpPr/>
          <p:nvPr/>
        </p:nvSpPr>
        <p:spPr>
          <a:xfrm>
            <a:off x="5232875" y="3374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9"/>
          <p:cNvSpPr/>
          <p:nvPr/>
        </p:nvSpPr>
        <p:spPr>
          <a:xfrm>
            <a:off x="5842475" y="3374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2" name="Google Shape;482;p69"/>
          <p:cNvCxnSpPr>
            <a:endCxn id="478" idx="1"/>
          </p:cNvCxnSpPr>
          <p:nvPr/>
        </p:nvCxnSpPr>
        <p:spPr>
          <a:xfrm>
            <a:off x="3653975" y="3559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3" name="Google Shape;483;p69"/>
          <p:cNvCxnSpPr/>
          <p:nvPr/>
        </p:nvCxnSpPr>
        <p:spPr>
          <a:xfrm>
            <a:off x="4263575" y="3559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4" name="Google Shape;484;p69"/>
          <p:cNvCxnSpPr>
            <a:endCxn id="480" idx="1"/>
          </p:cNvCxnSpPr>
          <p:nvPr/>
        </p:nvCxnSpPr>
        <p:spPr>
          <a:xfrm>
            <a:off x="4840475" y="35594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5" name="Google Shape;485;p69"/>
          <p:cNvCxnSpPr>
            <a:endCxn id="481" idx="1"/>
          </p:cNvCxnSpPr>
          <p:nvPr/>
        </p:nvCxnSpPr>
        <p:spPr>
          <a:xfrm>
            <a:off x="5492075" y="35633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86" name="Google Shape;486;p69"/>
          <p:cNvCxnSpPr/>
          <p:nvPr/>
        </p:nvCxnSpPr>
        <p:spPr>
          <a:xfrm>
            <a:off x="3044375" y="3559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87" name="Google Shape;487;p69"/>
          <p:cNvSpPr/>
          <p:nvPr/>
        </p:nvSpPr>
        <p:spPr>
          <a:xfrm>
            <a:off x="2992025" y="3456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69"/>
          <p:cNvSpPr txBox="1"/>
          <p:nvPr/>
        </p:nvSpPr>
        <p:spPr>
          <a:xfrm>
            <a:off x="2938825" y="3106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489" name="Google Shape;489;p69"/>
          <p:cNvSpPr/>
          <p:nvPr/>
        </p:nvSpPr>
        <p:spPr>
          <a:xfrm>
            <a:off x="3404075" y="5279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69"/>
          <p:cNvSpPr/>
          <p:nvPr/>
        </p:nvSpPr>
        <p:spPr>
          <a:xfrm>
            <a:off x="4013675" y="5279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69"/>
          <p:cNvSpPr/>
          <p:nvPr/>
        </p:nvSpPr>
        <p:spPr>
          <a:xfrm>
            <a:off x="4623275" y="5279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69"/>
          <p:cNvSpPr/>
          <p:nvPr/>
        </p:nvSpPr>
        <p:spPr>
          <a:xfrm>
            <a:off x="5232875" y="5279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9"/>
          <p:cNvSpPr/>
          <p:nvPr/>
        </p:nvSpPr>
        <p:spPr>
          <a:xfrm>
            <a:off x="5842475" y="5279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69"/>
          <p:cNvCxnSpPr/>
          <p:nvPr/>
        </p:nvCxnSpPr>
        <p:spPr>
          <a:xfrm>
            <a:off x="3653975" y="55404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95" name="Google Shape;495;p69"/>
          <p:cNvCxnSpPr/>
          <p:nvPr/>
        </p:nvCxnSpPr>
        <p:spPr>
          <a:xfrm>
            <a:off x="4263575" y="55404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96" name="Google Shape;496;p69"/>
          <p:cNvCxnSpPr/>
          <p:nvPr/>
        </p:nvCxnSpPr>
        <p:spPr>
          <a:xfrm>
            <a:off x="4840475" y="55406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97" name="Google Shape;497;p69"/>
          <p:cNvCxnSpPr/>
          <p:nvPr/>
        </p:nvCxnSpPr>
        <p:spPr>
          <a:xfrm>
            <a:off x="5492075" y="55445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498" name="Google Shape;498;p69"/>
          <p:cNvCxnSpPr/>
          <p:nvPr/>
        </p:nvCxnSpPr>
        <p:spPr>
          <a:xfrm>
            <a:off x="3044375" y="5464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99" name="Google Shape;499;p69"/>
          <p:cNvSpPr/>
          <p:nvPr/>
        </p:nvSpPr>
        <p:spPr>
          <a:xfrm>
            <a:off x="2992025" y="5361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9"/>
          <p:cNvSpPr txBox="1"/>
          <p:nvPr/>
        </p:nvSpPr>
        <p:spPr>
          <a:xfrm>
            <a:off x="2938825" y="5011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501" name="Google Shape;501;p69"/>
          <p:cNvCxnSpPr/>
          <p:nvPr/>
        </p:nvCxnSpPr>
        <p:spPr>
          <a:xfrm>
            <a:off x="3760750" y="53880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502" name="Google Shape;502;p69"/>
          <p:cNvCxnSpPr/>
          <p:nvPr/>
        </p:nvCxnSpPr>
        <p:spPr>
          <a:xfrm>
            <a:off x="4389768" y="53880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503" name="Google Shape;503;p69"/>
          <p:cNvCxnSpPr/>
          <p:nvPr/>
        </p:nvCxnSpPr>
        <p:spPr>
          <a:xfrm>
            <a:off x="4992875" y="53882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504" name="Google Shape;504;p69"/>
          <p:cNvCxnSpPr/>
          <p:nvPr/>
        </p:nvCxnSpPr>
        <p:spPr>
          <a:xfrm>
            <a:off x="5618268" y="53921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510" name="Google Shape;510;p7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Outras variações de listas encadeadas: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Sem nó-cabeça:</a:t>
            </a:r>
            <a:r>
              <a:rPr lang="pt"/>
              <a:t> </a:t>
            </a:r>
            <a:br>
              <a:rPr lang="pt"/>
            </a:br>
            <a:r>
              <a:rPr lang="pt"/>
              <a:t>L é um ponteiro para o primeiro elemento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Com nó-cabeça: </a:t>
            </a:r>
            <a:br>
              <a:rPr lang="pt"/>
            </a:br>
            <a:r>
              <a:rPr lang="pt"/>
              <a:t>L é um ponteiro para um elemento que sempre existe (a "cabeça"), até quando a lista está vazia. Não deve ser considerado como elemento de fato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/>
              <a:t>	</a:t>
            </a:r>
            <a:endParaRPr sz="1700"/>
          </a:p>
        </p:txBody>
      </p:sp>
      <p:sp>
        <p:nvSpPr>
          <p:cNvPr id="511" name="Google Shape;511;p70"/>
          <p:cNvSpPr/>
          <p:nvPr/>
        </p:nvSpPr>
        <p:spPr>
          <a:xfrm>
            <a:off x="3404075" y="3374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70"/>
          <p:cNvSpPr/>
          <p:nvPr/>
        </p:nvSpPr>
        <p:spPr>
          <a:xfrm>
            <a:off x="4013675" y="3374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70"/>
          <p:cNvSpPr/>
          <p:nvPr/>
        </p:nvSpPr>
        <p:spPr>
          <a:xfrm>
            <a:off x="4623275" y="3374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70"/>
          <p:cNvSpPr/>
          <p:nvPr/>
        </p:nvSpPr>
        <p:spPr>
          <a:xfrm>
            <a:off x="5232875" y="3374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5" name="Google Shape;515;p70"/>
          <p:cNvCxnSpPr/>
          <p:nvPr/>
        </p:nvCxnSpPr>
        <p:spPr>
          <a:xfrm>
            <a:off x="4263575" y="3559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6" name="Google Shape;516;p70"/>
          <p:cNvCxnSpPr/>
          <p:nvPr/>
        </p:nvCxnSpPr>
        <p:spPr>
          <a:xfrm>
            <a:off x="3621275" y="35594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7" name="Google Shape;517;p70"/>
          <p:cNvCxnSpPr>
            <a:endCxn id="514" idx="1"/>
          </p:cNvCxnSpPr>
          <p:nvPr/>
        </p:nvCxnSpPr>
        <p:spPr>
          <a:xfrm>
            <a:off x="4882475" y="35633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18" name="Google Shape;518;p70"/>
          <p:cNvCxnSpPr/>
          <p:nvPr/>
        </p:nvCxnSpPr>
        <p:spPr>
          <a:xfrm>
            <a:off x="3044375" y="3559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19" name="Google Shape;519;p70"/>
          <p:cNvSpPr/>
          <p:nvPr/>
        </p:nvSpPr>
        <p:spPr>
          <a:xfrm>
            <a:off x="2992025" y="3456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70"/>
          <p:cNvSpPr txBox="1"/>
          <p:nvPr/>
        </p:nvSpPr>
        <p:spPr>
          <a:xfrm>
            <a:off x="2938825" y="3106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21" name="Google Shape;521;p70"/>
          <p:cNvSpPr/>
          <p:nvPr/>
        </p:nvSpPr>
        <p:spPr>
          <a:xfrm>
            <a:off x="4013675" y="58891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70"/>
          <p:cNvSpPr/>
          <p:nvPr/>
        </p:nvSpPr>
        <p:spPr>
          <a:xfrm>
            <a:off x="4623275" y="58891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70"/>
          <p:cNvSpPr/>
          <p:nvPr/>
        </p:nvSpPr>
        <p:spPr>
          <a:xfrm>
            <a:off x="5232875" y="58893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70"/>
          <p:cNvSpPr/>
          <p:nvPr/>
        </p:nvSpPr>
        <p:spPr>
          <a:xfrm>
            <a:off x="5842475" y="58893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5" name="Google Shape;525;p70"/>
          <p:cNvCxnSpPr/>
          <p:nvPr/>
        </p:nvCxnSpPr>
        <p:spPr>
          <a:xfrm>
            <a:off x="4263575" y="60738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26" name="Google Shape;526;p70"/>
          <p:cNvCxnSpPr>
            <a:endCxn id="523" idx="1"/>
          </p:cNvCxnSpPr>
          <p:nvPr/>
        </p:nvCxnSpPr>
        <p:spPr>
          <a:xfrm>
            <a:off x="4840475" y="60740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27" name="Google Shape;527;p70"/>
          <p:cNvCxnSpPr>
            <a:endCxn id="524" idx="1"/>
          </p:cNvCxnSpPr>
          <p:nvPr/>
        </p:nvCxnSpPr>
        <p:spPr>
          <a:xfrm>
            <a:off x="5492075" y="60779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28" name="Google Shape;528;p70"/>
          <p:cNvCxnSpPr/>
          <p:nvPr/>
        </p:nvCxnSpPr>
        <p:spPr>
          <a:xfrm>
            <a:off x="3044375" y="60738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29" name="Google Shape;529;p70"/>
          <p:cNvSpPr/>
          <p:nvPr/>
        </p:nvSpPr>
        <p:spPr>
          <a:xfrm>
            <a:off x="2992025" y="59710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70"/>
          <p:cNvSpPr txBox="1"/>
          <p:nvPr/>
        </p:nvSpPr>
        <p:spPr>
          <a:xfrm>
            <a:off x="2938825" y="56207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31" name="Google Shape;531;p70"/>
          <p:cNvSpPr/>
          <p:nvPr/>
        </p:nvSpPr>
        <p:spPr>
          <a:xfrm>
            <a:off x="3404075" y="58891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32" name="Google Shape;532;p70"/>
          <p:cNvCxnSpPr>
            <a:endCxn id="521" idx="1"/>
          </p:cNvCxnSpPr>
          <p:nvPr/>
        </p:nvCxnSpPr>
        <p:spPr>
          <a:xfrm>
            <a:off x="3653975" y="60738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/>
              <a:t>Listas Lineares</a:t>
            </a:r>
            <a:endParaRPr b="0" sz="4400">
              <a:solidFill>
                <a:srgbClr val="000000"/>
              </a:solidFill>
            </a:endParaRPr>
          </a:p>
        </p:txBody>
      </p:sp>
      <p:sp>
        <p:nvSpPr>
          <p:cNvPr id="538" name="Google Shape;538;p71"/>
          <p:cNvSpPr txBox="1"/>
          <p:nvPr>
            <p:ph idx="1" type="body"/>
          </p:nvPr>
        </p:nvSpPr>
        <p:spPr>
          <a:xfrm>
            <a:off x="457200" y="1524000"/>
            <a:ext cx="8229600" cy="4967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pt"/>
              <a:t>Outras variações de listas encadeadas: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não-Circular: </a:t>
            </a:r>
            <a:br>
              <a:rPr lang="pt"/>
            </a:br>
            <a:r>
              <a:rPr lang="pt"/>
              <a:t>L termina quando, navegando pelos elementos, o ponteiro para o próximo elemento é vazio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b="1" lang="pt"/>
              <a:t>Circular: </a:t>
            </a:r>
            <a:br>
              <a:rPr lang="pt"/>
            </a:br>
            <a:r>
              <a:rPr lang="pt"/>
              <a:t>L termina quando, navegando pelos elementos, o ponteiro para o próximo elemento é o mesmo de 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/>
              <a:t>	</a:t>
            </a:r>
            <a:endParaRPr sz="1700"/>
          </a:p>
        </p:txBody>
      </p:sp>
      <p:sp>
        <p:nvSpPr>
          <p:cNvPr id="539" name="Google Shape;539;p71"/>
          <p:cNvSpPr/>
          <p:nvPr/>
        </p:nvSpPr>
        <p:spPr>
          <a:xfrm>
            <a:off x="3404075" y="3755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71"/>
          <p:cNvSpPr/>
          <p:nvPr/>
        </p:nvSpPr>
        <p:spPr>
          <a:xfrm>
            <a:off x="4013675" y="3755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71"/>
          <p:cNvSpPr/>
          <p:nvPr/>
        </p:nvSpPr>
        <p:spPr>
          <a:xfrm>
            <a:off x="4623275" y="3755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71"/>
          <p:cNvSpPr/>
          <p:nvPr/>
        </p:nvSpPr>
        <p:spPr>
          <a:xfrm>
            <a:off x="5232875" y="3755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3" name="Google Shape;543;p71"/>
          <p:cNvCxnSpPr/>
          <p:nvPr/>
        </p:nvCxnSpPr>
        <p:spPr>
          <a:xfrm>
            <a:off x="4263575" y="3940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44" name="Google Shape;544;p71"/>
          <p:cNvCxnSpPr/>
          <p:nvPr/>
        </p:nvCxnSpPr>
        <p:spPr>
          <a:xfrm>
            <a:off x="3621275" y="39404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45" name="Google Shape;545;p71"/>
          <p:cNvCxnSpPr>
            <a:endCxn id="542" idx="1"/>
          </p:cNvCxnSpPr>
          <p:nvPr/>
        </p:nvCxnSpPr>
        <p:spPr>
          <a:xfrm>
            <a:off x="4882475" y="39443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46" name="Google Shape;546;p71"/>
          <p:cNvCxnSpPr/>
          <p:nvPr/>
        </p:nvCxnSpPr>
        <p:spPr>
          <a:xfrm>
            <a:off x="3044375" y="3940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47" name="Google Shape;547;p71"/>
          <p:cNvSpPr/>
          <p:nvPr/>
        </p:nvSpPr>
        <p:spPr>
          <a:xfrm>
            <a:off x="2992025" y="3837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71"/>
          <p:cNvSpPr txBox="1"/>
          <p:nvPr/>
        </p:nvSpPr>
        <p:spPr>
          <a:xfrm>
            <a:off x="2938825" y="3487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49" name="Google Shape;549;p71"/>
          <p:cNvSpPr/>
          <p:nvPr/>
        </p:nvSpPr>
        <p:spPr>
          <a:xfrm>
            <a:off x="3404075" y="6041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1"/>
          <p:cNvSpPr/>
          <p:nvPr/>
        </p:nvSpPr>
        <p:spPr>
          <a:xfrm>
            <a:off x="4013675" y="60415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71"/>
          <p:cNvSpPr/>
          <p:nvPr/>
        </p:nvSpPr>
        <p:spPr>
          <a:xfrm>
            <a:off x="4623275" y="6041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71"/>
          <p:cNvSpPr/>
          <p:nvPr/>
        </p:nvSpPr>
        <p:spPr>
          <a:xfrm>
            <a:off x="5232875" y="6041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3" name="Google Shape;553;p71"/>
          <p:cNvCxnSpPr/>
          <p:nvPr/>
        </p:nvCxnSpPr>
        <p:spPr>
          <a:xfrm>
            <a:off x="4263575" y="6226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4" name="Google Shape;554;p71"/>
          <p:cNvCxnSpPr/>
          <p:nvPr/>
        </p:nvCxnSpPr>
        <p:spPr>
          <a:xfrm>
            <a:off x="3621275" y="6226425"/>
            <a:ext cx="3924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5" name="Google Shape;555;p71"/>
          <p:cNvCxnSpPr>
            <a:endCxn id="552" idx="1"/>
          </p:cNvCxnSpPr>
          <p:nvPr/>
        </p:nvCxnSpPr>
        <p:spPr>
          <a:xfrm>
            <a:off x="4882475" y="62303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56" name="Google Shape;556;p71"/>
          <p:cNvCxnSpPr/>
          <p:nvPr/>
        </p:nvCxnSpPr>
        <p:spPr>
          <a:xfrm>
            <a:off x="3044375" y="62262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57" name="Google Shape;557;p71"/>
          <p:cNvSpPr/>
          <p:nvPr/>
        </p:nvSpPr>
        <p:spPr>
          <a:xfrm>
            <a:off x="2992025" y="61234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71"/>
          <p:cNvSpPr txBox="1"/>
          <p:nvPr/>
        </p:nvSpPr>
        <p:spPr>
          <a:xfrm>
            <a:off x="2938825" y="57731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59" name="Google Shape;559;p71"/>
          <p:cNvSpPr/>
          <p:nvPr/>
        </p:nvSpPr>
        <p:spPr>
          <a:xfrm>
            <a:off x="3515975" y="5873457"/>
            <a:ext cx="2029000" cy="356175"/>
          </a:xfrm>
          <a:custGeom>
            <a:rect b="b" l="l" r="r" t="t"/>
            <a:pathLst>
              <a:path extrusionOk="0" h="14247" w="81160">
                <a:moveTo>
                  <a:pt x="81160" y="14247"/>
                </a:moveTo>
                <a:cubicBezTo>
                  <a:pt x="79757" y="12226"/>
                  <a:pt x="84844" y="4429"/>
                  <a:pt x="72744" y="2123"/>
                </a:cubicBezTo>
                <a:cubicBezTo>
                  <a:pt x="60644" y="-183"/>
                  <a:pt x="20682" y="-302"/>
                  <a:pt x="8558" y="411"/>
                </a:cubicBezTo>
                <a:cubicBezTo>
                  <a:pt x="-3566" y="1124"/>
                  <a:pt x="1426" y="5404"/>
                  <a:pt x="0" y="6402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2"/>
          <p:cNvSpPr/>
          <p:nvPr/>
        </p:nvSpPr>
        <p:spPr>
          <a:xfrm>
            <a:off x="71104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5" name="Google Shape;565;p72"/>
          <p:cNvCxnSpPr/>
          <p:nvPr/>
        </p:nvCxnSpPr>
        <p:spPr>
          <a:xfrm>
            <a:off x="6857566" y="63823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566" name="Google Shape;566;p72"/>
          <p:cNvSpPr/>
          <p:nvPr/>
        </p:nvSpPr>
        <p:spPr>
          <a:xfrm>
            <a:off x="7104900" y="11240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72"/>
          <p:cNvSpPr/>
          <p:nvPr/>
        </p:nvSpPr>
        <p:spPr>
          <a:xfrm>
            <a:off x="7714500" y="11242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72"/>
          <p:cNvSpPr/>
          <p:nvPr/>
        </p:nvSpPr>
        <p:spPr>
          <a:xfrm>
            <a:off x="8324100" y="11242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9" name="Google Shape;569;p72"/>
          <p:cNvCxnSpPr/>
          <p:nvPr/>
        </p:nvCxnSpPr>
        <p:spPr>
          <a:xfrm>
            <a:off x="7354800" y="13087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70" name="Google Shape;570;p72"/>
          <p:cNvCxnSpPr>
            <a:endCxn id="568" idx="1"/>
          </p:cNvCxnSpPr>
          <p:nvPr/>
        </p:nvCxnSpPr>
        <p:spPr>
          <a:xfrm>
            <a:off x="7973700" y="13128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571" name="Google Shape;571;p72"/>
          <p:cNvCxnSpPr/>
          <p:nvPr/>
        </p:nvCxnSpPr>
        <p:spPr>
          <a:xfrm>
            <a:off x="6745200" y="13087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72" name="Google Shape;572;p72"/>
          <p:cNvSpPr/>
          <p:nvPr/>
        </p:nvSpPr>
        <p:spPr>
          <a:xfrm>
            <a:off x="6692850" y="12059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72"/>
          <p:cNvSpPr txBox="1"/>
          <p:nvPr/>
        </p:nvSpPr>
        <p:spPr>
          <a:xfrm>
            <a:off x="6639650" y="8556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574" name="Google Shape;574;p72"/>
          <p:cNvSpPr txBox="1"/>
          <p:nvPr/>
        </p:nvSpPr>
        <p:spPr>
          <a:xfrm>
            <a:off x="261450" y="237480"/>
            <a:ext cx="1276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200"/>
              <a:t>N</a:t>
            </a:r>
            <a:r>
              <a:rPr b="1" lang="pt" sz="1200"/>
              <a:t>ó-cabeça</a:t>
            </a:r>
            <a:endParaRPr b="1" sz="1200"/>
          </a:p>
        </p:txBody>
      </p:sp>
      <p:sp>
        <p:nvSpPr>
          <p:cNvPr id="575" name="Google Shape;575;p72"/>
          <p:cNvSpPr txBox="1"/>
          <p:nvPr/>
        </p:nvSpPr>
        <p:spPr>
          <a:xfrm>
            <a:off x="1329275" y="237480"/>
            <a:ext cx="10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200"/>
              <a:t>C</a:t>
            </a:r>
            <a:r>
              <a:rPr b="1" lang="pt" sz="1200"/>
              <a:t>ircular</a:t>
            </a:r>
            <a:endParaRPr b="1" sz="1200"/>
          </a:p>
        </p:txBody>
      </p:sp>
      <p:sp>
        <p:nvSpPr>
          <p:cNvPr id="576" name="Google Shape;576;p72"/>
          <p:cNvSpPr txBox="1"/>
          <p:nvPr/>
        </p:nvSpPr>
        <p:spPr>
          <a:xfrm>
            <a:off x="2129975" y="237480"/>
            <a:ext cx="1516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200"/>
              <a:t>E</a:t>
            </a:r>
            <a:r>
              <a:rPr b="1" lang="pt" sz="1200"/>
              <a:t>ncadeamento</a:t>
            </a:r>
            <a:endParaRPr b="1" sz="1200"/>
          </a:p>
        </p:txBody>
      </p:sp>
      <p:sp>
        <p:nvSpPr>
          <p:cNvPr id="577" name="Google Shape;577;p72"/>
          <p:cNvSpPr txBox="1"/>
          <p:nvPr/>
        </p:nvSpPr>
        <p:spPr>
          <a:xfrm>
            <a:off x="185250" y="2132648"/>
            <a:ext cx="10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sem</a:t>
            </a:r>
            <a:endParaRPr/>
          </a:p>
        </p:txBody>
      </p:sp>
      <p:sp>
        <p:nvSpPr>
          <p:cNvPr id="578" name="Google Shape;578;p72"/>
          <p:cNvSpPr txBox="1"/>
          <p:nvPr/>
        </p:nvSpPr>
        <p:spPr>
          <a:xfrm>
            <a:off x="261450" y="5063275"/>
            <a:ext cx="1043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com</a:t>
            </a:r>
            <a:endParaRPr/>
          </a:p>
        </p:txBody>
      </p:sp>
      <p:sp>
        <p:nvSpPr>
          <p:cNvPr id="579" name="Google Shape;579;p72"/>
          <p:cNvSpPr txBox="1"/>
          <p:nvPr/>
        </p:nvSpPr>
        <p:spPr>
          <a:xfrm>
            <a:off x="1252050" y="1405675"/>
            <a:ext cx="8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não</a:t>
            </a:r>
            <a:endParaRPr/>
          </a:p>
        </p:txBody>
      </p:sp>
      <p:sp>
        <p:nvSpPr>
          <p:cNvPr id="580" name="Google Shape;580;p72"/>
          <p:cNvSpPr txBox="1"/>
          <p:nvPr/>
        </p:nvSpPr>
        <p:spPr>
          <a:xfrm>
            <a:off x="1252050" y="2855225"/>
            <a:ext cx="8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sim</a:t>
            </a:r>
            <a:endParaRPr/>
          </a:p>
        </p:txBody>
      </p:sp>
      <p:sp>
        <p:nvSpPr>
          <p:cNvPr id="581" name="Google Shape;581;p72"/>
          <p:cNvSpPr txBox="1"/>
          <p:nvPr/>
        </p:nvSpPr>
        <p:spPr>
          <a:xfrm>
            <a:off x="1770775" y="105463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simples</a:t>
            </a:r>
            <a:endParaRPr/>
          </a:p>
        </p:txBody>
      </p:sp>
      <p:sp>
        <p:nvSpPr>
          <p:cNvPr id="582" name="Google Shape;582;p72"/>
          <p:cNvSpPr txBox="1"/>
          <p:nvPr/>
        </p:nvSpPr>
        <p:spPr>
          <a:xfrm>
            <a:off x="1770775" y="177184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duplo</a:t>
            </a:r>
            <a:endParaRPr/>
          </a:p>
        </p:txBody>
      </p:sp>
      <p:sp>
        <p:nvSpPr>
          <p:cNvPr id="583" name="Google Shape;583;p72"/>
          <p:cNvSpPr txBox="1"/>
          <p:nvPr/>
        </p:nvSpPr>
        <p:spPr>
          <a:xfrm>
            <a:off x="6089700" y="81725"/>
            <a:ext cx="451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N</a:t>
            </a:r>
            <a:endParaRPr b="1"/>
          </a:p>
        </p:txBody>
      </p:sp>
      <p:sp>
        <p:nvSpPr>
          <p:cNvPr id="584" name="Google Shape;584;p72"/>
          <p:cNvSpPr txBox="1"/>
          <p:nvPr/>
        </p:nvSpPr>
        <p:spPr>
          <a:xfrm>
            <a:off x="3708875" y="491275"/>
            <a:ext cx="451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0</a:t>
            </a:r>
            <a:endParaRPr b="1"/>
          </a:p>
        </p:txBody>
      </p:sp>
      <p:sp>
        <p:nvSpPr>
          <p:cNvPr id="585" name="Google Shape;585;p72"/>
          <p:cNvSpPr txBox="1"/>
          <p:nvPr/>
        </p:nvSpPr>
        <p:spPr>
          <a:xfrm>
            <a:off x="5021125" y="491275"/>
            <a:ext cx="4515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1</a:t>
            </a:r>
            <a:endParaRPr b="1"/>
          </a:p>
        </p:txBody>
      </p:sp>
      <p:sp>
        <p:nvSpPr>
          <p:cNvPr id="586" name="Google Shape;586;p72"/>
          <p:cNvSpPr txBox="1"/>
          <p:nvPr/>
        </p:nvSpPr>
        <p:spPr>
          <a:xfrm>
            <a:off x="7112100" y="458825"/>
            <a:ext cx="6927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/>
              <a:t>≥ 2</a:t>
            </a:r>
            <a:endParaRPr b="1"/>
          </a:p>
        </p:txBody>
      </p:sp>
      <p:sp>
        <p:nvSpPr>
          <p:cNvPr id="587" name="Google Shape;587;p72"/>
          <p:cNvSpPr txBox="1"/>
          <p:nvPr/>
        </p:nvSpPr>
        <p:spPr>
          <a:xfrm>
            <a:off x="1770775" y="245764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</a:rPr>
              <a:t>simples</a:t>
            </a:r>
            <a:endParaRPr/>
          </a:p>
        </p:txBody>
      </p:sp>
      <p:sp>
        <p:nvSpPr>
          <p:cNvPr id="588" name="Google Shape;588;p72"/>
          <p:cNvSpPr txBox="1"/>
          <p:nvPr/>
        </p:nvSpPr>
        <p:spPr>
          <a:xfrm>
            <a:off x="1770775" y="318823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>
                <a:solidFill>
                  <a:schemeClr val="dk1"/>
                </a:solidFill>
              </a:rPr>
              <a:t>duplo</a:t>
            </a:r>
            <a:endParaRPr/>
          </a:p>
        </p:txBody>
      </p:sp>
      <p:sp>
        <p:nvSpPr>
          <p:cNvPr id="589" name="Google Shape;589;p72"/>
          <p:cNvSpPr txBox="1"/>
          <p:nvPr/>
        </p:nvSpPr>
        <p:spPr>
          <a:xfrm>
            <a:off x="1252050" y="4377475"/>
            <a:ext cx="8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não</a:t>
            </a:r>
            <a:endParaRPr/>
          </a:p>
        </p:txBody>
      </p:sp>
      <p:sp>
        <p:nvSpPr>
          <p:cNvPr id="590" name="Google Shape;590;p72"/>
          <p:cNvSpPr txBox="1"/>
          <p:nvPr/>
        </p:nvSpPr>
        <p:spPr>
          <a:xfrm>
            <a:off x="1252050" y="5827025"/>
            <a:ext cx="83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sim</a:t>
            </a:r>
            <a:endParaRPr/>
          </a:p>
        </p:txBody>
      </p:sp>
      <p:sp>
        <p:nvSpPr>
          <p:cNvPr id="591" name="Google Shape;591;p72"/>
          <p:cNvSpPr/>
          <p:nvPr/>
        </p:nvSpPr>
        <p:spPr>
          <a:xfrm>
            <a:off x="3721050" y="12059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72"/>
          <p:cNvSpPr txBox="1"/>
          <p:nvPr/>
        </p:nvSpPr>
        <p:spPr>
          <a:xfrm>
            <a:off x="3667850" y="8556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593" name="Google Shape;593;p72"/>
          <p:cNvCxnSpPr>
            <a:stCxn id="592" idx="2"/>
            <a:endCxn id="592" idx="2"/>
          </p:cNvCxnSpPr>
          <p:nvPr/>
        </p:nvCxnSpPr>
        <p:spPr>
          <a:xfrm>
            <a:off x="3824000" y="1312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4" name="Google Shape;594;p72"/>
          <p:cNvCxnSpPr>
            <a:stCxn id="592" idx="2"/>
            <a:endCxn id="592" idx="2"/>
          </p:cNvCxnSpPr>
          <p:nvPr/>
        </p:nvCxnSpPr>
        <p:spPr>
          <a:xfrm>
            <a:off x="3824000" y="131282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5" name="Google Shape;595;p72"/>
          <p:cNvCxnSpPr/>
          <p:nvPr/>
        </p:nvCxnSpPr>
        <p:spPr>
          <a:xfrm flipH="1">
            <a:off x="3737150" y="1217650"/>
            <a:ext cx="13320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6" name="Google Shape;596;p72"/>
          <p:cNvSpPr/>
          <p:nvPr/>
        </p:nvSpPr>
        <p:spPr>
          <a:xfrm>
            <a:off x="5276100" y="11240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7" name="Google Shape;597;p72"/>
          <p:cNvCxnSpPr/>
          <p:nvPr/>
        </p:nvCxnSpPr>
        <p:spPr>
          <a:xfrm>
            <a:off x="4916400" y="13087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598" name="Google Shape;598;p72"/>
          <p:cNvSpPr/>
          <p:nvPr/>
        </p:nvSpPr>
        <p:spPr>
          <a:xfrm>
            <a:off x="4864050" y="12059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72"/>
          <p:cNvSpPr txBox="1"/>
          <p:nvPr/>
        </p:nvSpPr>
        <p:spPr>
          <a:xfrm>
            <a:off x="4810850" y="8556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00" name="Google Shape;600;p72"/>
          <p:cNvSpPr txBox="1"/>
          <p:nvPr/>
        </p:nvSpPr>
        <p:spPr>
          <a:xfrm>
            <a:off x="7675810" y="63167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cxnSp>
        <p:nvCxnSpPr>
          <p:cNvPr id="601" name="Google Shape;601;p72"/>
          <p:cNvCxnSpPr/>
          <p:nvPr/>
        </p:nvCxnSpPr>
        <p:spPr>
          <a:xfrm>
            <a:off x="2027900" y="1649400"/>
            <a:ext cx="67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2" name="Google Shape;602;p72"/>
          <p:cNvCxnSpPr/>
          <p:nvPr/>
        </p:nvCxnSpPr>
        <p:spPr>
          <a:xfrm>
            <a:off x="460875" y="887400"/>
            <a:ext cx="834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3" name="Google Shape;603;p72"/>
          <p:cNvSpPr/>
          <p:nvPr/>
        </p:nvSpPr>
        <p:spPr>
          <a:xfrm>
            <a:off x="7110490" y="18543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72"/>
          <p:cNvSpPr/>
          <p:nvPr/>
        </p:nvSpPr>
        <p:spPr>
          <a:xfrm>
            <a:off x="7720090" y="18543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72"/>
          <p:cNvSpPr/>
          <p:nvPr/>
        </p:nvSpPr>
        <p:spPr>
          <a:xfrm>
            <a:off x="8329690" y="18543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6" name="Google Shape;606;p72"/>
          <p:cNvCxnSpPr/>
          <p:nvPr/>
        </p:nvCxnSpPr>
        <p:spPr>
          <a:xfrm>
            <a:off x="7363211" y="21285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07" name="Google Shape;607;p72"/>
          <p:cNvCxnSpPr/>
          <p:nvPr/>
        </p:nvCxnSpPr>
        <p:spPr>
          <a:xfrm>
            <a:off x="7972811" y="21285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08" name="Google Shape;608;p72"/>
          <p:cNvCxnSpPr/>
          <p:nvPr/>
        </p:nvCxnSpPr>
        <p:spPr>
          <a:xfrm>
            <a:off x="6753611" y="2052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09" name="Google Shape;609;p72"/>
          <p:cNvSpPr/>
          <p:nvPr/>
        </p:nvSpPr>
        <p:spPr>
          <a:xfrm>
            <a:off x="6698440" y="19362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72"/>
          <p:cNvSpPr txBox="1"/>
          <p:nvPr/>
        </p:nvSpPr>
        <p:spPr>
          <a:xfrm>
            <a:off x="6645240" y="15859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11" name="Google Shape;611;p72"/>
          <p:cNvCxnSpPr/>
          <p:nvPr/>
        </p:nvCxnSpPr>
        <p:spPr>
          <a:xfrm>
            <a:off x="7467166" y="19627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612" name="Google Shape;612;p72"/>
          <p:cNvCxnSpPr/>
          <p:nvPr/>
        </p:nvCxnSpPr>
        <p:spPr>
          <a:xfrm>
            <a:off x="8096183" y="19627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613" name="Google Shape;613;p72"/>
          <p:cNvSpPr txBox="1"/>
          <p:nvPr/>
        </p:nvSpPr>
        <p:spPr>
          <a:xfrm>
            <a:off x="7672989" y="1393732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614" name="Google Shape;614;p72"/>
          <p:cNvSpPr/>
          <p:nvPr/>
        </p:nvSpPr>
        <p:spPr>
          <a:xfrm>
            <a:off x="5265636" y="18459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5" name="Google Shape;615;p72"/>
          <p:cNvCxnSpPr/>
          <p:nvPr/>
        </p:nvCxnSpPr>
        <p:spPr>
          <a:xfrm>
            <a:off x="4908756" y="204395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16" name="Google Shape;616;p72"/>
          <p:cNvSpPr/>
          <p:nvPr/>
        </p:nvSpPr>
        <p:spPr>
          <a:xfrm>
            <a:off x="4853586" y="1927875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72"/>
          <p:cNvSpPr txBox="1"/>
          <p:nvPr/>
        </p:nvSpPr>
        <p:spPr>
          <a:xfrm>
            <a:off x="4800386" y="1577550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18" name="Google Shape;618;p72"/>
          <p:cNvSpPr/>
          <p:nvPr/>
        </p:nvSpPr>
        <p:spPr>
          <a:xfrm>
            <a:off x="3710586" y="1927875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72"/>
          <p:cNvSpPr txBox="1"/>
          <p:nvPr/>
        </p:nvSpPr>
        <p:spPr>
          <a:xfrm>
            <a:off x="3657386" y="1577550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20" name="Google Shape;620;p72"/>
          <p:cNvCxnSpPr>
            <a:stCxn id="619" idx="2"/>
            <a:endCxn id="619" idx="2"/>
          </p:cNvCxnSpPr>
          <p:nvPr/>
        </p:nvCxnSpPr>
        <p:spPr>
          <a:xfrm>
            <a:off x="3813536" y="2034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72"/>
          <p:cNvCxnSpPr>
            <a:stCxn id="619" idx="2"/>
            <a:endCxn id="619" idx="2"/>
          </p:cNvCxnSpPr>
          <p:nvPr/>
        </p:nvCxnSpPr>
        <p:spPr>
          <a:xfrm>
            <a:off x="3813536" y="20347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2" name="Google Shape;622;p72"/>
          <p:cNvCxnSpPr/>
          <p:nvPr/>
        </p:nvCxnSpPr>
        <p:spPr>
          <a:xfrm flipH="1">
            <a:off x="3726686" y="1939575"/>
            <a:ext cx="13320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3" name="Google Shape;623;p72"/>
          <p:cNvCxnSpPr/>
          <p:nvPr/>
        </p:nvCxnSpPr>
        <p:spPr>
          <a:xfrm>
            <a:off x="1252050" y="2327050"/>
            <a:ext cx="75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4" name="Google Shape;624;p72"/>
          <p:cNvCxnSpPr/>
          <p:nvPr/>
        </p:nvCxnSpPr>
        <p:spPr>
          <a:xfrm>
            <a:off x="3456650" y="430325"/>
            <a:ext cx="5349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5" name="Google Shape;625;p72"/>
          <p:cNvSpPr/>
          <p:nvPr/>
        </p:nvSpPr>
        <p:spPr>
          <a:xfrm>
            <a:off x="7104900" y="256138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72"/>
          <p:cNvSpPr/>
          <p:nvPr/>
        </p:nvSpPr>
        <p:spPr>
          <a:xfrm>
            <a:off x="7714500" y="256160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72"/>
          <p:cNvSpPr/>
          <p:nvPr/>
        </p:nvSpPr>
        <p:spPr>
          <a:xfrm>
            <a:off x="8324100" y="256160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8" name="Google Shape;628;p72"/>
          <p:cNvCxnSpPr/>
          <p:nvPr/>
        </p:nvCxnSpPr>
        <p:spPr>
          <a:xfrm>
            <a:off x="7354800" y="274603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29" name="Google Shape;629;p72"/>
          <p:cNvCxnSpPr>
            <a:endCxn id="627" idx="1"/>
          </p:cNvCxnSpPr>
          <p:nvPr/>
        </p:nvCxnSpPr>
        <p:spPr>
          <a:xfrm>
            <a:off x="7973700" y="275015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30" name="Google Shape;630;p72"/>
          <p:cNvCxnSpPr/>
          <p:nvPr/>
        </p:nvCxnSpPr>
        <p:spPr>
          <a:xfrm>
            <a:off x="6745200" y="274603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31" name="Google Shape;631;p72"/>
          <p:cNvSpPr/>
          <p:nvPr/>
        </p:nvSpPr>
        <p:spPr>
          <a:xfrm>
            <a:off x="6692850" y="264328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2"/>
          <p:cNvSpPr txBox="1"/>
          <p:nvPr/>
        </p:nvSpPr>
        <p:spPr>
          <a:xfrm>
            <a:off x="6639650" y="229295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33" name="Google Shape;633;p72"/>
          <p:cNvSpPr/>
          <p:nvPr/>
        </p:nvSpPr>
        <p:spPr>
          <a:xfrm>
            <a:off x="3721050" y="264328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72"/>
          <p:cNvSpPr txBox="1"/>
          <p:nvPr/>
        </p:nvSpPr>
        <p:spPr>
          <a:xfrm>
            <a:off x="3667850" y="229295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35" name="Google Shape;635;p72"/>
          <p:cNvCxnSpPr>
            <a:stCxn id="634" idx="2"/>
            <a:endCxn id="634" idx="2"/>
          </p:cNvCxnSpPr>
          <p:nvPr/>
        </p:nvCxnSpPr>
        <p:spPr>
          <a:xfrm>
            <a:off x="3824000" y="2750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6" name="Google Shape;636;p72"/>
          <p:cNvCxnSpPr>
            <a:stCxn id="634" idx="2"/>
            <a:endCxn id="634" idx="2"/>
          </p:cNvCxnSpPr>
          <p:nvPr/>
        </p:nvCxnSpPr>
        <p:spPr>
          <a:xfrm>
            <a:off x="3824000" y="275015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7" name="Google Shape;637;p72"/>
          <p:cNvCxnSpPr/>
          <p:nvPr/>
        </p:nvCxnSpPr>
        <p:spPr>
          <a:xfrm flipH="1">
            <a:off x="3737150" y="2654980"/>
            <a:ext cx="13320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8" name="Google Shape;638;p72"/>
          <p:cNvSpPr/>
          <p:nvPr/>
        </p:nvSpPr>
        <p:spPr>
          <a:xfrm>
            <a:off x="5276100" y="256138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9" name="Google Shape;639;p72"/>
          <p:cNvCxnSpPr/>
          <p:nvPr/>
        </p:nvCxnSpPr>
        <p:spPr>
          <a:xfrm>
            <a:off x="4916400" y="274603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40" name="Google Shape;640;p72"/>
          <p:cNvSpPr/>
          <p:nvPr/>
        </p:nvSpPr>
        <p:spPr>
          <a:xfrm>
            <a:off x="4864050" y="264328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72"/>
          <p:cNvSpPr txBox="1"/>
          <p:nvPr/>
        </p:nvSpPr>
        <p:spPr>
          <a:xfrm>
            <a:off x="4810850" y="229295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42" name="Google Shape;642;p72"/>
          <p:cNvSpPr txBox="1"/>
          <p:nvPr/>
        </p:nvSpPr>
        <p:spPr>
          <a:xfrm>
            <a:off x="7675810" y="206900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643" name="Google Shape;643;p72"/>
          <p:cNvSpPr/>
          <p:nvPr/>
        </p:nvSpPr>
        <p:spPr>
          <a:xfrm>
            <a:off x="7392125" y="2739300"/>
            <a:ext cx="1491750" cy="281719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644" name="Google Shape;644;p72"/>
          <p:cNvCxnSpPr/>
          <p:nvPr/>
        </p:nvCxnSpPr>
        <p:spPr>
          <a:xfrm>
            <a:off x="2027900" y="3089054"/>
            <a:ext cx="67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5" name="Google Shape;645;p72"/>
          <p:cNvSpPr/>
          <p:nvPr/>
        </p:nvSpPr>
        <p:spPr>
          <a:xfrm>
            <a:off x="7110490" y="3302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72"/>
          <p:cNvSpPr/>
          <p:nvPr/>
        </p:nvSpPr>
        <p:spPr>
          <a:xfrm>
            <a:off x="7720090" y="3302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72"/>
          <p:cNvSpPr/>
          <p:nvPr/>
        </p:nvSpPr>
        <p:spPr>
          <a:xfrm>
            <a:off x="8329690" y="3302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8" name="Google Shape;648;p72"/>
          <p:cNvCxnSpPr/>
          <p:nvPr/>
        </p:nvCxnSpPr>
        <p:spPr>
          <a:xfrm>
            <a:off x="7363211" y="3576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49" name="Google Shape;649;p72"/>
          <p:cNvCxnSpPr/>
          <p:nvPr/>
        </p:nvCxnSpPr>
        <p:spPr>
          <a:xfrm>
            <a:off x="7972811" y="3576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50" name="Google Shape;650;p72"/>
          <p:cNvCxnSpPr/>
          <p:nvPr/>
        </p:nvCxnSpPr>
        <p:spPr>
          <a:xfrm>
            <a:off x="6753611" y="3500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51" name="Google Shape;651;p72"/>
          <p:cNvSpPr/>
          <p:nvPr/>
        </p:nvSpPr>
        <p:spPr>
          <a:xfrm>
            <a:off x="6698440" y="33840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72"/>
          <p:cNvSpPr txBox="1"/>
          <p:nvPr/>
        </p:nvSpPr>
        <p:spPr>
          <a:xfrm>
            <a:off x="6645240" y="30337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53" name="Google Shape;653;p72"/>
          <p:cNvCxnSpPr/>
          <p:nvPr/>
        </p:nvCxnSpPr>
        <p:spPr>
          <a:xfrm>
            <a:off x="7467166" y="34105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654" name="Google Shape;654;p72"/>
          <p:cNvCxnSpPr/>
          <p:nvPr/>
        </p:nvCxnSpPr>
        <p:spPr>
          <a:xfrm>
            <a:off x="8096183" y="34105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655" name="Google Shape;655;p72"/>
          <p:cNvSpPr txBox="1"/>
          <p:nvPr/>
        </p:nvSpPr>
        <p:spPr>
          <a:xfrm>
            <a:off x="7672989" y="2841532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656" name="Google Shape;656;p72"/>
          <p:cNvSpPr/>
          <p:nvPr/>
        </p:nvSpPr>
        <p:spPr>
          <a:xfrm>
            <a:off x="5265636" y="32937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7" name="Google Shape;657;p72"/>
          <p:cNvCxnSpPr/>
          <p:nvPr/>
        </p:nvCxnSpPr>
        <p:spPr>
          <a:xfrm>
            <a:off x="4908756" y="349175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58" name="Google Shape;658;p72"/>
          <p:cNvSpPr/>
          <p:nvPr/>
        </p:nvSpPr>
        <p:spPr>
          <a:xfrm>
            <a:off x="4853586" y="3375675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72"/>
          <p:cNvSpPr txBox="1"/>
          <p:nvPr/>
        </p:nvSpPr>
        <p:spPr>
          <a:xfrm>
            <a:off x="4800386" y="3025350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60" name="Google Shape;660;p72"/>
          <p:cNvSpPr/>
          <p:nvPr/>
        </p:nvSpPr>
        <p:spPr>
          <a:xfrm>
            <a:off x="3710586" y="3375675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72"/>
          <p:cNvSpPr txBox="1"/>
          <p:nvPr/>
        </p:nvSpPr>
        <p:spPr>
          <a:xfrm>
            <a:off x="3657386" y="3025350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62" name="Google Shape;662;p72"/>
          <p:cNvCxnSpPr>
            <a:stCxn id="661" idx="2"/>
            <a:endCxn id="661" idx="2"/>
          </p:cNvCxnSpPr>
          <p:nvPr/>
        </p:nvCxnSpPr>
        <p:spPr>
          <a:xfrm>
            <a:off x="3813536" y="3482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3" name="Google Shape;663;p72"/>
          <p:cNvCxnSpPr>
            <a:stCxn id="661" idx="2"/>
            <a:endCxn id="661" idx="2"/>
          </p:cNvCxnSpPr>
          <p:nvPr/>
        </p:nvCxnSpPr>
        <p:spPr>
          <a:xfrm>
            <a:off x="3813536" y="3482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4" name="Google Shape;664;p72"/>
          <p:cNvCxnSpPr/>
          <p:nvPr/>
        </p:nvCxnSpPr>
        <p:spPr>
          <a:xfrm flipH="1">
            <a:off x="3726686" y="3387375"/>
            <a:ext cx="133200" cy="19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72"/>
          <p:cNvSpPr/>
          <p:nvPr/>
        </p:nvSpPr>
        <p:spPr>
          <a:xfrm>
            <a:off x="7392125" y="3586004"/>
            <a:ext cx="1491750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6" name="Google Shape;666;p72"/>
          <p:cNvSpPr/>
          <p:nvPr/>
        </p:nvSpPr>
        <p:spPr>
          <a:xfrm rot="10800000">
            <a:off x="6934925" y="3205004"/>
            <a:ext cx="1491750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7" name="Google Shape;667;p72"/>
          <p:cNvSpPr/>
          <p:nvPr/>
        </p:nvSpPr>
        <p:spPr>
          <a:xfrm>
            <a:off x="5504225" y="2760509"/>
            <a:ext cx="226200" cy="221775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8" name="Google Shape;668;p72"/>
          <p:cNvSpPr/>
          <p:nvPr/>
        </p:nvSpPr>
        <p:spPr>
          <a:xfrm>
            <a:off x="5537275" y="3576303"/>
            <a:ext cx="226200" cy="137390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669" name="Google Shape;669;p72"/>
          <p:cNvSpPr/>
          <p:nvPr/>
        </p:nvSpPr>
        <p:spPr>
          <a:xfrm rot="10800000">
            <a:off x="5156275" y="3253067"/>
            <a:ext cx="226200" cy="137390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670" name="Google Shape;670;p72"/>
          <p:cNvCxnSpPr/>
          <p:nvPr/>
        </p:nvCxnSpPr>
        <p:spPr>
          <a:xfrm flipH="1" rot="10800000">
            <a:off x="479325" y="3851125"/>
            <a:ext cx="8326200" cy="1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72"/>
          <p:cNvSpPr/>
          <p:nvPr/>
        </p:nvSpPr>
        <p:spPr>
          <a:xfrm>
            <a:off x="7104900" y="40958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72"/>
          <p:cNvSpPr/>
          <p:nvPr/>
        </p:nvSpPr>
        <p:spPr>
          <a:xfrm>
            <a:off x="7714500" y="40960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72"/>
          <p:cNvSpPr/>
          <p:nvPr/>
        </p:nvSpPr>
        <p:spPr>
          <a:xfrm>
            <a:off x="8324100" y="40960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74" name="Google Shape;674;p72"/>
          <p:cNvCxnSpPr/>
          <p:nvPr/>
        </p:nvCxnSpPr>
        <p:spPr>
          <a:xfrm>
            <a:off x="7354800" y="42805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75" name="Google Shape;675;p72"/>
          <p:cNvCxnSpPr>
            <a:endCxn id="673" idx="1"/>
          </p:cNvCxnSpPr>
          <p:nvPr/>
        </p:nvCxnSpPr>
        <p:spPr>
          <a:xfrm>
            <a:off x="7973700" y="4284625"/>
            <a:ext cx="350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76" name="Google Shape;676;p72"/>
          <p:cNvSpPr txBox="1"/>
          <p:nvPr/>
        </p:nvSpPr>
        <p:spPr>
          <a:xfrm>
            <a:off x="1770775" y="402643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simples</a:t>
            </a:r>
            <a:endParaRPr/>
          </a:p>
        </p:txBody>
      </p:sp>
      <p:sp>
        <p:nvSpPr>
          <p:cNvPr id="677" name="Google Shape;677;p72"/>
          <p:cNvSpPr txBox="1"/>
          <p:nvPr/>
        </p:nvSpPr>
        <p:spPr>
          <a:xfrm>
            <a:off x="1770775" y="474364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duplo</a:t>
            </a:r>
            <a:endParaRPr/>
          </a:p>
        </p:txBody>
      </p:sp>
      <p:sp>
        <p:nvSpPr>
          <p:cNvPr id="678" name="Google Shape;678;p72"/>
          <p:cNvSpPr txBox="1"/>
          <p:nvPr/>
        </p:nvSpPr>
        <p:spPr>
          <a:xfrm>
            <a:off x="1770775" y="5429448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simples</a:t>
            </a:r>
            <a:endParaRPr/>
          </a:p>
        </p:txBody>
      </p:sp>
      <p:sp>
        <p:nvSpPr>
          <p:cNvPr id="679" name="Google Shape;679;p72"/>
          <p:cNvSpPr txBox="1"/>
          <p:nvPr/>
        </p:nvSpPr>
        <p:spPr>
          <a:xfrm>
            <a:off x="1770775" y="6206275"/>
            <a:ext cx="1570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>
                <a:solidFill>
                  <a:schemeClr val="dk1"/>
                </a:solidFill>
              </a:rPr>
              <a:t>duplo</a:t>
            </a:r>
            <a:endParaRPr/>
          </a:p>
        </p:txBody>
      </p:sp>
      <p:sp>
        <p:nvSpPr>
          <p:cNvPr id="680" name="Google Shape;680;p72"/>
          <p:cNvSpPr/>
          <p:nvPr/>
        </p:nvSpPr>
        <p:spPr>
          <a:xfrm>
            <a:off x="3752100" y="40958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81" name="Google Shape;681;p72"/>
          <p:cNvCxnSpPr/>
          <p:nvPr/>
        </p:nvCxnSpPr>
        <p:spPr>
          <a:xfrm>
            <a:off x="3392400" y="42805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82" name="Google Shape;682;p72"/>
          <p:cNvSpPr/>
          <p:nvPr/>
        </p:nvSpPr>
        <p:spPr>
          <a:xfrm>
            <a:off x="3340050" y="41777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72"/>
          <p:cNvSpPr txBox="1"/>
          <p:nvPr/>
        </p:nvSpPr>
        <p:spPr>
          <a:xfrm>
            <a:off x="3286850" y="38274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684" name="Google Shape;684;p72"/>
          <p:cNvSpPr txBox="1"/>
          <p:nvPr/>
        </p:nvSpPr>
        <p:spPr>
          <a:xfrm>
            <a:off x="7675810" y="360347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cxnSp>
        <p:nvCxnSpPr>
          <p:cNvPr id="685" name="Google Shape;685;p72"/>
          <p:cNvCxnSpPr/>
          <p:nvPr/>
        </p:nvCxnSpPr>
        <p:spPr>
          <a:xfrm>
            <a:off x="2027900" y="4621200"/>
            <a:ext cx="67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6" name="Google Shape;686;p72"/>
          <p:cNvCxnSpPr>
            <a:stCxn id="687" idx="2"/>
            <a:endCxn id="687" idx="2"/>
          </p:cNvCxnSpPr>
          <p:nvPr/>
        </p:nvCxnSpPr>
        <p:spPr>
          <a:xfrm>
            <a:off x="4804136" y="5006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8" name="Google Shape;688;p72"/>
          <p:cNvCxnSpPr>
            <a:stCxn id="687" idx="2"/>
            <a:endCxn id="687" idx="2"/>
          </p:cNvCxnSpPr>
          <p:nvPr/>
        </p:nvCxnSpPr>
        <p:spPr>
          <a:xfrm>
            <a:off x="4804136" y="50065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9" name="Google Shape;689;p72"/>
          <p:cNvCxnSpPr/>
          <p:nvPr/>
        </p:nvCxnSpPr>
        <p:spPr>
          <a:xfrm>
            <a:off x="1252050" y="5298850"/>
            <a:ext cx="7553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0" name="Google Shape;690;p72"/>
          <p:cNvSpPr/>
          <p:nvPr/>
        </p:nvSpPr>
        <p:spPr>
          <a:xfrm>
            <a:off x="65008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72"/>
          <p:cNvSpPr/>
          <p:nvPr/>
        </p:nvSpPr>
        <p:spPr>
          <a:xfrm>
            <a:off x="77200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72"/>
          <p:cNvSpPr/>
          <p:nvPr/>
        </p:nvSpPr>
        <p:spPr>
          <a:xfrm>
            <a:off x="83296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93" name="Google Shape;693;p72"/>
          <p:cNvCxnSpPr/>
          <p:nvPr/>
        </p:nvCxnSpPr>
        <p:spPr>
          <a:xfrm>
            <a:off x="7363211" y="6548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94" name="Google Shape;694;p72"/>
          <p:cNvCxnSpPr/>
          <p:nvPr/>
        </p:nvCxnSpPr>
        <p:spPr>
          <a:xfrm>
            <a:off x="7972811" y="6548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695" name="Google Shape;695;p72"/>
          <p:cNvCxnSpPr/>
          <p:nvPr/>
        </p:nvCxnSpPr>
        <p:spPr>
          <a:xfrm>
            <a:off x="6144011" y="6471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696" name="Google Shape;696;p72"/>
          <p:cNvSpPr/>
          <p:nvPr/>
        </p:nvSpPr>
        <p:spPr>
          <a:xfrm>
            <a:off x="6088840" y="63558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72"/>
          <p:cNvSpPr txBox="1"/>
          <p:nvPr/>
        </p:nvSpPr>
        <p:spPr>
          <a:xfrm>
            <a:off x="6035640" y="60055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698" name="Google Shape;698;p72"/>
          <p:cNvCxnSpPr/>
          <p:nvPr/>
        </p:nvCxnSpPr>
        <p:spPr>
          <a:xfrm>
            <a:off x="7467166" y="63823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699" name="Google Shape;699;p72"/>
          <p:cNvCxnSpPr/>
          <p:nvPr/>
        </p:nvCxnSpPr>
        <p:spPr>
          <a:xfrm>
            <a:off x="8096183" y="63823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700" name="Google Shape;700;p72"/>
          <p:cNvSpPr/>
          <p:nvPr/>
        </p:nvSpPr>
        <p:spPr>
          <a:xfrm>
            <a:off x="6858150" y="6557800"/>
            <a:ext cx="2025796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01" name="Google Shape;701;p72"/>
          <p:cNvCxnSpPr/>
          <p:nvPr/>
        </p:nvCxnSpPr>
        <p:spPr>
          <a:xfrm>
            <a:off x="6753611" y="6548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02" name="Google Shape;702;p72"/>
          <p:cNvSpPr/>
          <p:nvPr/>
        </p:nvSpPr>
        <p:spPr>
          <a:xfrm rot="10800000">
            <a:off x="6314134" y="6176811"/>
            <a:ext cx="2112616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03" name="Google Shape;703;p72"/>
          <p:cNvSpPr/>
          <p:nvPr/>
        </p:nvSpPr>
        <p:spPr>
          <a:xfrm>
            <a:off x="47482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72"/>
          <p:cNvSpPr/>
          <p:nvPr/>
        </p:nvSpPr>
        <p:spPr>
          <a:xfrm>
            <a:off x="5357890" y="6273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5" name="Google Shape;705;p72"/>
          <p:cNvCxnSpPr/>
          <p:nvPr/>
        </p:nvCxnSpPr>
        <p:spPr>
          <a:xfrm>
            <a:off x="5001011" y="6548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06" name="Google Shape;706;p72"/>
          <p:cNvCxnSpPr/>
          <p:nvPr/>
        </p:nvCxnSpPr>
        <p:spPr>
          <a:xfrm>
            <a:off x="4391411" y="6471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07" name="Google Shape;707;p72"/>
          <p:cNvSpPr/>
          <p:nvPr/>
        </p:nvSpPr>
        <p:spPr>
          <a:xfrm>
            <a:off x="4336240" y="63558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72"/>
          <p:cNvSpPr txBox="1"/>
          <p:nvPr/>
        </p:nvSpPr>
        <p:spPr>
          <a:xfrm>
            <a:off x="4283040" y="60055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709" name="Google Shape;709;p72"/>
          <p:cNvCxnSpPr/>
          <p:nvPr/>
        </p:nvCxnSpPr>
        <p:spPr>
          <a:xfrm>
            <a:off x="5104966" y="63823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710" name="Google Shape;710;p72"/>
          <p:cNvSpPr/>
          <p:nvPr/>
        </p:nvSpPr>
        <p:spPr>
          <a:xfrm>
            <a:off x="4920575" y="6557800"/>
            <a:ext cx="839109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11" name="Google Shape;711;p72"/>
          <p:cNvSpPr/>
          <p:nvPr/>
        </p:nvSpPr>
        <p:spPr>
          <a:xfrm rot="10800000">
            <a:off x="4719442" y="6176811"/>
            <a:ext cx="735433" cy="194114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12" name="Google Shape;712;p72"/>
          <p:cNvSpPr/>
          <p:nvPr/>
        </p:nvSpPr>
        <p:spPr>
          <a:xfrm>
            <a:off x="3665436" y="62655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3" name="Google Shape;713;p72"/>
          <p:cNvCxnSpPr/>
          <p:nvPr/>
        </p:nvCxnSpPr>
        <p:spPr>
          <a:xfrm>
            <a:off x="3308556" y="646355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14" name="Google Shape;714;p72"/>
          <p:cNvSpPr/>
          <p:nvPr/>
        </p:nvSpPr>
        <p:spPr>
          <a:xfrm>
            <a:off x="3253386" y="6347475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72"/>
          <p:cNvSpPr txBox="1"/>
          <p:nvPr/>
        </p:nvSpPr>
        <p:spPr>
          <a:xfrm>
            <a:off x="3200186" y="5997150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16" name="Google Shape;716;p72"/>
          <p:cNvSpPr/>
          <p:nvPr/>
        </p:nvSpPr>
        <p:spPr>
          <a:xfrm>
            <a:off x="3937075" y="6548103"/>
            <a:ext cx="226200" cy="137390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17" name="Google Shape;717;p72"/>
          <p:cNvSpPr/>
          <p:nvPr/>
        </p:nvSpPr>
        <p:spPr>
          <a:xfrm rot="10800000">
            <a:off x="3556075" y="6224867"/>
            <a:ext cx="226200" cy="137390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18" name="Google Shape;718;p72"/>
          <p:cNvCxnSpPr/>
          <p:nvPr/>
        </p:nvCxnSpPr>
        <p:spPr>
          <a:xfrm>
            <a:off x="2027900" y="6069000"/>
            <a:ext cx="67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9" name="Google Shape;719;p72"/>
          <p:cNvSpPr/>
          <p:nvPr/>
        </p:nvSpPr>
        <p:spPr>
          <a:xfrm>
            <a:off x="3752100" y="47816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0" name="Google Shape;720;p72"/>
          <p:cNvCxnSpPr/>
          <p:nvPr/>
        </p:nvCxnSpPr>
        <p:spPr>
          <a:xfrm>
            <a:off x="3392400" y="49663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21" name="Google Shape;721;p72"/>
          <p:cNvSpPr/>
          <p:nvPr/>
        </p:nvSpPr>
        <p:spPr>
          <a:xfrm>
            <a:off x="3340050" y="48635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72"/>
          <p:cNvSpPr txBox="1"/>
          <p:nvPr/>
        </p:nvSpPr>
        <p:spPr>
          <a:xfrm>
            <a:off x="3286850" y="45132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23" name="Google Shape;723;p72"/>
          <p:cNvSpPr/>
          <p:nvPr/>
        </p:nvSpPr>
        <p:spPr>
          <a:xfrm>
            <a:off x="3752100" y="553318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4" name="Google Shape;724;p72"/>
          <p:cNvCxnSpPr/>
          <p:nvPr/>
        </p:nvCxnSpPr>
        <p:spPr>
          <a:xfrm>
            <a:off x="3392400" y="571783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25" name="Google Shape;725;p72"/>
          <p:cNvSpPr/>
          <p:nvPr/>
        </p:nvSpPr>
        <p:spPr>
          <a:xfrm>
            <a:off x="3340050" y="561508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72"/>
          <p:cNvSpPr txBox="1"/>
          <p:nvPr/>
        </p:nvSpPr>
        <p:spPr>
          <a:xfrm>
            <a:off x="3286850" y="526475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27" name="Google Shape;727;p72"/>
          <p:cNvSpPr/>
          <p:nvPr/>
        </p:nvSpPr>
        <p:spPr>
          <a:xfrm>
            <a:off x="3980225" y="5732309"/>
            <a:ext cx="226200" cy="221775"/>
          </a:xfrm>
          <a:custGeom>
            <a:rect b="b" l="l" r="r" t="t"/>
            <a:pathLst>
              <a:path extrusionOk="0" h="8871" w="9048">
                <a:moveTo>
                  <a:pt x="0" y="119"/>
                </a:moveTo>
                <a:cubicBezTo>
                  <a:pt x="1413" y="242"/>
                  <a:pt x="7251" y="-556"/>
                  <a:pt x="8480" y="857"/>
                </a:cubicBezTo>
                <a:cubicBezTo>
                  <a:pt x="9709" y="2270"/>
                  <a:pt x="8603" y="7616"/>
                  <a:pt x="7374" y="8599"/>
                </a:cubicBezTo>
                <a:cubicBezTo>
                  <a:pt x="6145" y="9582"/>
                  <a:pt x="2151" y="7063"/>
                  <a:pt x="1106" y="6756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28" name="Google Shape;728;p72"/>
          <p:cNvSpPr/>
          <p:nvPr/>
        </p:nvSpPr>
        <p:spPr>
          <a:xfrm>
            <a:off x="4742700" y="4095850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72"/>
          <p:cNvSpPr/>
          <p:nvPr/>
        </p:nvSpPr>
        <p:spPr>
          <a:xfrm>
            <a:off x="5352300" y="4096075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0" name="Google Shape;730;p72"/>
          <p:cNvCxnSpPr/>
          <p:nvPr/>
        </p:nvCxnSpPr>
        <p:spPr>
          <a:xfrm>
            <a:off x="4992600" y="42805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31" name="Google Shape;731;p72"/>
          <p:cNvCxnSpPr/>
          <p:nvPr/>
        </p:nvCxnSpPr>
        <p:spPr>
          <a:xfrm>
            <a:off x="4383000" y="4280500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32" name="Google Shape;732;p72"/>
          <p:cNvSpPr/>
          <p:nvPr/>
        </p:nvSpPr>
        <p:spPr>
          <a:xfrm>
            <a:off x="4330650" y="4177750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72"/>
          <p:cNvSpPr txBox="1"/>
          <p:nvPr/>
        </p:nvSpPr>
        <p:spPr>
          <a:xfrm>
            <a:off x="4277450" y="3827425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34" name="Google Shape;734;p72"/>
          <p:cNvSpPr/>
          <p:nvPr/>
        </p:nvSpPr>
        <p:spPr>
          <a:xfrm>
            <a:off x="71104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72"/>
          <p:cNvSpPr/>
          <p:nvPr/>
        </p:nvSpPr>
        <p:spPr>
          <a:xfrm>
            <a:off x="65008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6" name="Google Shape;736;p72"/>
          <p:cNvSpPr/>
          <p:nvPr/>
        </p:nvSpPr>
        <p:spPr>
          <a:xfrm>
            <a:off x="77200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72"/>
          <p:cNvSpPr/>
          <p:nvPr/>
        </p:nvSpPr>
        <p:spPr>
          <a:xfrm>
            <a:off x="83296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38" name="Google Shape;738;p72"/>
          <p:cNvCxnSpPr/>
          <p:nvPr/>
        </p:nvCxnSpPr>
        <p:spPr>
          <a:xfrm>
            <a:off x="73632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39" name="Google Shape;739;p72"/>
          <p:cNvCxnSpPr/>
          <p:nvPr/>
        </p:nvCxnSpPr>
        <p:spPr>
          <a:xfrm>
            <a:off x="79728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40" name="Google Shape;740;p72"/>
          <p:cNvCxnSpPr/>
          <p:nvPr/>
        </p:nvCxnSpPr>
        <p:spPr>
          <a:xfrm>
            <a:off x="61440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41" name="Google Shape;741;p72"/>
          <p:cNvSpPr/>
          <p:nvPr/>
        </p:nvSpPr>
        <p:spPr>
          <a:xfrm>
            <a:off x="6088840" y="55938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72"/>
          <p:cNvSpPr txBox="1"/>
          <p:nvPr/>
        </p:nvSpPr>
        <p:spPr>
          <a:xfrm>
            <a:off x="6035640" y="52435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43" name="Google Shape;743;p72"/>
          <p:cNvSpPr/>
          <p:nvPr/>
        </p:nvSpPr>
        <p:spPr>
          <a:xfrm>
            <a:off x="6858150" y="5708205"/>
            <a:ext cx="2025796" cy="281719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cxnSp>
        <p:nvCxnSpPr>
          <p:cNvPr id="744" name="Google Shape;744;p72"/>
          <p:cNvCxnSpPr/>
          <p:nvPr/>
        </p:nvCxnSpPr>
        <p:spPr>
          <a:xfrm>
            <a:off x="67536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45" name="Google Shape;745;p72"/>
          <p:cNvSpPr txBox="1"/>
          <p:nvPr/>
        </p:nvSpPr>
        <p:spPr>
          <a:xfrm>
            <a:off x="7675810" y="505127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746" name="Google Shape;746;p72"/>
          <p:cNvSpPr txBox="1"/>
          <p:nvPr/>
        </p:nvSpPr>
        <p:spPr>
          <a:xfrm>
            <a:off x="7675810" y="581327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747" name="Google Shape;747;p72"/>
          <p:cNvSpPr/>
          <p:nvPr/>
        </p:nvSpPr>
        <p:spPr>
          <a:xfrm>
            <a:off x="47482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72"/>
          <p:cNvSpPr/>
          <p:nvPr/>
        </p:nvSpPr>
        <p:spPr>
          <a:xfrm>
            <a:off x="5357890" y="5511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9" name="Google Shape;749;p72"/>
          <p:cNvCxnSpPr/>
          <p:nvPr/>
        </p:nvCxnSpPr>
        <p:spPr>
          <a:xfrm>
            <a:off x="50010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50" name="Google Shape;750;p72"/>
          <p:cNvCxnSpPr/>
          <p:nvPr/>
        </p:nvCxnSpPr>
        <p:spPr>
          <a:xfrm>
            <a:off x="4391411" y="5709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51" name="Google Shape;751;p72"/>
          <p:cNvSpPr/>
          <p:nvPr/>
        </p:nvSpPr>
        <p:spPr>
          <a:xfrm>
            <a:off x="4336240" y="55938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2"/>
          <p:cNvSpPr txBox="1"/>
          <p:nvPr/>
        </p:nvSpPr>
        <p:spPr>
          <a:xfrm>
            <a:off x="4283040" y="52435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sp>
        <p:nvSpPr>
          <p:cNvPr id="753" name="Google Shape;753;p72"/>
          <p:cNvSpPr/>
          <p:nvPr/>
        </p:nvSpPr>
        <p:spPr>
          <a:xfrm>
            <a:off x="4844375" y="5708200"/>
            <a:ext cx="978290" cy="281719"/>
          </a:xfrm>
          <a:custGeom>
            <a:rect b="b" l="l" r="r" t="t"/>
            <a:pathLst>
              <a:path extrusionOk="0" h="15526" w="59670">
                <a:moveTo>
                  <a:pt x="47745" y="379"/>
                </a:moveTo>
                <a:cubicBezTo>
                  <a:pt x="49141" y="519"/>
                  <a:pt x="54585" y="-947"/>
                  <a:pt x="56121" y="1217"/>
                </a:cubicBezTo>
                <a:cubicBezTo>
                  <a:pt x="57657" y="3381"/>
                  <a:pt x="62473" y="10989"/>
                  <a:pt x="56959" y="13362"/>
                </a:cubicBezTo>
                <a:cubicBezTo>
                  <a:pt x="51445" y="15735"/>
                  <a:pt x="31691" y="15456"/>
                  <a:pt x="23035" y="15456"/>
                </a:cubicBezTo>
                <a:cubicBezTo>
                  <a:pt x="14380" y="15456"/>
                  <a:pt x="8865" y="14618"/>
                  <a:pt x="5026" y="13362"/>
                </a:cubicBezTo>
                <a:cubicBezTo>
                  <a:pt x="1187" y="12106"/>
                  <a:pt x="838" y="8825"/>
                  <a:pt x="0" y="791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sp>
      <p:sp>
        <p:nvSpPr>
          <p:cNvPr id="754" name="Google Shape;754;p72"/>
          <p:cNvSpPr/>
          <p:nvPr/>
        </p:nvSpPr>
        <p:spPr>
          <a:xfrm>
            <a:off x="7110490" y="4826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" name="Google Shape;755;p72"/>
          <p:cNvCxnSpPr/>
          <p:nvPr/>
        </p:nvCxnSpPr>
        <p:spPr>
          <a:xfrm>
            <a:off x="6857566" y="49345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756" name="Google Shape;756;p72"/>
          <p:cNvSpPr/>
          <p:nvPr/>
        </p:nvSpPr>
        <p:spPr>
          <a:xfrm>
            <a:off x="6500890" y="4826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72"/>
          <p:cNvSpPr/>
          <p:nvPr/>
        </p:nvSpPr>
        <p:spPr>
          <a:xfrm>
            <a:off x="7720090" y="4826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"/>
          <p:cNvSpPr/>
          <p:nvPr/>
        </p:nvSpPr>
        <p:spPr>
          <a:xfrm>
            <a:off x="8329690" y="48261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9" name="Google Shape;759;p72"/>
          <p:cNvCxnSpPr/>
          <p:nvPr/>
        </p:nvCxnSpPr>
        <p:spPr>
          <a:xfrm>
            <a:off x="7363211" y="5100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60" name="Google Shape;760;p72"/>
          <p:cNvCxnSpPr/>
          <p:nvPr/>
        </p:nvCxnSpPr>
        <p:spPr>
          <a:xfrm>
            <a:off x="7972811" y="5100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61" name="Google Shape;761;p72"/>
          <p:cNvCxnSpPr/>
          <p:nvPr/>
        </p:nvCxnSpPr>
        <p:spPr>
          <a:xfrm>
            <a:off x="6144011" y="5024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62" name="Google Shape;762;p72"/>
          <p:cNvSpPr/>
          <p:nvPr/>
        </p:nvSpPr>
        <p:spPr>
          <a:xfrm>
            <a:off x="6088840" y="49080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72"/>
          <p:cNvSpPr txBox="1"/>
          <p:nvPr/>
        </p:nvSpPr>
        <p:spPr>
          <a:xfrm>
            <a:off x="6035640" y="45577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764" name="Google Shape;764;p72"/>
          <p:cNvCxnSpPr/>
          <p:nvPr/>
        </p:nvCxnSpPr>
        <p:spPr>
          <a:xfrm>
            <a:off x="7467166" y="49345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765" name="Google Shape;765;p72"/>
          <p:cNvCxnSpPr/>
          <p:nvPr/>
        </p:nvCxnSpPr>
        <p:spPr>
          <a:xfrm>
            <a:off x="8096183" y="49345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cxnSp>
        <p:nvCxnSpPr>
          <p:cNvPr id="766" name="Google Shape;766;p72"/>
          <p:cNvCxnSpPr/>
          <p:nvPr/>
        </p:nvCxnSpPr>
        <p:spPr>
          <a:xfrm>
            <a:off x="6753611" y="51003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67" name="Google Shape;767;p72"/>
          <p:cNvSpPr txBox="1"/>
          <p:nvPr/>
        </p:nvSpPr>
        <p:spPr>
          <a:xfrm>
            <a:off x="7675810" y="4365478"/>
            <a:ext cx="47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/>
              <a:t>...</a:t>
            </a:r>
            <a:endParaRPr b="1" sz="2400"/>
          </a:p>
        </p:txBody>
      </p:sp>
      <p:sp>
        <p:nvSpPr>
          <p:cNvPr id="768" name="Google Shape;768;p72"/>
          <p:cNvSpPr/>
          <p:nvPr/>
        </p:nvSpPr>
        <p:spPr>
          <a:xfrm>
            <a:off x="4748290" y="4749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72"/>
          <p:cNvSpPr/>
          <p:nvPr/>
        </p:nvSpPr>
        <p:spPr>
          <a:xfrm>
            <a:off x="5357890" y="4749929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0" name="Google Shape;770;p72"/>
          <p:cNvCxnSpPr/>
          <p:nvPr/>
        </p:nvCxnSpPr>
        <p:spPr>
          <a:xfrm>
            <a:off x="5001011" y="50241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cxnSp>
        <p:nvCxnSpPr>
          <p:cNvPr id="771" name="Google Shape;771;p72"/>
          <p:cNvCxnSpPr/>
          <p:nvPr/>
        </p:nvCxnSpPr>
        <p:spPr>
          <a:xfrm>
            <a:off x="4391411" y="4947904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72" name="Google Shape;772;p72"/>
          <p:cNvSpPr/>
          <p:nvPr/>
        </p:nvSpPr>
        <p:spPr>
          <a:xfrm>
            <a:off x="4336240" y="4831829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72"/>
          <p:cNvSpPr txBox="1"/>
          <p:nvPr/>
        </p:nvSpPr>
        <p:spPr>
          <a:xfrm>
            <a:off x="4283040" y="4481504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774" name="Google Shape;774;p72"/>
          <p:cNvCxnSpPr/>
          <p:nvPr/>
        </p:nvCxnSpPr>
        <p:spPr>
          <a:xfrm>
            <a:off x="5104966" y="485837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775" name="Google Shape;775;p72"/>
          <p:cNvSpPr/>
          <p:nvPr/>
        </p:nvSpPr>
        <p:spPr>
          <a:xfrm>
            <a:off x="6500890" y="4082564"/>
            <a:ext cx="362700" cy="377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76" name="Google Shape;776;p72"/>
          <p:cNvCxnSpPr/>
          <p:nvPr/>
        </p:nvCxnSpPr>
        <p:spPr>
          <a:xfrm>
            <a:off x="6144011" y="428053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777" name="Google Shape;777;p72"/>
          <p:cNvSpPr/>
          <p:nvPr/>
        </p:nvSpPr>
        <p:spPr>
          <a:xfrm>
            <a:off x="6088840" y="4164464"/>
            <a:ext cx="165300" cy="217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72"/>
          <p:cNvSpPr txBox="1"/>
          <p:nvPr/>
        </p:nvSpPr>
        <p:spPr>
          <a:xfrm>
            <a:off x="6035640" y="3814139"/>
            <a:ext cx="312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/>
              <a:t>L</a:t>
            </a:r>
            <a:endParaRPr/>
          </a:p>
        </p:txBody>
      </p:sp>
      <p:cxnSp>
        <p:nvCxnSpPr>
          <p:cNvPr id="779" name="Google Shape;779;p72"/>
          <p:cNvCxnSpPr/>
          <p:nvPr/>
        </p:nvCxnSpPr>
        <p:spPr>
          <a:xfrm>
            <a:off x="6753611" y="4280539"/>
            <a:ext cx="359700" cy="3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oval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73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74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Reescrever os algoritmos de enumeração, busca, inserção, remoção em listas para considerar: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Listas encadeadas clássica (consistindo de um ponteiro para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Nó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Listas duplamente encadeadas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Listas com nó cabeça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Listas circulares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pt" sz="1800"/>
              <a:t>Dada uma matriz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B[1..N,1..N]: Inteiro</a:t>
            </a:r>
            <a:r>
              <a:rPr lang="pt" sz="1800"/>
              <a:t> na qual cada linha e cada coluna está ordenada, isto é, se i &lt; j então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B[k,i] ≤ B[k,j] </a:t>
            </a:r>
            <a:r>
              <a:rPr lang="pt" sz="1800"/>
              <a:t>e 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B[i,k] ≤ B[j,k]</a:t>
            </a:r>
            <a:r>
              <a:rPr lang="pt" sz="1800"/>
              <a:t> para todo 1 ≤ k ≤ N, determinar se um elemento x dado como entrada pertence à matriz com as seguintes complexidades de tempo: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</a:t>
            </a:r>
            <a:r>
              <a:rPr baseline="30000" lang="pt" sz="1800"/>
              <a:t> </a:t>
            </a:r>
            <a:r>
              <a:rPr lang="pt" sz="1800"/>
              <a:t>lg N)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O(N)</a:t>
            </a:r>
            <a:endParaRPr sz="1800"/>
          </a:p>
        </p:txBody>
      </p:sp>
      <p:sp>
        <p:nvSpPr>
          <p:cNvPr id="790" name="Google Shape;790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75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lang="pt" sz="1600"/>
              <a:t>Dada uma lista linear com alocação encadeada com inteiros como elementos (representando estes a própria chave), faça procedimentos ou funções que computem: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número de elementos positivos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maior elemento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último elemento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o k-ésimo último elemento (k dado como entrada)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remova todos os valores maiores que k (entrada)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Verdadeiro ou Falso, indicando se os valores estão ordenados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a média dos valores (suponha que a lista pode ser grande o suficiente para que a soma de todos os valores numa única variável inteira excede o maior inteiro possível de ser representado na linguagem)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uma outra lista ligada com os valores da lista original sem repetições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uma outra lista ligada, com o primeiro valor da lista original somado com o segundo, o segundo com o terceiro, etc.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uma outra lista linear encadeada com todos os valores da lista original somados dois a dois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uma outra lista linear encadeada com os elementos da lista original em ordem invertida</a:t>
            </a:r>
            <a:endParaRPr sz="1800"/>
          </a:p>
        </p:txBody>
      </p:sp>
      <p:sp>
        <p:nvSpPr>
          <p:cNvPr id="796" name="Google Shape;796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76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" sz="1800"/>
              <a:t>Dados dois naturais X e Y representados através de duas listas encadeadas L</a:t>
            </a:r>
            <a:r>
              <a:rPr baseline="-25000" lang="pt" sz="1800"/>
              <a:t>X</a:t>
            </a:r>
            <a:r>
              <a:rPr lang="pt" sz="1800"/>
              <a:t> e L</a:t>
            </a:r>
            <a:r>
              <a:rPr baseline="-25000" lang="pt" sz="1800"/>
              <a:t>Y</a:t>
            </a:r>
            <a:r>
              <a:rPr lang="pt" sz="1800"/>
              <a:t>, onde cada nó de L</a:t>
            </a:r>
            <a:r>
              <a:rPr baseline="-25000" lang="pt" sz="1800"/>
              <a:t>X</a:t>
            </a:r>
            <a:r>
              <a:rPr lang="pt" sz="1800"/>
              <a:t> (resp. L</a:t>
            </a:r>
            <a:r>
              <a:rPr baseline="-25000" lang="pt" sz="1800"/>
              <a:t>Y</a:t>
            </a:r>
            <a:r>
              <a:rPr lang="pt" sz="1800"/>
              <a:t>) contém um algarismo do número X (resp. Y) na ordem do menos significativo até o mais significativo, produzir uma lista encadeada L</a:t>
            </a:r>
            <a:r>
              <a:rPr baseline="-25000" lang="pt" sz="1800"/>
              <a:t>X+Y</a:t>
            </a:r>
            <a:r>
              <a:rPr lang="pt" sz="1800"/>
              <a:t> representando o número X+Y. Ex.: </a:t>
            </a:r>
            <a:r>
              <a:rPr b="1" lang="pt" sz="1800"/>
              <a:t>Entrada</a:t>
            </a:r>
            <a:r>
              <a:rPr lang="pt" sz="1800"/>
              <a:t>: L</a:t>
            </a:r>
            <a:r>
              <a:rPr baseline="-25000" lang="pt" sz="1800"/>
              <a:t>X</a:t>
            </a:r>
            <a:r>
              <a:rPr lang="pt" sz="1800"/>
              <a:t>: 2→3→7→9, L</a:t>
            </a:r>
            <a:r>
              <a:rPr baseline="-25000" lang="pt" sz="1800"/>
              <a:t>Y</a:t>
            </a:r>
            <a:r>
              <a:rPr lang="pt" sz="1800"/>
              <a:t>: 9→3→4 (representando X=9732, Y=439) </a:t>
            </a:r>
            <a:r>
              <a:rPr b="1" lang="pt" sz="1800"/>
              <a:t>Saída</a:t>
            </a:r>
            <a:r>
              <a:rPr lang="pt" sz="1800"/>
              <a:t>: L</a:t>
            </a:r>
            <a:r>
              <a:rPr baseline="-25000" lang="pt" sz="1800"/>
              <a:t>X+Y</a:t>
            </a:r>
            <a:r>
              <a:rPr lang="pt" sz="1800"/>
              <a:t>: 1→7→1→0→1 (representando X+Y=10171)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" sz="1800"/>
              <a:t>Dado um ponteiro p para um nó de uma lista, remover nó p em tempo: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O(N), se a lista é simplesmente encadeada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θ(1), se a lista é duplamente encadeada e com nó-cabeça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4"/>
            </a:pPr>
            <a:r>
              <a:rPr lang="pt" sz="1800"/>
              <a:t>Dada uma lista simplesmente encadeada L circular, na qual o último nó aponta como próximo nó não necessariamente o primeiro, mas qualquer nó anterior, faça um algoritmo para detectar para qual nó o último nó aponta. Não há armazenado em L o número de elementos. Exemplo: </a:t>
            </a:r>
            <a:r>
              <a:rPr b="1" lang="pt" sz="1800"/>
              <a:t>Entrada</a:t>
            </a:r>
            <a:r>
              <a:rPr lang="pt" sz="1800"/>
              <a:t>: L: A → B → C → D → E → B; </a:t>
            </a:r>
            <a:r>
              <a:rPr b="1" lang="pt" sz="1800"/>
              <a:t>Saída</a:t>
            </a:r>
            <a:r>
              <a:rPr lang="pt" sz="1800"/>
              <a:t>: B. O algoritmo deve usar espaço auxiliar e tempo, respectivamente: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O(N) e O(N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apenas dois ponteiros e θ(N)</a:t>
            </a:r>
            <a:endParaRPr sz="1800"/>
          </a:p>
        </p:txBody>
      </p:sp>
      <p:sp>
        <p:nvSpPr>
          <p:cNvPr id="802" name="Google Shape;802;p7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7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pt" sz="1800"/>
              <a:t>Dado duas listas lineares ordenadas A e B com N elementos, determinar em tempo θ(N) o número de pares de elementos x, y, onde x um elemento de A e y de B, tais que x e y possuam o mesmo valor. </a:t>
            </a:r>
            <a:br>
              <a:rPr lang="pt" sz="1800"/>
            </a:br>
            <a:r>
              <a:rPr lang="pt" sz="1800"/>
              <a:t>Ex: Entrada: A = [1, 4, 4, 7, 7, 7, 9, 9, 10], B = [1, 1, 3, 4, 7, 7, 10, 10]; Saída: 12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rabicPeriod" startAt="7"/>
            </a:pPr>
            <a:r>
              <a:rPr lang="pt" sz="1800"/>
              <a:t>Dada uma lista linear com N elementos, criar um procedimento para remover elementos repetidos. Faça tal algoritmo com complexidades de espaço e tempo de, respectivamente,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O(N) e O(N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pt" sz="1800"/>
              <a:t>θ(1) e O(N</a:t>
            </a:r>
            <a:r>
              <a:rPr baseline="30000" lang="pt" sz="1800"/>
              <a:t>2</a:t>
            </a:r>
            <a:r>
              <a:rPr lang="pt" sz="1800"/>
              <a:t>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8" name="Google Shape;808;p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685800" y="137674"/>
            <a:ext cx="7772400" cy="85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36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ListaLinear &lt;TChave, TElem&gt;</a:t>
            </a:r>
            <a:endParaRPr b="0" sz="3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3675" y="1043550"/>
            <a:ext cx="8483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Enumera(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L: ListaLinear)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chemeClr val="dk1"/>
                </a:solidFill>
              </a:rPr>
              <a:t>	</a:t>
            </a:r>
            <a:r>
              <a:rPr i="1" lang="pt" sz="1700">
                <a:solidFill>
                  <a:srgbClr val="999999"/>
                </a:solidFill>
              </a:rPr>
              <a:t>Enumera (lista) a chave de cada elemento de L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Busca(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L: ListaLinear, c: &lt;TChave&gt;): &lt;TElem&gt;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700">
                <a:solidFill>
                  <a:srgbClr val="999999"/>
                </a:solidFill>
              </a:rPr>
              <a:t>Obtém o elemento de L com chave c ou "NULO" se inexistente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BuscaEm(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L: ListaLinear, Pos: Inteiro): &lt;TElem&gt;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" sz="1700">
                <a:solidFill>
                  <a:srgbClr val="999999"/>
                </a:solidFill>
              </a:rPr>
              <a:t>Obtém o elemento de L com posição Pos 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Insere(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&lt;TChave&gt;, x: &lt;TElem&gt;)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700">
                <a:solidFill>
                  <a:srgbClr val="999999"/>
                </a:solidFill>
              </a:rPr>
              <a:t>Insere x com chave c em L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procedimento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InsereEm(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ListaLinear, Pos: Inteiro, 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c: &lt;TChave&gt;, x: &lt;TElem&gt;)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" sz="1700">
                <a:solidFill>
                  <a:srgbClr val="999999"/>
                </a:solidFill>
              </a:rPr>
              <a:t>Insere x em L na posição Pos (deslocando elementos a partir da posição Pos à direita)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ListaLinear, c: &lt;TChave&gt;): &lt;TElem&gt;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700">
                <a:solidFill>
                  <a:srgbClr val="999999"/>
                </a:solidFill>
              </a:rPr>
              <a:t>Remove e retorna o elemento de L com chave c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RemoveEm(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ListaLinear, Pos: Inteiro): &lt;TElem&gt;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" sz="1700">
                <a:solidFill>
                  <a:srgbClr val="999999"/>
                </a:solidFill>
              </a:rPr>
              <a:t>Remove o elemento na posição Pos de L (deslocando elementos a partir da posição Pos+1 à esquerda)</a:t>
            </a:r>
            <a:endParaRPr i="1" sz="1700">
              <a:solidFill>
                <a:srgbClr val="9999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função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Tamanho(</a:t>
            </a:r>
            <a:r>
              <a:rPr b="1"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ref </a:t>
            </a:r>
            <a:r>
              <a:rPr lang="pt" sz="17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L: ListaLinear): Inteiro</a:t>
            </a:r>
            <a:endParaRPr sz="17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pt" sz="1700">
                <a:solidFill>
                  <a:srgbClr val="999999"/>
                </a:solidFill>
              </a:rPr>
              <a:t>Obtém o número de elementos em L</a:t>
            </a:r>
            <a:endParaRPr i="1" sz="17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78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Considere o problema de consultar um valor x inteiro em um vetor A com N inteiros distintos ordenado circularmente, ou seja, para algum 1 ≤ k ≤ N, verifica-se que A[k] &lt; A[k+1] &lt; A[k+2] &lt; ⋅⋅⋅ &lt; A[N] &lt; A[1] &lt; A[2] &lt; ⋅⋅⋅ &lt; A[k-1]. Elabore um algoritmo que: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retorne a posição do elemento x em A[1..N] ou retorne 0, caso x não esteja em A, em tempo O(lg 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retorne o menor elemento em A[1..N] em tempo O(lg 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pt" sz="1600"/>
              <a:t>no caso de A admitir valores duplicados, mostre que qualquer algoritmo de busca por elemento tem tempo Ω(N)</a:t>
            </a:r>
            <a:br>
              <a:rPr lang="pt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 startAt="9"/>
            </a:pPr>
            <a:r>
              <a:rPr lang="pt" sz="1600"/>
              <a:t>Considere uma estrutura de dados </a:t>
            </a:r>
            <a:r>
              <a:rPr lang="pt" sz="1600">
                <a:latin typeface="Consolas"/>
                <a:ea typeface="Consolas"/>
                <a:cs typeface="Consolas"/>
                <a:sym typeface="Consolas"/>
              </a:rPr>
              <a:t>ListaLinearAutoAjustavel</a:t>
            </a:r>
            <a:r>
              <a:rPr lang="pt" sz="1600"/>
              <a:t>, constituindo internamente de uma Lista Linear com alocação sequencial, com as seguintes características: (i) MAX_N = 1 inicialmente; (ii) a cada vez que a operação de inserir detecta </a:t>
            </a:r>
            <a:r>
              <a:rPr i="1" lang="pt" sz="1600"/>
              <a:t>overflow</a:t>
            </a:r>
            <a:r>
              <a:rPr lang="pt" sz="1600"/>
              <a:t>, ao invés de reportar erro, dobra-se o valor de MAX_N e recria-se a lista linear conservando-se os elementos já existentes, criando-se espaço assim para a nova inserção. Mostre que usando esta estratégia, a complexidade amortizada de tempo para inserir N elementos é θ(1). (</a:t>
            </a:r>
            <a:r>
              <a:rPr i="1" lang="pt" sz="1600"/>
              <a:t>A complexidade amortizada de tempo para se realizar K operações é dada pela complexidade de se executar as K operações dividida por K</a:t>
            </a:r>
            <a:r>
              <a:rPr lang="pt" sz="1600"/>
              <a:t>.)</a:t>
            </a:r>
            <a:endParaRPr i="1" sz="1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14" name="Google Shape;814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9"/>
          <p:cNvSpPr txBox="1"/>
          <p:nvPr>
            <p:ph idx="1" type="body"/>
          </p:nvPr>
        </p:nvSpPr>
        <p:spPr>
          <a:xfrm>
            <a:off x="457200" y="12954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600"/>
              </a:spcBef>
              <a:spcAft>
                <a:spcPts val="0"/>
              </a:spcAft>
              <a:buSzPts val="1200"/>
              <a:buAutoNum type="arabicPeriod" startAt="11"/>
            </a:pPr>
            <a:r>
              <a:rPr lang="pt" sz="1200"/>
              <a:t>Dada uma sequência de conteúdos de células de uma planilha eletrônica, escrever o que deve ser impresso na posição de cada uma destas células. O conteúdo de cada célula pode ser um número, caso em que o valor a ser impresso referente a esta célula é o próprio número, ou o conteúdo pode ser uma fórmula, caso em que o valor a ser impresso representa o valor da fórmula calculada. Como entrada, serão dados o número M de linhas e o número N de colunas da planilha e o número R de células da planilha que possuem conteúdo não-vazio, seguido de R linhas de texto informando o valor de cada célula. O conteúdo de uma linha de texto é uma sequência de valores X Y T V X</a:t>
            </a:r>
            <a:r>
              <a:rPr baseline="-25000" lang="pt" sz="1200"/>
              <a:t>1</a:t>
            </a:r>
            <a:r>
              <a:rPr lang="pt" sz="1200"/>
              <a:t> Y</a:t>
            </a:r>
            <a:r>
              <a:rPr baseline="-25000" lang="pt" sz="1200"/>
              <a:t>1</a:t>
            </a:r>
            <a:r>
              <a:rPr lang="pt" sz="1200"/>
              <a:t> X</a:t>
            </a:r>
            <a:r>
              <a:rPr baseline="-25000" lang="pt" sz="1200"/>
              <a:t>2</a:t>
            </a:r>
            <a:r>
              <a:rPr lang="pt" sz="1200"/>
              <a:t> Y</a:t>
            </a:r>
            <a:r>
              <a:rPr baseline="-25000" lang="pt" sz="1200"/>
              <a:t>2</a:t>
            </a:r>
            <a:r>
              <a:rPr lang="pt" sz="1200"/>
              <a:t> … indicando que o valor sendo informado é referente a célula (X, Y) (X-ésima linha com a Y-ésima coluna), T representa o tipo do conteúdo ("V" = valor; "F" = fórmula), V é o valor numérico desta célula caso T="V", ou se T="F", a fórmula sendo informada é </a:t>
            </a:r>
            <a:r>
              <a:rPr lang="pt" sz="1200"/>
              <a:t>assumida</a:t>
            </a:r>
            <a:r>
              <a:rPr lang="pt" sz="1200"/>
              <a:t> ser (X, Y) = (X</a:t>
            </a:r>
            <a:r>
              <a:rPr baseline="-25000" lang="pt" sz="1200"/>
              <a:t>1</a:t>
            </a:r>
            <a:r>
              <a:rPr lang="pt" sz="1200"/>
              <a:t>, Y</a:t>
            </a:r>
            <a:r>
              <a:rPr baseline="-25000" lang="pt" sz="1200"/>
              <a:t>1</a:t>
            </a:r>
            <a:r>
              <a:rPr lang="pt" sz="1200"/>
              <a:t>) + (X</a:t>
            </a:r>
            <a:r>
              <a:rPr baseline="-25000" lang="pt" sz="1200"/>
              <a:t>2</a:t>
            </a:r>
            <a:r>
              <a:rPr lang="pt" sz="1200"/>
              <a:t>, Y</a:t>
            </a:r>
            <a:r>
              <a:rPr baseline="-25000" lang="pt" sz="1200"/>
              <a:t>2</a:t>
            </a:r>
            <a:r>
              <a:rPr lang="pt" sz="1200"/>
              <a:t>) + … + (X</a:t>
            </a:r>
            <a:r>
              <a:rPr baseline="-25000" lang="pt" sz="1200"/>
              <a:t>V</a:t>
            </a:r>
            <a:r>
              <a:rPr lang="pt" sz="1200"/>
              <a:t>, Y</a:t>
            </a:r>
            <a:r>
              <a:rPr baseline="-25000" lang="pt" sz="1200"/>
              <a:t>V</a:t>
            </a:r>
            <a:r>
              <a:rPr lang="pt" sz="1200"/>
              <a:t>). Como saída, o algoritmo deve imprimir R trios X Y V, que representa que na célula (X, Y) o valor correspondente é V. O algoritmo deve ter tempo O(R + V</a:t>
            </a:r>
            <a:r>
              <a:rPr baseline="-25000" lang="pt" sz="1200"/>
              <a:t>S</a:t>
            </a:r>
            <a:r>
              <a:rPr lang="pt" sz="1200"/>
              <a:t>), onde V</a:t>
            </a:r>
            <a:r>
              <a:rPr baseline="-25000" lang="pt" sz="1200"/>
              <a:t>S</a:t>
            </a:r>
            <a:r>
              <a:rPr lang="pt" sz="1200"/>
              <a:t> é a soma de todos os valores correspondentes ao parâmetro "V" em células com conteúdo fórmula.</a:t>
            </a:r>
            <a:br>
              <a:rPr lang="pt" sz="1200"/>
            </a:br>
            <a:r>
              <a:rPr lang="pt" sz="1200"/>
              <a:t>Exemplo:</a:t>
            </a:r>
            <a:br>
              <a:rPr lang="pt" sz="1200"/>
            </a:br>
            <a:r>
              <a:rPr b="1" lang="pt" sz="1200"/>
              <a:t>Entrada:</a:t>
            </a:r>
            <a:r>
              <a:rPr lang="pt" sz="1200"/>
              <a:t>					</a:t>
            </a:r>
            <a:r>
              <a:rPr b="1" lang="pt" sz="1200"/>
              <a:t>Saída:</a:t>
            </a:r>
            <a:br>
              <a:rPr b="1" lang="pt" sz="1200"/>
            </a:br>
            <a:r>
              <a:rPr lang="pt" sz="1200"/>
              <a:t>4 5 8						2 1 7</a:t>
            </a:r>
            <a:br>
              <a:rPr lang="pt" sz="1200"/>
            </a:br>
            <a:r>
              <a:rPr lang="pt" sz="1200"/>
              <a:t>2 1 F 1 3 1					3 1 7</a:t>
            </a:r>
            <a:br>
              <a:rPr lang="pt" sz="1200"/>
            </a:br>
            <a:r>
              <a:rPr lang="pt" sz="1200"/>
              <a:t>3 1 V 7					1 2 28</a:t>
            </a:r>
            <a:br>
              <a:rPr lang="pt" sz="1200"/>
            </a:br>
            <a:r>
              <a:rPr lang="pt" sz="1200"/>
              <a:t>1 2 F 3 2 1 2 3 4 4				2 3 14</a:t>
            </a:r>
            <a:br>
              <a:rPr lang="pt" sz="1200"/>
            </a:br>
            <a:r>
              <a:rPr lang="pt" sz="1200"/>
              <a:t>2 3 F 2 3 4 4 4				1 4 21</a:t>
            </a:r>
            <a:br>
              <a:rPr lang="pt" sz="1200"/>
            </a:br>
            <a:r>
              <a:rPr lang="pt" sz="1200"/>
              <a:t>1 4 F 2 2 3 2 5				2 5 7</a:t>
            </a:r>
            <a:br>
              <a:rPr lang="pt" sz="1200"/>
            </a:br>
            <a:r>
              <a:rPr lang="pt" sz="1200"/>
              <a:t>2 5 F 1 3 4					3 4 7</a:t>
            </a:r>
            <a:br>
              <a:rPr lang="pt" sz="1200"/>
            </a:br>
            <a:r>
              <a:rPr lang="pt" sz="1200"/>
              <a:t>3 4 F 1 4 4					4 4 7</a:t>
            </a:r>
            <a:br>
              <a:rPr lang="pt" sz="1200"/>
            </a:br>
            <a:r>
              <a:rPr lang="pt" sz="1200"/>
              <a:t>4 4 F 1 2 1					</a:t>
            </a:r>
            <a:br>
              <a:rPr lang="pt" sz="1200"/>
            </a:br>
            <a:br>
              <a:rPr lang="pt" sz="1200"/>
            </a:br>
            <a:r>
              <a:rPr lang="pt" sz="1200"/>
              <a:t>(Adaptado de  http://uva.onlinejudge.org/external/1/196.pdf)</a:t>
            </a:r>
            <a:endParaRPr sz="1200"/>
          </a:p>
        </p:txBody>
      </p:sp>
      <p:sp>
        <p:nvSpPr>
          <p:cNvPr id="820" name="Google Shape;820;p7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Exercícios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Exemplo 1: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24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 L: ListaLinear &lt;Inteiro, Inteiro&gt;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Insere(L, 1,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Insere(L, 2, 2)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Enumera(L)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1,2 ou 2,1</a:t>
            </a:r>
            <a:endParaRPr b="1" sz="24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Remove(L, 1)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2400">
                <a:latin typeface="Consolas"/>
                <a:ea typeface="Consolas"/>
                <a:cs typeface="Consolas"/>
                <a:sym typeface="Consolas"/>
              </a:rPr>
              <a:t>Enumera(L) </a:t>
            </a:r>
            <a:r>
              <a:rPr b="1" lang="pt" sz="24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2</a:t>
            </a:r>
            <a:endParaRPr b="1"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t" sz="4400">
                <a:solidFill>
                  <a:srgbClr val="000000"/>
                </a:solidFill>
              </a:rPr>
              <a:t>Listas Lineares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Char char="●"/>
            </a:pPr>
            <a:r>
              <a:rPr lang="pt"/>
              <a:t>Exemplo 2: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L: ListaLinear &lt;Inteiro, Aluno&gt;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A1, A2, A: Aluno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A1.Matricula, A1.Nome[1] ← 1, 'A'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A2.Matricula, A2.Nome[1] ← 2, 'B'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Insere(L, A1.Matricula, A1)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Insere(L, A2.Matricula, A2)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2)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(A.Nome[1])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B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(A.Nome[1])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A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A1.Nome[1] ← 'C'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A ← Busca(L, 1)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" sz="1800">
                <a:latin typeface="Consolas"/>
                <a:ea typeface="Consolas"/>
                <a:cs typeface="Consolas"/>
                <a:sym typeface="Consolas"/>
              </a:rPr>
              <a:t>escrever</a:t>
            </a:r>
            <a:r>
              <a:rPr lang="pt" sz="1800">
                <a:latin typeface="Consolas"/>
                <a:ea typeface="Consolas"/>
                <a:cs typeface="Consolas"/>
                <a:sym typeface="Consolas"/>
              </a:rPr>
              <a:t> (A.Nome[1]) </a:t>
            </a:r>
            <a:r>
              <a:rPr b="1"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//saída: A</a:t>
            </a:r>
            <a:endParaRPr b="1"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" sz="180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38761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