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b456b69f_2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b456b69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e36a25c_0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7e36a25c_0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e36a25c_01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7e36a25c_0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e36a25c_01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7e36a25c_0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e36a25c_0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e36a25c_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7e36a25c_01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7e36a25c_0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7e36a25c_01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7e36a25c_0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7e36a25c_01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7e36a25c_0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7e36a25c_0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7e36a25c_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7e36a25c_0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7e36a25c_0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7e36a25c_0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7e36a25c_0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b456b69f_2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b456b69f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7e36a25c_01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7e36a25c_0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7e36a25c_0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7e36a25c_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7e36a25c_0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7e36a25c_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7e36a25c_0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7e36a25c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7e36a25c_0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7e36a25c_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7e36a25c_0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7e36a25c_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b8393588c5ba66e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b8393588c5ba66e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7e36a25c_0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7e36a25c_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7e36a25c_0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7e36a25c_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7e36a25c_0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7e36a25c_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7e3db843_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17e3db843_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7e36a25c_0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7e36a25c_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7e36a25c_0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7e36a25c_0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7e36a25c_0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7e36a25c_0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b8393588c5ba66e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b8393588c5ba66e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7e36a25c_0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7e36a25c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7e36a25c_01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7e36a25c_0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7ea9d5c9_0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7ea9d5c9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b8393588c5ba66e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b8393588c5ba66e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7e36a25c_0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7e36a25c_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81d672d1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81d672d1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7e36a25c_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17e36a25c_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81d672d1_0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81d672d1_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7e36a25c_0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7e36a25c_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7e40fd27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7e40fd27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7e40fd27_1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7e40fd27_1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c61cc5ad0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c61cc5ad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88036c75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88036c7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7e40fd27_1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7e40fd27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7e40fd27_1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7e40fd27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7e40fd27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7e40fd27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7e40fd27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7e40fd27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7e40fd27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7e40fd2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7e36a25c_0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7e36a25c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7ebe38fd_0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7ebe38fd_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7ebe38fd_0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7ebe38fd_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7ebe38fd_0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7ebe38fd_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20b5ca5d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20b5ca5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20b5ca5dd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20b5ca5d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20b5ca5dd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20b5ca5d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20b5ca5dd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20b5ca5d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20b5ca5dd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20b5ca5d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20b5ca5dd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20b5ca5d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e40fd27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7e40fd27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34ddb9f9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34ddb9f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34ddb9f9c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34ddb9f9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34ddb9f9c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34ddb9f9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34ddb9f9c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34ddb9f9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7e3db843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7e3db843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88036c75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88036c7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456b69f_2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456b69f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ctrTitle"/>
          </p:nvPr>
        </p:nvSpPr>
        <p:spPr>
          <a:xfrm>
            <a:off x="133350" y="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400" u="none" cap="none" strike="noStrike">
                <a:solidFill>
                  <a:srgbClr val="FF505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2"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800"/>
            </a:lvl2pPr>
            <a:lvl3pPr indent="-3810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429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/>
            </a:lvl4pPr>
            <a:lvl5pPr indent="-3429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/>
            </a:lvl5pPr>
            <a:lvl6pPr indent="-3429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Google Shape;27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400" u="none" cap="none" strike="noStrike"/>
            </a:lvl1pPr>
            <a:lvl2pPr indent="0" lvl="1" marL="0" marR="0" rtl="0" algn="r">
              <a:buNone/>
              <a:defRPr b="0" i="0" sz="1400" u="none" cap="none" strike="noStrike"/>
            </a:lvl2pPr>
            <a:lvl3pPr indent="0" lvl="2" marL="0" marR="0" rtl="0" algn="r">
              <a:buNone/>
              <a:defRPr b="0" i="0" sz="1400" u="none" cap="none" strike="noStrike"/>
            </a:lvl3pPr>
            <a:lvl4pPr indent="0" lvl="3" marL="0" marR="0" rtl="0" algn="r">
              <a:buNone/>
              <a:defRPr b="0" i="0" sz="1400" u="none" cap="none" strike="noStrike"/>
            </a:lvl4pPr>
            <a:lvl5pPr indent="0" lvl="4" marL="0" marR="0" rtl="0" algn="r">
              <a:buNone/>
              <a:defRPr b="0" i="0" sz="1400" u="none" cap="none" strike="noStrike"/>
            </a:lvl5pPr>
            <a:lvl6pPr indent="0" lvl="5" marL="0" marR="0" rtl="0" algn="r">
              <a:buNone/>
              <a:defRPr b="0" i="0" sz="1400" u="none" cap="none" strike="noStrike"/>
            </a:lvl6pPr>
            <a:lvl7pPr indent="0" lvl="6" marL="0" marR="0" rtl="0" algn="r">
              <a:buNone/>
              <a:defRPr b="0" i="0" sz="1400" u="none" cap="none" strike="noStrike"/>
            </a:lvl7pPr>
            <a:lvl8pPr indent="0" lvl="7" marL="0" marR="0" rtl="0" algn="r">
              <a:buNone/>
              <a:defRPr b="0" i="0" sz="1400" u="none" cap="none" strike="noStrike"/>
            </a:lvl8pPr>
            <a:lvl9pPr indent="0" lvl="8" marL="0" marR="0" rtl="0" algn="r">
              <a:buNone/>
              <a:defRPr b="0" i="0" sz="1400" u="none" cap="none" strike="noStrike"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Algoritmos 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Estruturas de Dados I</a:t>
            </a:r>
            <a:endParaRPr/>
          </a:p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>
                <a:solidFill>
                  <a:srgbClr val="000000"/>
                </a:solidFill>
              </a:rPr>
              <a:t>Ordenação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pt" sz="1400">
                <a:solidFill>
                  <a:srgbClr val="000000"/>
                </a:solidFill>
              </a:rPr>
            </a:br>
            <a:r>
              <a:rPr lang="pt" sz="1400">
                <a:solidFill>
                  <a:srgbClr val="000000"/>
                </a:solidFill>
              </a:rPr>
              <a:t>versão 2.6</a:t>
            </a:r>
            <a:br>
              <a:rPr lang="pt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chemeClr val="dk1"/>
                </a:solidFill>
              </a:rPr>
              <a:t>Fabiano Oliveira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fabiano.oliveira@ime.uerj.br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" name="Google Shape;3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1252" y="423175"/>
            <a:ext cx="1167525" cy="12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pt"/>
              <a:t>InsertionSort:</a:t>
            </a:r>
            <a:endParaRPr b="1"/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"/>
              <a:t>Método da ordenação de cartas de baralho:</a:t>
            </a:r>
            <a:endParaRPr/>
          </a:p>
          <a:p>
            <a:pPr indent="-419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pt"/>
              <a:t>Ordene os N-1 primeiros elementos de B</a:t>
            </a:r>
            <a:endParaRPr/>
          </a:p>
          <a:p>
            <a:pPr indent="-419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pt"/>
              <a:t>Encontre a posição onde B[N] deveria estar entre os N-1 primeiros elementos e o insira nesta posição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Estável, In loco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Algoritmos de Ordenação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Algoritmos de Ordenação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//Recursivo</a:t>
            </a:r>
            <a:endParaRPr b="1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procedimento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InsertionSort(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B[], N: Inteiro) 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//Supõe: |B| ≥ N</a:t>
            </a:r>
            <a:endParaRPr sz="24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//Garante: B[i] ≤ B[i+1] ∀ 1 ≤ i &lt; N</a:t>
            </a:r>
            <a:endParaRPr sz="24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 j: Inteiro</a:t>
            </a:r>
            <a:endParaRPr sz="24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 &gt; 1) 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então </a:t>
            </a:r>
            <a:endParaRPr b="1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InsertionSort(B, N - 1)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	j ← N-1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enquanto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j &gt; 0 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 B[j] &gt; B[j+1] 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		B[j], B[j+1], j ← B[j+1], B[j], j-1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Algoritmos de Ordenação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//Iterativo</a:t>
            </a:r>
            <a:endParaRPr b="1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procedimento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InsertionSort(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B[], N: Inteiro) 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pt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Supõe</a:t>
            </a:r>
            <a:r>
              <a:rPr lang="pt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: |B| ≥ N</a:t>
            </a:r>
            <a:endParaRPr sz="24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//Garante: B[i] ≤ B[i+1] ∀ 1 ≤ i &lt; N</a:t>
            </a:r>
            <a:endParaRPr sz="24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i, j: Inteiro</a:t>
            </a:r>
            <a:endParaRPr sz="24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para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 ←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 até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 faça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	j ← i - 1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enquanto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j &gt; 0 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 B[j] &gt; B[j+1] 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		B[j], B[j+1], j ← B[j+1], B[j], j-1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6336725" y="5512550"/>
            <a:ext cx="25944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Tempo: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</a:rPr>
              <a:t>Pior Caso: θ(N</a:t>
            </a:r>
            <a:r>
              <a:rPr baseline="30000" lang="pt" sz="1800">
                <a:solidFill>
                  <a:schemeClr val="dk1"/>
                </a:solidFill>
              </a:rPr>
              <a:t>2</a:t>
            </a:r>
            <a:r>
              <a:rPr lang="pt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</a:rPr>
              <a:t>Melhor Caso: θ(N)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SelectionSort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pt"/>
              <a:t>SelectionSort:</a:t>
            </a:r>
            <a:endParaRPr b="1"/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"/>
              <a:t>Encontre uma permutação de B na qual B[</a:t>
            </a:r>
            <a:r>
              <a:rPr lang="pt" sz="2400"/>
              <a:t>N</a:t>
            </a:r>
            <a:r>
              <a:rPr lang="pt"/>
              <a:t>] passe a ser o elemento máximo</a:t>
            </a:r>
            <a:endParaRPr/>
          </a:p>
          <a:p>
            <a:pPr indent="-419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pt"/>
              <a:t>Encontre a posição k do elemento máximo de B</a:t>
            </a:r>
            <a:endParaRPr/>
          </a:p>
          <a:p>
            <a:pPr indent="-419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pt"/>
              <a:t>Permute B[k] e B[N]</a:t>
            </a:r>
            <a:endParaRPr/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" sz="2400"/>
              <a:t>Ordene os N-1 primeiros elementos de </a:t>
            </a:r>
            <a:r>
              <a:rPr lang="pt"/>
              <a:t>B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 sz="2400"/>
              <a:t>Estável, </a:t>
            </a:r>
            <a:br>
              <a:rPr lang="pt" sz="2400"/>
            </a:br>
            <a:r>
              <a:rPr lang="pt" sz="2400"/>
              <a:t>In loco (se k for a última posição onde há o maior valor)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Algoritmos de Ordenação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Algoritmos de Ordenação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//Recursivo</a:t>
            </a:r>
            <a:endParaRPr b="1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procedimento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SelectionSort(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B[], N: Inteiro) 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pt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Supõe</a:t>
            </a:r>
            <a:r>
              <a:rPr lang="pt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: |B| ≥ N</a:t>
            </a:r>
            <a:endParaRPr sz="24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//Garante: B[i] ≤ B[i+1] ∀ 1 ≤ i &lt; N</a:t>
            </a:r>
            <a:endParaRPr sz="24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pmax, j: Inteiro</a:t>
            </a:r>
            <a:endParaRPr sz="24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 &gt; 1 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então </a:t>
            </a:r>
            <a:endParaRPr b="1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pmax ← 1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para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←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2 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até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 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se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B[pmax] ≤ B[j] 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pmax ← j</a:t>
            </a:r>
            <a:endParaRPr b="1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B[N], B[pmax] ← B[pmax], B[N]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SelectionSort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(B, N - 1)</a:t>
            </a:r>
            <a:endParaRPr b="1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Algoritmos de Ordenação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//Iterativo</a:t>
            </a:r>
            <a:endParaRPr b="1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procedimento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SelectionSort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N: Inteiro) 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pt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Supõe</a:t>
            </a:r>
            <a:r>
              <a:rPr lang="pt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: |B| ≥ N</a:t>
            </a:r>
            <a:endParaRPr sz="24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//Garante: B[i] ≤ B[i+1] ∀ 1 ≤ i &lt; N</a:t>
            </a:r>
            <a:endParaRPr sz="24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pmax, i, j: Inteiro</a:t>
            </a:r>
            <a:endParaRPr sz="24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para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←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até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passo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faça</a:t>
            </a:r>
            <a:endParaRPr b="1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pmax ← 1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para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←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2 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até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se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B[pmax] ≤ B[j]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pmax ← j</a:t>
            </a:r>
            <a:endParaRPr b="1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B[i], B[pmax] ← B[pmax], B[i]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6249350" y="4391400"/>
            <a:ext cx="25944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Tempo: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</a:rPr>
              <a:t>θ(N</a:t>
            </a:r>
            <a:r>
              <a:rPr baseline="30000" lang="pt" sz="1800">
                <a:solidFill>
                  <a:schemeClr val="dk1"/>
                </a:solidFill>
              </a:rPr>
              <a:t>2</a:t>
            </a:r>
            <a:r>
              <a:rPr lang="pt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5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BubbleSort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pt"/>
              <a:t>BubbleSort:</a:t>
            </a:r>
            <a:endParaRPr b="1"/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"/>
              <a:t>Encontre uma permutação de B na qual B[</a:t>
            </a:r>
            <a:r>
              <a:rPr lang="pt" sz="2400"/>
              <a:t>N</a:t>
            </a:r>
            <a:r>
              <a:rPr lang="pt"/>
              <a:t>] passe a ser o elemento máximo</a:t>
            </a:r>
            <a:endParaRPr/>
          </a:p>
          <a:p>
            <a:pPr indent="-419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pt"/>
              <a:t>Compare B[1] com B[2], e eventualmente permute-os para que B[2] tenha o maior valor. Repita o processo com B[2] e B[3], B[3] e B[4], …, B[N-1] e B[N]. Ao final, B[N] será o maior valor</a:t>
            </a:r>
            <a:endParaRPr/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" sz="2400"/>
              <a:t>Ordene os N-1 primeiros elementos de </a:t>
            </a:r>
            <a:r>
              <a:rPr lang="pt"/>
              <a:t>B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 sz="2400"/>
              <a:t>Estável, In loco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Algoritmos de Ordenação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Algoritmos de Ordenação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//Recursivo</a:t>
            </a:r>
            <a:endParaRPr b="1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procedimento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BubbleSort(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B[], N: Inteiro) 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pt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Supõe</a:t>
            </a:r>
            <a:r>
              <a:rPr lang="pt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: |B| ≥ N</a:t>
            </a:r>
            <a:endParaRPr sz="24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//Garante: B[i] ≤ B[i+1] ∀ 1 ≤ i &lt; N</a:t>
            </a:r>
            <a:endParaRPr sz="24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 i, j: Inteiro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 &gt; 1 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então </a:t>
            </a:r>
            <a:endParaRPr b="1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para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←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1 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até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N-1 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se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B[j] &gt; B[j+1] 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B[j], B[j+1] ← B[j+1], B[j]</a:t>
            </a:r>
            <a:endParaRPr b="1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BubbleSort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(B, N - 1)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b="1" lang="pt" sz="1800">
                <a:solidFill>
                  <a:srgbClr val="000000"/>
                </a:solidFill>
              </a:rPr>
            </a:b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Algoritmos de Ordenação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>
                <a:solidFill>
                  <a:srgbClr val="000000"/>
                </a:solidFill>
              </a:rPr>
              <a:t>Ordenação é uma das operações mais usuais em listas lineares</a:t>
            </a:r>
            <a:endParaRPr>
              <a:solidFill>
                <a:srgbClr val="000000"/>
              </a:solidFill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○"/>
            </a:pPr>
            <a:r>
              <a:rPr lang="pt" sz="3000">
                <a:solidFill>
                  <a:srgbClr val="000000"/>
                </a:solidFill>
              </a:rPr>
              <a:t>Consequentemente, uma implementação ineficiente pode afetar diretamente o desempenho geral da aplicação!</a:t>
            </a:r>
            <a:endParaRPr sz="3000">
              <a:solidFill>
                <a:srgbClr val="000000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pt">
                <a:solidFill>
                  <a:srgbClr val="000000"/>
                </a:solidFill>
              </a:rPr>
              <a:t>Por ser um problema bem estudado, existem diversas abordagens disponíveis (veremos as formas clássicas)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Algoritmos de Ordenação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//Iterativo</a:t>
            </a:r>
            <a:endParaRPr b="1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procedimento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BubbleSort(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B[], N: Inteiro)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pt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Supõe</a:t>
            </a:r>
            <a:r>
              <a:rPr lang="pt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: |B| ≥ N</a:t>
            </a:r>
            <a:endParaRPr sz="24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//Garante: B[i] ≤ B[i+1] ∀ 1 ≤ i &lt; N</a:t>
            </a:r>
            <a:endParaRPr sz="24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 i, j: Inteiro</a:t>
            </a:r>
            <a:endParaRPr b="1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para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←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até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passo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-1 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faça </a:t>
            </a:r>
            <a:endParaRPr b="1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para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←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1 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até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i-1 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se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B[j] &gt; B[j+1]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B[j], B[j+1] ← B[j+1], B[j]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000000"/>
              </a:solidFill>
            </a:endParaRPr>
          </a:p>
        </p:txBody>
      </p:sp>
      <p:sp>
        <p:nvSpPr>
          <p:cNvPr id="156" name="Google Shape;156;p28"/>
          <p:cNvSpPr txBox="1"/>
          <p:nvPr/>
        </p:nvSpPr>
        <p:spPr>
          <a:xfrm>
            <a:off x="6336725" y="5512550"/>
            <a:ext cx="25944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Tempo: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</a:rPr>
              <a:t>θ(N</a:t>
            </a:r>
            <a:r>
              <a:rPr baseline="30000" lang="pt" sz="1800">
                <a:solidFill>
                  <a:schemeClr val="dk1"/>
                </a:solidFill>
              </a:rPr>
              <a:t>2</a:t>
            </a:r>
            <a:r>
              <a:rPr lang="pt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MergeSort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457200" y="15240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pt">
                <a:solidFill>
                  <a:srgbClr val="000000"/>
                </a:solidFill>
              </a:rPr>
              <a:t>MergeSort</a:t>
            </a:r>
            <a:endParaRPr b="1">
              <a:solidFill>
                <a:srgbClr val="000000"/>
              </a:solidFill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"/>
              <a:t>Importante método de ordenação, descoberto por John von Neumann, em 1945 </a:t>
            </a:r>
            <a:endParaRPr/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b="1" lang="pt"/>
              <a:t>Estratégia</a:t>
            </a:r>
            <a:r>
              <a:rPr lang="pt"/>
              <a:t>: Divida o vetor em duas partes. Ordene cada parte. Faça a operação de mescla das duas partes ordenadas</a:t>
            </a:r>
            <a:endParaRPr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" sz="1700"/>
              <a:t>Mescla do vetor A ordenado com B ordenado: o menor elemento dentre todos aqueles de A e de B ou é o 1</a:t>
            </a:r>
            <a:r>
              <a:rPr baseline="30000" lang="pt" sz="1700"/>
              <a:t>o</a:t>
            </a:r>
            <a:r>
              <a:rPr lang="pt" sz="1700"/>
              <a:t> elemento de A ou o 1</a:t>
            </a:r>
            <a:r>
              <a:rPr baseline="30000" lang="pt" sz="1700"/>
              <a:t>o</a:t>
            </a:r>
            <a:r>
              <a:rPr lang="pt" sz="1700"/>
              <a:t> elemento de B. Remova tal elemento e o coloque na 1</a:t>
            </a:r>
            <a:r>
              <a:rPr baseline="30000" lang="pt" sz="1700"/>
              <a:t>a</a:t>
            </a:r>
            <a:r>
              <a:rPr lang="pt" sz="1700"/>
              <a:t> posição livre de um outro vetor C. Repita a operação até que todos os elementos estejam em C (que então conterá a ordenação dos elementos de A e B).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" sz="2400"/>
              <a:t>Estável, </a:t>
            </a:r>
            <a:r>
              <a:rPr b="1" lang="pt" sz="2400"/>
              <a:t>não é </a:t>
            </a:r>
            <a:r>
              <a:rPr lang="pt" sz="2400"/>
              <a:t>in loco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8" name="Google Shape;16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Algoritmos de Ordenação</a:t>
            </a:r>
            <a:endParaRPr b="0" sz="4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Algoritmos de Ordenação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procedimento 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MergeSort(</a:t>
            </a: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B[], inicio, fim: Inteiro)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pt" sz="2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Supõe</a:t>
            </a:r>
            <a:r>
              <a:rPr lang="pt" sz="2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: |B| ≥ fim ≥ inicio</a:t>
            </a:r>
            <a:endParaRPr sz="20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//Garante: B[i] ≤ B[i+1] ∀ inicio ≤ i &lt; fim</a:t>
            </a:r>
            <a:endParaRPr sz="20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m: Inteiro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inicio &lt; fim </a:t>
            </a: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então </a:t>
            </a:r>
            <a:endParaRPr b="1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 ← (inicio + fim) </a:t>
            </a: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2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Mergesort(B, inicio, m)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Mergesort(B, m+1, fim)</a:t>
            </a:r>
            <a:endParaRPr b="1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Merge(B, inicio, m, fim)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ler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(N, B[1..N])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Mergesort(B, 1, N)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escrever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(B[1..N])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Algoritmos de Ordenação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procedimento 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Merge(</a:t>
            </a: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B[], inicio, limite, fim: Inteiro)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pt" sz="2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Supõe</a:t>
            </a:r>
            <a:r>
              <a:rPr lang="pt" sz="2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: 		B[i] ≤ B[i+1] ∀ inicio ≤ i &lt; limite,</a:t>
            </a:r>
            <a:endParaRPr sz="20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				B[i] ≤ B[i+1] ∀ limite + 1 ≤ i &lt; fim</a:t>
            </a:r>
            <a:endParaRPr sz="20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//Garante: 	B[i] ≤ B[i+1] ∀ inicio ≤ i &lt; fim</a:t>
            </a:r>
            <a:endParaRPr sz="20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C[1..fim-inicio+1], k, i, j: Inteiro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i, j ← inicio, limite + 1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para 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 </a:t>
            </a: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← 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</a:t>
            </a: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até 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fim-inicio+1 </a:t>
            </a: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se 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(j &gt; fim) </a:t>
            </a: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(i ≤ limite </a:t>
            </a: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B[i] ≤ B[j])</a:t>
            </a: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então</a:t>
            </a:r>
            <a:endParaRPr b="1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C[k], i ← B[i], i + 1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senão </a:t>
            </a:r>
            <a:endParaRPr b="1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C[k], j ← B[j], j + 1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B[inicio..fim] ← C[1..fim-inicio+1]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32"/>
          <p:cNvSpPr txBox="1"/>
          <p:nvPr/>
        </p:nvSpPr>
        <p:spPr>
          <a:xfrm>
            <a:off x="6450750" y="4764475"/>
            <a:ext cx="2305500" cy="92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Tempo: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</a:rPr>
              <a:t>θ(fim - inicio)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82" name="Google Shape;182;p32"/>
          <p:cNvSpPr txBox="1"/>
          <p:nvPr/>
        </p:nvSpPr>
        <p:spPr>
          <a:xfrm>
            <a:off x="6450750" y="5755075"/>
            <a:ext cx="2305500" cy="92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Espaço Auxiliar: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</a:rPr>
              <a:t>θ(fim - inicio)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Algoritmos de Ordenação</a:t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457200" y="1600200"/>
            <a:ext cx="7936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>
                <a:solidFill>
                  <a:srgbClr val="000000"/>
                </a:solidFill>
              </a:rPr>
              <a:t>Análise de Complexidade: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/>
              <a:t>T(N): número de passos para ordenar N elementos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000000"/>
                </a:solidFill>
              </a:rPr>
              <a:t>T(N) = 1, se N ≤ 1. Caso contrário,</a:t>
            </a:r>
            <a:endParaRPr sz="24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solidFill>
                  <a:srgbClr val="000000"/>
                </a:solidFill>
              </a:rPr>
              <a:t>T(N) = 2 + 2T(N/2) + </a:t>
            </a:r>
            <a:r>
              <a:rPr lang="pt" sz="2400"/>
              <a:t>θ(N)</a:t>
            </a:r>
            <a:r>
              <a:rPr lang="pt" sz="2400">
                <a:solidFill>
                  <a:srgbClr val="000000"/>
                </a:solidFill>
              </a:rPr>
              <a:t> =</a:t>
            </a:r>
            <a:endParaRPr sz="2400">
              <a:solidFill>
                <a:srgbClr val="000000"/>
              </a:solidFill>
            </a:endParaRPr>
          </a:p>
          <a:p>
            <a:pPr indent="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solidFill>
                  <a:srgbClr val="000000"/>
                </a:solidFill>
              </a:rPr>
              <a:t>= </a:t>
            </a:r>
            <a:r>
              <a:rPr lang="pt" sz="2400">
                <a:solidFill>
                  <a:srgbClr val="000000"/>
                </a:solidFill>
              </a:rPr>
              <a:t>θ(N)</a:t>
            </a:r>
            <a:r>
              <a:rPr lang="pt" sz="2400">
                <a:solidFill>
                  <a:srgbClr val="000000"/>
                </a:solidFill>
              </a:rPr>
              <a:t> + 2T(N/2) </a:t>
            </a:r>
            <a:br>
              <a:rPr lang="pt" sz="2400">
                <a:solidFill>
                  <a:srgbClr val="000000"/>
                </a:solidFill>
              </a:rPr>
            </a:br>
            <a:r>
              <a:rPr lang="pt" sz="1400">
                <a:solidFill>
                  <a:srgbClr val="000000"/>
                </a:solidFill>
              </a:rPr>
              <a:t>(tomando uma função da classe </a:t>
            </a:r>
            <a:r>
              <a:rPr lang="pt" sz="1400"/>
              <a:t>θ(N) para efetuar o cálculo...)</a:t>
            </a:r>
            <a:r>
              <a:rPr lang="pt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solidFill>
                  <a:srgbClr val="000000"/>
                </a:solidFill>
              </a:rPr>
              <a:t>= N </a:t>
            </a:r>
            <a:r>
              <a:rPr lang="pt" sz="2400"/>
              <a:t>+ 2T(N/2) =</a:t>
            </a:r>
            <a:endParaRPr sz="2400">
              <a:solidFill>
                <a:srgbClr val="000000"/>
              </a:solidFill>
            </a:endParaRPr>
          </a:p>
          <a:p>
            <a:pPr indent="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000000"/>
                </a:solidFill>
              </a:rPr>
              <a:t>= 2N + 2</a:t>
            </a:r>
            <a:r>
              <a:rPr baseline="30000" lang="pt" sz="2400">
                <a:solidFill>
                  <a:srgbClr val="000000"/>
                </a:solidFill>
              </a:rPr>
              <a:t>2</a:t>
            </a:r>
            <a:r>
              <a:rPr lang="pt" sz="2400">
                <a:solidFill>
                  <a:srgbClr val="000000"/>
                </a:solidFill>
              </a:rPr>
              <a:t>T(N/2</a:t>
            </a:r>
            <a:r>
              <a:rPr baseline="30000" lang="pt" sz="2400">
                <a:solidFill>
                  <a:srgbClr val="000000"/>
                </a:solidFill>
              </a:rPr>
              <a:t>2</a:t>
            </a:r>
            <a:r>
              <a:rPr lang="pt" sz="2400">
                <a:solidFill>
                  <a:srgbClr val="000000"/>
                </a:solidFill>
              </a:rPr>
              <a:t>)) =</a:t>
            </a:r>
            <a:endParaRPr sz="2400">
              <a:solidFill>
                <a:srgbClr val="000000"/>
              </a:solidFill>
            </a:endParaRPr>
          </a:p>
          <a:p>
            <a:pPr indent="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000000"/>
                </a:solidFill>
              </a:rPr>
              <a:t>= ... = iN + 2</a:t>
            </a:r>
            <a:r>
              <a:rPr baseline="30000" lang="pt" sz="2400">
                <a:solidFill>
                  <a:srgbClr val="000000"/>
                </a:solidFill>
              </a:rPr>
              <a:t>i</a:t>
            </a:r>
            <a:r>
              <a:rPr lang="pt" sz="2400">
                <a:solidFill>
                  <a:srgbClr val="000000"/>
                </a:solidFill>
              </a:rPr>
              <a:t>T(N/2</a:t>
            </a:r>
            <a:r>
              <a:rPr baseline="30000" lang="pt" sz="2400">
                <a:solidFill>
                  <a:srgbClr val="000000"/>
                </a:solidFill>
              </a:rPr>
              <a:t>i</a:t>
            </a:r>
            <a:r>
              <a:rPr lang="pt" sz="2400">
                <a:solidFill>
                  <a:srgbClr val="000000"/>
                </a:solidFill>
              </a:rPr>
              <a:t>) =</a:t>
            </a:r>
            <a:endParaRPr sz="2400">
              <a:solidFill>
                <a:srgbClr val="000000"/>
              </a:solidFill>
            </a:endParaRPr>
          </a:p>
          <a:p>
            <a:pPr indent="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000000"/>
                </a:solidFill>
              </a:rPr>
              <a:t>= N lg N + 2</a:t>
            </a:r>
            <a:r>
              <a:rPr baseline="30000" lang="pt" sz="2400">
                <a:solidFill>
                  <a:srgbClr val="000000"/>
                </a:solidFill>
              </a:rPr>
              <a:t>lg N </a:t>
            </a:r>
            <a:r>
              <a:rPr lang="pt" sz="2400">
                <a:solidFill>
                  <a:srgbClr val="000000"/>
                </a:solidFill>
              </a:rPr>
              <a:t>T(1) =</a:t>
            </a:r>
            <a:br>
              <a:rPr lang="pt" sz="2400">
                <a:solidFill>
                  <a:srgbClr val="000000"/>
                </a:solidFill>
              </a:rPr>
            </a:br>
            <a:r>
              <a:rPr lang="pt" sz="2400">
                <a:solidFill>
                  <a:srgbClr val="000000"/>
                </a:solidFill>
              </a:rPr>
              <a:t>= N lg N + N = θ(N lg N)</a:t>
            </a:r>
            <a:endParaRPr b="1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Algoritmos de Ordenação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procedimento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MergeSort(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 B[], inicio, fim: Inteiro)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pt" sz="2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Supõe</a:t>
            </a:r>
            <a:r>
              <a:rPr lang="pt" sz="2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: |B| ≥ fim ≥ inicio</a:t>
            </a:r>
            <a:endParaRPr sz="20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//Garante: B[i] ≤ B[i+1] ∀ inicio ≤ i &lt; fim</a:t>
            </a:r>
            <a:endParaRPr sz="20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m: Inteiro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inicio &lt; fim 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então 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m ← (inicio + fim) 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Mergesort(B, inicio, m)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	Mergesort(B, m+1, fim)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Merge(B, inicio, m, fim)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ler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(N, B[1..N])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Mergesort(B, 1, N)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escrever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(B[1..N])</a:t>
            </a:r>
            <a:endParaRPr b="1" sz="2200">
              <a:solidFill>
                <a:srgbClr val="000000"/>
              </a:solidFill>
            </a:endParaRPr>
          </a:p>
        </p:txBody>
      </p:sp>
      <p:sp>
        <p:nvSpPr>
          <p:cNvPr id="195" name="Google Shape;195;p34"/>
          <p:cNvSpPr txBox="1"/>
          <p:nvPr/>
        </p:nvSpPr>
        <p:spPr>
          <a:xfrm>
            <a:off x="6450750" y="4764475"/>
            <a:ext cx="2305500" cy="92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Tempo: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</a:rPr>
              <a:t>θ(N log N)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96" name="Google Shape;196;p34"/>
          <p:cNvSpPr txBox="1"/>
          <p:nvPr/>
        </p:nvSpPr>
        <p:spPr>
          <a:xfrm>
            <a:off x="6450750" y="5755075"/>
            <a:ext cx="2305500" cy="92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Espaço Auxiliar: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</a:rPr>
              <a:t>θ(N)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5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QuickSort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457200" y="15240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pt">
                <a:solidFill>
                  <a:srgbClr val="000000"/>
                </a:solidFill>
              </a:rPr>
              <a:t>Quicksort</a:t>
            </a:r>
            <a:endParaRPr b="1">
              <a:solidFill>
                <a:srgbClr val="000000"/>
              </a:solidFill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"/>
              <a:t>Importante método de ordenação, descoberto por Hoare, em 1962</a:t>
            </a:r>
            <a:endParaRPr/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b="1" lang="pt"/>
              <a:t>Estratégia</a:t>
            </a:r>
            <a:r>
              <a:rPr lang="pt"/>
              <a:t>: se B é um vetor que pode ser dividido em duas partes de tal maneira que cada elemento da primeira parte é menor ou igual a cada elemento da segunda, ordenar B consiste de ordenar individualmente cada uma das duas partes</a:t>
            </a:r>
            <a:endParaRPr/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"/>
              <a:t>Particionar tal vetor B como acima é fácil?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Não-estável, in loco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8" name="Google Shape;208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Algoritmos de Ordenação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Algoritmos de Ordenação</a:t>
            </a:r>
            <a:endParaRPr/>
          </a:p>
        </p:txBody>
      </p:sp>
      <p:sp>
        <p:nvSpPr>
          <p:cNvPr id="214" name="Google Shape;214;p37"/>
          <p:cNvSpPr txBox="1"/>
          <p:nvPr>
            <p:ph idx="1" type="body"/>
          </p:nvPr>
        </p:nvSpPr>
        <p:spPr>
          <a:xfrm>
            <a:off x="457200" y="1600200"/>
            <a:ext cx="8485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procedimento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QuickSort(</a:t>
            </a: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B[], inicio, fim: Inteiro)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pt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Supõe</a:t>
            </a:r>
            <a:r>
              <a:rPr lang="pt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: |B| ≥ fim ≥ inicio</a:t>
            </a:r>
            <a:endParaRPr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//Garante: B[i] ≤ B[i+1] ∀ inicio ≤ i &lt; fim</a:t>
            </a:r>
            <a:endParaRPr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pivo, limmen, limmai: Inteiro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inicio &lt; fim </a:t>
            </a: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então </a:t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pivo ← "escolher um elemento de B[inicio..fim]"</a:t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Particionar(B, inicio, fim, pivo, limmen, limmai)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//limmen, limmai são variáveis por referência; o retorno delas é tal que:</a:t>
            </a:r>
            <a:endParaRPr sz="14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b="1" lang="pt" sz="1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(i)</a:t>
            </a:r>
            <a:r>
              <a:rPr lang="pt" sz="1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B[limmai+1..fim] ≥ pivo; </a:t>
            </a:r>
            <a:r>
              <a:rPr b="1" lang="pt" sz="1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(ii)</a:t>
            </a:r>
            <a:r>
              <a:rPr lang="pt" sz="1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B[inicio..limmen-1] ≤ pivo; </a:t>
            </a:r>
            <a:endParaRPr sz="14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//(iii)</a:t>
            </a:r>
            <a:r>
              <a:rPr lang="pt" sz="1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limmai &lt; limmen</a:t>
            </a:r>
            <a:endParaRPr sz="14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QuickSort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(B, inicio, limmai)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QuickSort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(B, limmen, fim)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ler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(N, B[1..N])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QuickSort(B, 1, N)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escrever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(B[1..N])</a:t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Algoritmos de Ordenação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>
                <a:solidFill>
                  <a:srgbClr val="000000"/>
                </a:solidFill>
              </a:rPr>
              <a:t>Para realizar ordenação, vamos nos apoiar nas seguintes operações básicas:</a:t>
            </a:r>
            <a:endParaRPr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pt">
                <a:solidFill>
                  <a:srgbClr val="000000"/>
                </a:solidFill>
              </a:rPr>
              <a:t>Comparação de valores entre elementos</a:t>
            </a:r>
            <a:endParaRPr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pt"/>
              <a:t>Comparação de valores entre dígitos da representação numérica dos elementos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"/>
              <a:t>Troca de dois elementos de posição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pt">
                <a:solidFill>
                  <a:srgbClr val="000000"/>
                </a:solidFill>
              </a:rPr>
              <a:t>Mas outras abordagens existem! (Veja um exemplo no próximo slide)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Algoritmos de Ordenação</a:t>
            </a:r>
            <a:endParaRPr/>
          </a:p>
        </p:txBody>
      </p:sp>
      <p:sp>
        <p:nvSpPr>
          <p:cNvPr id="220" name="Google Shape;220;p38"/>
          <p:cNvSpPr txBox="1"/>
          <p:nvPr>
            <p:ph idx="1" type="body"/>
          </p:nvPr>
        </p:nvSpPr>
        <p:spPr>
          <a:xfrm>
            <a:off x="309500" y="1600200"/>
            <a:ext cx="86337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procedimento 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Particionar(</a:t>
            </a: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B[], inicio, fim, pivo, 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ref 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i, </a:t>
            </a: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ref 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j: Inteiro)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pt" sz="2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Supõe</a:t>
            </a:r>
            <a:r>
              <a:rPr lang="pt" sz="2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: |B| ≥ fim ≥ pivo ≥ inicio</a:t>
            </a:r>
            <a:endParaRPr sz="20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//Garante:	j &lt; i, B[k] ≤ pivo ∀ inicio ≤ k &lt; i</a:t>
            </a:r>
            <a:endParaRPr sz="20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 B[k] ≥ pivo ∀ j &lt; k ≤ fim</a:t>
            </a:r>
            <a:endParaRPr sz="20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i, j ← inicio, fim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enquanto 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 ≤ j </a:t>
            </a: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enquanto 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B[i] &lt; pivo </a:t>
            </a: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faça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← i+1 </a:t>
            </a:r>
            <a:endParaRPr b="1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enquanto 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B[j] &gt; pivo </a:t>
            </a: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faça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 ← j-1 </a:t>
            </a:r>
            <a:endParaRPr b="1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 ≤ j </a:t>
            </a: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B[i], B[j], i, j ← B[j], B[i], i+1, j-1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1" name="Google Shape;221;p38"/>
          <p:cNvSpPr txBox="1"/>
          <p:nvPr/>
        </p:nvSpPr>
        <p:spPr>
          <a:xfrm>
            <a:off x="6222150" y="5638200"/>
            <a:ext cx="2305500" cy="92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Tempo: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</a:rPr>
              <a:t>θ(fim - inicio)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Algoritmos de Ordenação</a:t>
            </a:r>
            <a:endParaRPr/>
          </a:p>
        </p:txBody>
      </p:sp>
      <p:sp>
        <p:nvSpPr>
          <p:cNvPr id="227" name="Google Shape;227;p39"/>
          <p:cNvSpPr txBox="1"/>
          <p:nvPr>
            <p:ph idx="1" type="body"/>
          </p:nvPr>
        </p:nvSpPr>
        <p:spPr>
          <a:xfrm>
            <a:off x="457200" y="1600200"/>
            <a:ext cx="7936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>
                <a:solidFill>
                  <a:srgbClr val="000000"/>
                </a:solidFill>
              </a:rPr>
              <a:t>Análise de Complexidade</a:t>
            </a:r>
            <a:br>
              <a:rPr lang="pt">
                <a:solidFill>
                  <a:srgbClr val="000000"/>
                </a:solidFill>
              </a:rPr>
            </a:br>
            <a:r>
              <a:rPr lang="pt">
                <a:solidFill>
                  <a:srgbClr val="000000"/>
                </a:solidFill>
              </a:rPr>
              <a:t>(</a:t>
            </a:r>
            <a:r>
              <a:rPr b="1" lang="pt" sz="2400">
                <a:solidFill>
                  <a:srgbClr val="000000"/>
                </a:solidFill>
              </a:rPr>
              <a:t>Melhor Caso = Máximo Balanceamento</a:t>
            </a:r>
            <a:r>
              <a:rPr lang="pt">
                <a:solidFill>
                  <a:srgbClr val="000000"/>
                </a:solidFill>
              </a:rPr>
              <a:t>):</a:t>
            </a:r>
            <a:endParaRPr b="1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/>
              <a:t>T(N): número de passos para ordenar N elementos</a:t>
            </a:r>
            <a:endParaRPr sz="24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solidFill>
                  <a:srgbClr val="000000"/>
                </a:solidFill>
              </a:rPr>
              <a:t>T(N) = θ(1), se N ≤ 1. Caso contrário,</a:t>
            </a:r>
            <a:endParaRPr sz="24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solidFill>
                  <a:srgbClr val="000000"/>
                </a:solidFill>
              </a:rPr>
              <a:t>T(N) ≥ θ(1) + θ(N) + 2⋅T(N/2) </a:t>
            </a:r>
            <a:endParaRPr sz="2400">
              <a:solidFill>
                <a:srgbClr val="000000"/>
              </a:solidFill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solidFill>
                  <a:srgbClr val="000000"/>
                </a:solidFill>
              </a:rPr>
              <a:t>≥ θ(N) + 2</a:t>
            </a:r>
            <a:r>
              <a:rPr lang="pt" sz="2400"/>
              <a:t>⋅</a:t>
            </a:r>
            <a:r>
              <a:rPr lang="pt" sz="2400">
                <a:solidFill>
                  <a:srgbClr val="000000"/>
                </a:solidFill>
              </a:rPr>
              <a:t>T(N/2)  </a:t>
            </a:r>
            <a:endParaRPr sz="2400">
              <a:solidFill>
                <a:srgbClr val="000000"/>
              </a:solidFill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000000"/>
                </a:solidFill>
              </a:rPr>
              <a:t>(idem MergeSort)</a:t>
            </a:r>
            <a:endParaRPr sz="2400">
              <a:solidFill>
                <a:srgbClr val="000000"/>
              </a:solidFill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000000"/>
                </a:solidFill>
              </a:rPr>
              <a:t>≥ θ(N lg N)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	</a:t>
            </a:r>
            <a:r>
              <a:rPr lang="pt" sz="2400">
                <a:solidFill>
                  <a:srgbClr val="000000"/>
                </a:solidFill>
              </a:rPr>
              <a:t>∴ T(N) = Ω(N lg N)</a:t>
            </a:r>
            <a:endParaRPr b="1"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Algoritmos de Ordenação</a:t>
            </a:r>
            <a:endParaRPr/>
          </a:p>
        </p:txBody>
      </p:sp>
      <p:sp>
        <p:nvSpPr>
          <p:cNvPr id="233" name="Google Shape;233;p40"/>
          <p:cNvSpPr txBox="1"/>
          <p:nvPr>
            <p:ph idx="1" type="body"/>
          </p:nvPr>
        </p:nvSpPr>
        <p:spPr>
          <a:xfrm>
            <a:off x="457200" y="1600200"/>
            <a:ext cx="7936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>
                <a:solidFill>
                  <a:srgbClr val="000000"/>
                </a:solidFill>
              </a:rPr>
              <a:t>Análise de Complexidade</a:t>
            </a:r>
            <a:br>
              <a:rPr lang="pt">
                <a:solidFill>
                  <a:srgbClr val="000000"/>
                </a:solidFill>
              </a:rPr>
            </a:br>
            <a:r>
              <a:rPr lang="pt">
                <a:solidFill>
                  <a:srgbClr val="000000"/>
                </a:solidFill>
              </a:rPr>
              <a:t>(</a:t>
            </a:r>
            <a:r>
              <a:rPr b="1" lang="pt" sz="2400">
                <a:solidFill>
                  <a:srgbClr val="000000"/>
                </a:solidFill>
              </a:rPr>
              <a:t>Pior Caso = Mínimo Balanceamento</a:t>
            </a:r>
            <a:r>
              <a:rPr lang="pt">
                <a:solidFill>
                  <a:srgbClr val="000000"/>
                </a:solidFill>
              </a:rPr>
              <a:t>):</a:t>
            </a:r>
            <a:endParaRPr b="1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solidFill>
                  <a:srgbClr val="000000"/>
                </a:solidFill>
              </a:rPr>
              <a:t>T(N) ≤ θ(N) + T(1) + T(N-1) = θ(N) + T(N-1)</a:t>
            </a:r>
            <a:br>
              <a:rPr lang="pt" sz="2400">
                <a:solidFill>
                  <a:srgbClr val="000000"/>
                </a:solidFill>
              </a:rPr>
            </a:br>
            <a:r>
              <a:rPr lang="pt" sz="1400">
                <a:solidFill>
                  <a:srgbClr val="000000"/>
                </a:solidFill>
              </a:rPr>
              <a:t>			</a:t>
            </a:r>
            <a:r>
              <a:rPr lang="pt" sz="1400"/>
              <a:t>(tomando uma função da classe θ(N) para efetuar o cálculo...) </a:t>
            </a:r>
            <a:endParaRPr sz="1400">
              <a:solidFill>
                <a:srgbClr val="000000"/>
              </a:solidFill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solidFill>
                  <a:srgbClr val="000000"/>
                </a:solidFill>
              </a:rPr>
              <a:t>≤ N + T(N-1)</a:t>
            </a:r>
            <a:endParaRPr sz="2400">
              <a:solidFill>
                <a:srgbClr val="000000"/>
              </a:solidFill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/>
              <a:t>≤ N + N-1 + T(N-2)</a:t>
            </a:r>
            <a:r>
              <a:rPr lang="pt" sz="2400">
                <a:solidFill>
                  <a:srgbClr val="000000"/>
                </a:solidFill>
              </a:rPr>
              <a:t> </a:t>
            </a:r>
            <a:endParaRPr sz="2400">
              <a:solidFill>
                <a:srgbClr val="000000"/>
              </a:solidFill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000000"/>
                </a:solidFill>
              </a:rPr>
              <a:t>≤ ... ≤ N+N-1+...+N-(i-1) + T(N-i) </a:t>
            </a:r>
            <a:endParaRPr sz="2400">
              <a:solidFill>
                <a:srgbClr val="000000"/>
              </a:solidFill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000000"/>
                </a:solidFill>
              </a:rPr>
              <a:t>≤ </a:t>
            </a:r>
            <a:r>
              <a:rPr lang="pt" sz="2400"/>
              <a:t>N+N-1+...+2</a:t>
            </a:r>
            <a:r>
              <a:rPr lang="pt" sz="2400">
                <a:solidFill>
                  <a:srgbClr val="000000"/>
                </a:solidFill>
              </a:rPr>
              <a:t> + T(1) = θ(N</a:t>
            </a:r>
            <a:r>
              <a:rPr baseline="30000" lang="pt" sz="2400">
                <a:solidFill>
                  <a:srgbClr val="000000"/>
                </a:solidFill>
              </a:rPr>
              <a:t>2</a:t>
            </a:r>
            <a:r>
              <a:rPr lang="pt" sz="2400">
                <a:solidFill>
                  <a:srgbClr val="000000"/>
                </a:solidFill>
              </a:rPr>
              <a:t>) 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000000"/>
                </a:solidFill>
              </a:rPr>
              <a:t>	∴ T(N) = O(N</a:t>
            </a:r>
            <a:r>
              <a:rPr baseline="30000" lang="pt" sz="2400">
                <a:solidFill>
                  <a:srgbClr val="000000"/>
                </a:solidFill>
              </a:rPr>
              <a:t>2</a:t>
            </a:r>
            <a:r>
              <a:rPr lang="pt" sz="2400">
                <a:solidFill>
                  <a:srgbClr val="000000"/>
                </a:solidFill>
              </a:rPr>
              <a:t>) 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Algoritmos de Ordenação</a:t>
            </a:r>
            <a:endParaRPr/>
          </a:p>
        </p:txBody>
      </p:sp>
      <p:sp>
        <p:nvSpPr>
          <p:cNvPr id="239" name="Google Shape;239;p41"/>
          <p:cNvSpPr txBox="1"/>
          <p:nvPr>
            <p:ph idx="1" type="body"/>
          </p:nvPr>
        </p:nvSpPr>
        <p:spPr>
          <a:xfrm>
            <a:off x="457200" y="1600200"/>
            <a:ext cx="8485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procedimento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QuickSort(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B[], inicio, fim: Inteiro)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pt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Supõe</a:t>
            </a:r>
            <a:r>
              <a:rPr lang="pt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: |B| ≥ fim ≥ inicio</a:t>
            </a:r>
            <a:endParaRPr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//Garante: B[i] ≤ B[i+1] ∀ inicio ≤ i &lt; fim</a:t>
            </a:r>
            <a:endParaRPr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pivo, limmen, limmai: Inteiro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inicio &lt; fim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então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pivo ← "escolher um elemento de B[inicio..fim]"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Particionar(B, inicio, fim, pivo, limmen, limmai)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//limmen, limmai são variáveis por referência; o retorno delas é tal que:</a:t>
            </a:r>
            <a:endParaRPr sz="14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b="1" lang="pt" sz="1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(i)</a:t>
            </a:r>
            <a:r>
              <a:rPr lang="pt" sz="1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B[limmai+1..fim] ≥ pivo; </a:t>
            </a:r>
            <a:r>
              <a:rPr b="1" lang="pt" sz="1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(ii)</a:t>
            </a:r>
            <a:r>
              <a:rPr lang="pt" sz="1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B[inicio..limmen-1] ≤ pivo; </a:t>
            </a:r>
            <a:endParaRPr sz="14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//(iii)</a:t>
            </a:r>
            <a:r>
              <a:rPr lang="pt" sz="1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limmai &lt; limmen</a:t>
            </a:r>
            <a:endParaRPr sz="14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	QuickSort(B, inicio, limmai)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	QuickSort(B, limmen, fim)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ler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(N, B[1..N])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QuickSort(B, 1, N)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escrever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(B[1..N])</a:t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240" name="Google Shape;240;p41"/>
          <p:cNvSpPr txBox="1"/>
          <p:nvPr/>
        </p:nvSpPr>
        <p:spPr>
          <a:xfrm>
            <a:off x="5842250" y="5450275"/>
            <a:ext cx="2761500" cy="92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Tempo: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</a:rPr>
              <a:t>Pior Caso: θ(N</a:t>
            </a:r>
            <a:r>
              <a:rPr baseline="30000" lang="pt" sz="1800">
                <a:solidFill>
                  <a:schemeClr val="dk1"/>
                </a:solidFill>
              </a:rPr>
              <a:t>2</a:t>
            </a:r>
            <a:r>
              <a:rPr lang="pt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</a:rPr>
              <a:t>Melhor Caso: θ(N lg N)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42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TreeSort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pt"/>
              <a:t>TreeSort:</a:t>
            </a:r>
            <a:endParaRPr b="1"/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"/>
              <a:t>Crie uma Árvore Balanceada com os elementos do vetor B como chaves</a:t>
            </a:r>
            <a:endParaRPr/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"/>
              <a:t>Faça uma percurso in-ordem. Se um nó é o k-ésimo nó visitado, então sua chave deve ser atribuída a B[k]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Não-estável, não é in loco</a:t>
            </a:r>
            <a:endParaRPr/>
          </a:p>
        </p:txBody>
      </p:sp>
      <p:sp>
        <p:nvSpPr>
          <p:cNvPr id="252" name="Google Shape;252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Algoritmos de Ordenação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Algoritmos de Ordenação</a:t>
            </a:r>
            <a:endParaRPr/>
          </a:p>
        </p:txBody>
      </p:sp>
      <p:sp>
        <p:nvSpPr>
          <p:cNvPr id="258" name="Google Shape;258;p4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procedimento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TreeSort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B[], N: Inteiro)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pt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Supõe</a:t>
            </a:r>
            <a:r>
              <a:rPr lang="pt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: |B| ≥ N</a:t>
            </a:r>
            <a:endParaRPr sz="24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//Garante: B[i] ≤ B[i+1] ∀ 1 ≤ i &lt; N</a:t>
            </a:r>
            <a:endParaRPr sz="24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T: ArvoreBalanceada&lt;Inteiro, Inteiro&gt;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    i, ProxPos: Inteiro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Constroi(T)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para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←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até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faça</a:t>
            </a:r>
            <a:endParaRPr b="1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Insere(T,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B[i], B[i]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ProxPos ← 1</a:t>
            </a:r>
            <a:endParaRPr b="1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Escreve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(T.Raiz, B,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ProxPos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Destroi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9" name="Google Shape;259;p44"/>
          <p:cNvSpPr txBox="1"/>
          <p:nvPr/>
        </p:nvSpPr>
        <p:spPr>
          <a:xfrm>
            <a:off x="6450750" y="4764475"/>
            <a:ext cx="2305500" cy="92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Tempo: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</a:rPr>
              <a:t>θ(N log N)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60" name="Google Shape;260;p44"/>
          <p:cNvSpPr txBox="1"/>
          <p:nvPr/>
        </p:nvSpPr>
        <p:spPr>
          <a:xfrm>
            <a:off x="6450750" y="5755075"/>
            <a:ext cx="2305500" cy="92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Espaço Auxiliar: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</a:rPr>
              <a:t>θ(N)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Algoritmos de Ordenação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266" name="Google Shape;266;p4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Percurso em In-Ordem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procedimento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Escreve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T: ^No, 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 B[]: Inteiro,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ref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ProxPos: Inteiro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	se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T ≠ NULO 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	Escreve(T^.Esq, B, ProxPos)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B[ProxPos], ProxPos ←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T^.Chave, ProxPos+1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	Escreve(T^.Dir, B, ProxPos)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7" name="Google Shape;267;p45"/>
          <p:cNvSpPr txBox="1"/>
          <p:nvPr/>
        </p:nvSpPr>
        <p:spPr>
          <a:xfrm>
            <a:off x="6711900" y="4882200"/>
            <a:ext cx="1830900" cy="144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Tempo: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θ(N)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6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6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HeapSort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pt"/>
              <a:t>HeapSort:</a:t>
            </a:r>
            <a:endParaRPr b="1"/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"/>
              <a:t>Crie uma Fila de Prioridade com os elementos do vetor B, usando MaxHeap (quanto menor o elemento, maior sua prioridade)</a:t>
            </a:r>
            <a:endParaRPr/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"/>
              <a:t>Remova todas as chaves. A k-ésima chave removida deve ser armazenada em B[N-k+1]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Não-estável, in loco</a:t>
            </a:r>
            <a:endParaRPr/>
          </a:p>
        </p:txBody>
      </p:sp>
      <p:sp>
        <p:nvSpPr>
          <p:cNvPr id="279" name="Google Shape;279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Algoritmos de Ordenação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Algoritmos de Ordenação</a:t>
            </a:r>
            <a:endParaRPr b="0" sz="4400">
              <a:solidFill>
                <a:srgbClr val="000000"/>
              </a:solidFill>
            </a:endParaRPr>
          </a:p>
        </p:txBody>
      </p:sp>
      <p:pic>
        <p:nvPicPr>
          <p:cNvPr id="54" name="Google Shape;5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175" y="1580475"/>
            <a:ext cx="7181626" cy="495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Algoritmos de Ordenação</a:t>
            </a:r>
            <a:endParaRPr/>
          </a:p>
        </p:txBody>
      </p:sp>
      <p:sp>
        <p:nvSpPr>
          <p:cNvPr id="285" name="Google Shape;285;p4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procedimento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HeapSort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B[], N: Inteiro)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pt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Supõe</a:t>
            </a:r>
            <a:r>
              <a:rPr lang="pt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: |B| ≥ N</a:t>
            </a:r>
            <a:endParaRPr sz="24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//Garante: B[i] ≤ B[i+1] ∀ 1 ≤ i &lt; N</a:t>
            </a:r>
            <a:endParaRPr sz="24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MAX_N ← N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L: FilaPrioridade&lt;Inteiro&gt;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	Constroi(L, B, B, N)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para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←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até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faça</a:t>
            </a:r>
            <a:endParaRPr b="1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B[N-i+1] ← Remove(L)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Destroi(L)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6" name="Google Shape;286;p48"/>
          <p:cNvSpPr txBox="1"/>
          <p:nvPr/>
        </p:nvSpPr>
        <p:spPr>
          <a:xfrm>
            <a:off x="6711900" y="4882200"/>
            <a:ext cx="1830900" cy="144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Tempo: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θ(N lg N)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9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BucketSort ou BinSort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pt"/>
              <a:t>BucketSort ou BinSort:</a:t>
            </a:r>
            <a:endParaRPr b="1"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pt" sz="2100"/>
              <a:t>Supõe</a:t>
            </a:r>
            <a:r>
              <a:rPr lang="pt" sz="2100"/>
              <a:t>-se os elementos com chaves no intervalo [0 , 1)</a:t>
            </a:r>
            <a:endParaRPr sz="2100"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pt" sz="2100"/>
              <a:t>Cria-se N "baldes" (listas lineares), onde o i-ésimo balde (1 ≤ i ≤ N) abrigará os elementos com chaves no intervalo [(i-1)/N, i/N)</a:t>
            </a:r>
            <a:endParaRPr sz="2100"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pt" sz="2100"/>
              <a:t>Distribui-se os elementos entre os baldes conforme as respectivas chaves</a:t>
            </a:r>
            <a:endParaRPr sz="2100"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pt" sz="2100"/>
              <a:t>Para i de 1 a N, ordena-se Bucket[i] com algum algoritmo (InsertionSort, por exemplo)</a:t>
            </a:r>
            <a:endParaRPr sz="2100"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pt" sz="2100"/>
              <a:t>Concatena-se as listas Bucket[i] com i de 1 at N (nesta ordem) de volta a B</a:t>
            </a:r>
            <a:endParaRPr sz="21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" sz="2200"/>
              <a:t>Estável (requer cuidado na implementação; não é o caso do algoritmo dado a seguir), não é in loco</a:t>
            </a:r>
            <a:endParaRPr sz="2200"/>
          </a:p>
        </p:txBody>
      </p:sp>
      <p:sp>
        <p:nvSpPr>
          <p:cNvPr id="298" name="Google Shape;298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Algoritmos de Ordenação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1"/>
          <p:cNvSpPr txBox="1"/>
          <p:nvPr>
            <p:ph idx="1" type="body"/>
          </p:nvPr>
        </p:nvSpPr>
        <p:spPr>
          <a:xfrm>
            <a:off x="76200" y="1600200"/>
            <a:ext cx="5913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procedimento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BucketSort(</a:t>
            </a: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B[]: Real,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N: Inteiro)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Supõe</a:t>
            </a: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: |B| ≥ N, 0 ≤ B[i] &lt; 1 ∀ 1 ≤ i ≤ N</a:t>
            </a:r>
            <a:endParaRPr sz="18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//Garante: B[i] ≤ B[i+1] ∀ 1 ≤ i &lt; N</a:t>
            </a:r>
            <a:endParaRPr sz="18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var 	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i, prox: Inteiro, x: ^No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Bucket[1..N]: ListaLinear&lt;Real, Real&gt;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//alocação encadeada não-ordenada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para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i ← 1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até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Constroi(Bucket[i])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para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i ← 1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até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Insere(Bucket(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⌊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B[i]*N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⌋+1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), B[i], B[i])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para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i ← 1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até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InsertionSort(Bucket[i])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4" name="Google Shape;304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Algoritmos de Ordenação</a:t>
            </a:r>
            <a:endParaRPr/>
          </a:p>
        </p:txBody>
      </p:sp>
      <p:sp>
        <p:nvSpPr>
          <p:cNvPr id="305" name="Google Shape;305;p51"/>
          <p:cNvSpPr txBox="1"/>
          <p:nvPr>
            <p:ph idx="1" type="body"/>
          </p:nvPr>
        </p:nvSpPr>
        <p:spPr>
          <a:xfrm>
            <a:off x="5105400" y="2140400"/>
            <a:ext cx="4407900" cy="44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prox ← 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para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i ← 1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até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x ← Bucket[i].Inicio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enquanto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x ≠ NULO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B[prox] ← x^.Chave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	prox ← prox + 1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	x ← x^.Prox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		Destroi(Bucket[i])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306" name="Google Shape;306;p51"/>
          <p:cNvSpPr/>
          <p:nvPr/>
        </p:nvSpPr>
        <p:spPr>
          <a:xfrm>
            <a:off x="1075125" y="3509077"/>
            <a:ext cx="5913375" cy="2562623"/>
          </a:xfrm>
          <a:custGeom>
            <a:rect b="b" l="l" r="r" t="t"/>
            <a:pathLst>
              <a:path extrusionOk="0" h="162140" w="149422">
                <a:moveTo>
                  <a:pt x="0" y="159628"/>
                </a:moveTo>
                <a:cubicBezTo>
                  <a:pt x="25855" y="159628"/>
                  <a:pt x="52481" y="165330"/>
                  <a:pt x="77563" y="159057"/>
                </a:cubicBezTo>
                <a:cubicBezTo>
                  <a:pt x="85151" y="157159"/>
                  <a:pt x="94865" y="155629"/>
                  <a:pt x="98664" y="148792"/>
                </a:cubicBezTo>
                <a:cubicBezTo>
                  <a:pt x="105131" y="137154"/>
                  <a:pt x="103626" y="122621"/>
                  <a:pt x="105508" y="109440"/>
                </a:cubicBezTo>
                <a:cubicBezTo>
                  <a:pt x="109546" y="81160"/>
                  <a:pt x="108056" y="52343"/>
                  <a:pt x="110641" y="23894"/>
                </a:cubicBezTo>
                <a:cubicBezTo>
                  <a:pt x="111357" y="16013"/>
                  <a:pt x="113751" y="6611"/>
                  <a:pt x="120336" y="2222"/>
                </a:cubicBezTo>
                <a:cubicBezTo>
                  <a:pt x="125105" y="-957"/>
                  <a:pt x="131714" y="511"/>
                  <a:pt x="137445" y="511"/>
                </a:cubicBezTo>
                <a:cubicBezTo>
                  <a:pt x="140677" y="511"/>
                  <a:pt x="144075" y="-511"/>
                  <a:pt x="147141" y="511"/>
                </a:cubicBezTo>
                <a:cubicBezTo>
                  <a:pt x="149594" y="1328"/>
                  <a:pt x="148605" y="5472"/>
                  <a:pt x="149422" y="7925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sp>
      <p:sp>
        <p:nvSpPr>
          <p:cNvPr id="307" name="Google Shape;307;p51"/>
          <p:cNvSpPr txBox="1"/>
          <p:nvPr/>
        </p:nvSpPr>
        <p:spPr>
          <a:xfrm>
            <a:off x="6620825" y="1570050"/>
            <a:ext cx="2232000" cy="120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estrutura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No: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	Elem: Real,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	Prox: ^No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2"/>
          <p:cNvSpPr txBox="1"/>
          <p:nvPr>
            <p:ph idx="1" type="body"/>
          </p:nvPr>
        </p:nvSpPr>
        <p:spPr>
          <a:xfrm>
            <a:off x="76200" y="1600200"/>
            <a:ext cx="5913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procedimento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BucketSort(</a:t>
            </a: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B[]: Real,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N: Inteiro)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Supõe</a:t>
            </a: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: |B| ≥ N, 0 ≤ B[i] &lt; 1 ∀ 1 ≤ i ≤ N</a:t>
            </a:r>
            <a:endParaRPr sz="18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//Garante: B[i] ≤ B[i+1] ∀ 1 ≤ i &lt; N</a:t>
            </a:r>
            <a:endParaRPr sz="18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var 	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i, prox: Inteiro, x: ^No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Bucket[1..N]: ListaLinear&lt;Real, Real&gt;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//alocação encadeada não-ordenada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para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i ← 1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até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Constroi(Bucket[i])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para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i ← 1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até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Insere(Bucket(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⌊B[i]*N⌋+1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), B[i], B[i])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para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i ← 1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até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InsertionSort(Bucket[i])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Google Shape;313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Algoritmos de Ordenação</a:t>
            </a:r>
            <a:endParaRPr/>
          </a:p>
        </p:txBody>
      </p:sp>
      <p:sp>
        <p:nvSpPr>
          <p:cNvPr id="314" name="Google Shape;314;p52"/>
          <p:cNvSpPr txBox="1"/>
          <p:nvPr>
            <p:ph idx="1" type="body"/>
          </p:nvPr>
        </p:nvSpPr>
        <p:spPr>
          <a:xfrm>
            <a:off x="5105400" y="2140400"/>
            <a:ext cx="4407900" cy="44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prox ← 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para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i ← 1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até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x ← Bucket[i].Inicio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enquanto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x ≠ NULO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B[prox] ← x^.Chave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	prox ← prox + 1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	x ← x^.Prox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		Destroi(Bucket[i])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315" name="Google Shape;315;p52"/>
          <p:cNvSpPr/>
          <p:nvPr/>
        </p:nvSpPr>
        <p:spPr>
          <a:xfrm>
            <a:off x="1075125" y="3509077"/>
            <a:ext cx="5913375" cy="2562623"/>
          </a:xfrm>
          <a:custGeom>
            <a:rect b="b" l="l" r="r" t="t"/>
            <a:pathLst>
              <a:path extrusionOk="0" h="162140" w="149422">
                <a:moveTo>
                  <a:pt x="0" y="159628"/>
                </a:moveTo>
                <a:cubicBezTo>
                  <a:pt x="25855" y="159628"/>
                  <a:pt x="52481" y="165330"/>
                  <a:pt x="77563" y="159057"/>
                </a:cubicBezTo>
                <a:cubicBezTo>
                  <a:pt x="85151" y="157159"/>
                  <a:pt x="94865" y="155629"/>
                  <a:pt x="98664" y="148792"/>
                </a:cubicBezTo>
                <a:cubicBezTo>
                  <a:pt x="105131" y="137154"/>
                  <a:pt x="103626" y="122621"/>
                  <a:pt x="105508" y="109440"/>
                </a:cubicBezTo>
                <a:cubicBezTo>
                  <a:pt x="109546" y="81160"/>
                  <a:pt x="108056" y="52343"/>
                  <a:pt x="110641" y="23894"/>
                </a:cubicBezTo>
                <a:cubicBezTo>
                  <a:pt x="111357" y="16013"/>
                  <a:pt x="113751" y="6611"/>
                  <a:pt x="120336" y="2222"/>
                </a:cubicBezTo>
                <a:cubicBezTo>
                  <a:pt x="125105" y="-957"/>
                  <a:pt x="131714" y="511"/>
                  <a:pt x="137445" y="511"/>
                </a:cubicBezTo>
                <a:cubicBezTo>
                  <a:pt x="140677" y="511"/>
                  <a:pt x="144075" y="-511"/>
                  <a:pt x="147141" y="511"/>
                </a:cubicBezTo>
                <a:cubicBezTo>
                  <a:pt x="149594" y="1328"/>
                  <a:pt x="148605" y="5472"/>
                  <a:pt x="149422" y="7925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sp>
      <p:sp>
        <p:nvSpPr>
          <p:cNvPr id="316" name="Google Shape;316;p52"/>
          <p:cNvSpPr txBox="1"/>
          <p:nvPr/>
        </p:nvSpPr>
        <p:spPr>
          <a:xfrm>
            <a:off x="5605225" y="1411675"/>
            <a:ext cx="31509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Tempo: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Caso Médio: θ(N)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(com distribuição uniforme)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</a:rPr>
              <a:t>Pior Caso: θ(N</a:t>
            </a:r>
            <a:r>
              <a:rPr baseline="30000" lang="pt" sz="1800">
                <a:solidFill>
                  <a:schemeClr val="dk1"/>
                </a:solidFill>
              </a:rPr>
              <a:t>2</a:t>
            </a:r>
            <a:r>
              <a:rPr lang="pt" sz="1800">
                <a:solidFill>
                  <a:schemeClr val="dk1"/>
                </a:solidFill>
              </a:rPr>
              <a:t>)</a:t>
            </a:r>
            <a:endParaRPr sz="1800"/>
          </a:p>
        </p:txBody>
      </p:sp>
      <p:sp>
        <p:nvSpPr>
          <p:cNvPr id="317" name="Google Shape;317;p52"/>
          <p:cNvSpPr txBox="1"/>
          <p:nvPr/>
        </p:nvSpPr>
        <p:spPr>
          <a:xfrm>
            <a:off x="5605300" y="2630875"/>
            <a:ext cx="3150900" cy="92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Espaço: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θ(</a:t>
            </a:r>
            <a:r>
              <a:rPr lang="pt" sz="1800">
                <a:solidFill>
                  <a:schemeClr val="dk1"/>
                </a:solidFill>
              </a:rPr>
              <a:t>N</a:t>
            </a:r>
            <a:r>
              <a:rPr lang="pt" sz="1800"/>
              <a:t>)</a:t>
            </a:r>
            <a:endParaRPr sz="1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Por que usar BucketSort (BinSort), conjuntamente com InsertionSort para cada balde, ao invés de usar InsertionSort  diretamente sobre todos os dados?</a:t>
            </a:r>
            <a:endParaRPr/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"/>
              <a:t>Se a distribuição das chaves no intervalo [0, 1) é perto da uniforme, o número de elementos em cada balde é relativamente baixo (em média, θ(1)!)</a:t>
            </a:r>
            <a:endParaRPr/>
          </a:p>
        </p:txBody>
      </p:sp>
      <p:sp>
        <p:nvSpPr>
          <p:cNvPr id="323" name="Google Shape;323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Algoritmos de Ordenação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pt"/>
              <a:t>Counting Sort:</a:t>
            </a:r>
            <a:endParaRPr b="1"/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"/>
              <a:t>Quando a ordenação é apenas de chaves (não há informações adicionais relacionadas às chaves):</a:t>
            </a:r>
            <a:endParaRPr/>
          </a:p>
          <a:p>
            <a:pPr indent="-3683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" sz="2200"/>
              <a:t>Cria-se um vetor auxiliar Bucket com B</a:t>
            </a:r>
            <a:r>
              <a:rPr baseline="-25000" lang="pt" sz="2200"/>
              <a:t>max</a:t>
            </a:r>
            <a:r>
              <a:rPr lang="pt" sz="2200"/>
              <a:t> - B</a:t>
            </a:r>
            <a:r>
              <a:rPr baseline="-25000" lang="pt" sz="2200"/>
              <a:t>min </a:t>
            </a:r>
            <a:r>
              <a:rPr lang="pt" sz="2200"/>
              <a:t>+ 1 inteiros, onde B</a:t>
            </a:r>
            <a:r>
              <a:rPr baseline="-25000" lang="pt" sz="2200"/>
              <a:t>min</a:t>
            </a:r>
            <a:r>
              <a:rPr lang="pt" sz="2200"/>
              <a:t> = min { B[i] | 1 ≤ i ≤ N } e B</a:t>
            </a:r>
            <a:r>
              <a:rPr baseline="-25000" lang="pt" sz="2200"/>
              <a:t>max</a:t>
            </a:r>
            <a:r>
              <a:rPr lang="pt" sz="2200"/>
              <a:t> = máx { B[i] | 1 ≤ i ≤ N }. Bucket[i] representará o número de elementos i em B</a:t>
            </a:r>
            <a:endParaRPr sz="2200"/>
          </a:p>
          <a:p>
            <a:pPr indent="-3683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" sz="2200"/>
              <a:t>Para i de 1 a N, incrementa-se Bucket(B[i]) </a:t>
            </a:r>
            <a:endParaRPr sz="2200"/>
          </a:p>
          <a:p>
            <a:pPr indent="-3683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" sz="2200"/>
              <a:t>O vetor ordenado consegue-se com o seguinte processo: para i de B</a:t>
            </a:r>
            <a:r>
              <a:rPr baseline="-25000" lang="pt" sz="2200"/>
              <a:t>min</a:t>
            </a:r>
            <a:r>
              <a:rPr lang="pt" sz="2200"/>
              <a:t> a B</a:t>
            </a:r>
            <a:r>
              <a:rPr baseline="-25000" lang="pt" sz="2200"/>
              <a:t>max</a:t>
            </a:r>
            <a:r>
              <a:rPr lang="pt" sz="2200"/>
              <a:t>, os próximos Bucket[i] inteiros na ordenação são o inteiro i</a:t>
            </a:r>
            <a:endParaRPr sz="2200"/>
          </a:p>
        </p:txBody>
      </p:sp>
      <p:sp>
        <p:nvSpPr>
          <p:cNvPr id="329" name="Google Shape;329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Algoritmos de Ordenação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5"/>
          <p:cNvSpPr txBox="1"/>
          <p:nvPr>
            <p:ph idx="1" type="body"/>
          </p:nvPr>
        </p:nvSpPr>
        <p:spPr>
          <a:xfrm>
            <a:off x="457200" y="1600200"/>
            <a:ext cx="6303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procedimento </a:t>
            </a:r>
            <a:r>
              <a:rPr lang="pt"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CountingSort(</a:t>
            </a:r>
            <a:r>
              <a:rPr b="1" lang="pt"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pt"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B[], N: Inteiro)</a:t>
            </a:r>
            <a:endParaRPr sz="19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pt" sz="1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Supõe</a:t>
            </a:r>
            <a:r>
              <a:rPr lang="pt" sz="1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: |B| ≥ N</a:t>
            </a:r>
            <a:endParaRPr sz="1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//Garante: B[i] ≤ B[i+1] ∀ 1 ≤ i &lt; N</a:t>
            </a:r>
            <a:endParaRPr sz="1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900">
                <a:latin typeface="Consolas"/>
                <a:ea typeface="Consolas"/>
                <a:cs typeface="Consolas"/>
                <a:sym typeface="Consolas"/>
              </a:rPr>
              <a:t>var 	</a:t>
            </a: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i, j, prox, Bmax, Bmin: Inteiro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Bmin ← min{B[i] : 1 ≤ i ≤ N}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Bmax ← máx{B[i] : 1 ≤ i ≤ N}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Bucket[Bmin..Bmax]: Inteiro</a:t>
            </a:r>
            <a:endParaRPr sz="19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Bucket[Bmin..Bmax] ← 0</a:t>
            </a:r>
            <a:endParaRPr sz="19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900">
                <a:latin typeface="Consolas"/>
                <a:ea typeface="Consolas"/>
                <a:cs typeface="Consolas"/>
                <a:sym typeface="Consolas"/>
              </a:rPr>
              <a:t>para </a:t>
            </a: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i ← 1 </a:t>
            </a:r>
            <a:r>
              <a:rPr b="1" lang="pt" sz="1900">
                <a:latin typeface="Consolas"/>
                <a:ea typeface="Consolas"/>
                <a:cs typeface="Consolas"/>
                <a:sym typeface="Consolas"/>
              </a:rPr>
              <a:t>até</a:t>
            </a: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b="1" lang="pt" sz="19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Bucket[B[i]] ← Bucket[B[i]]+1</a:t>
            </a:r>
            <a:endParaRPr b="1"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5" name="Google Shape;335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Algoritmos de Ordenação</a:t>
            </a:r>
            <a:endParaRPr/>
          </a:p>
        </p:txBody>
      </p:sp>
      <p:sp>
        <p:nvSpPr>
          <p:cNvPr id="336" name="Google Shape;336;p55"/>
          <p:cNvSpPr txBox="1"/>
          <p:nvPr>
            <p:ph idx="1" type="body"/>
          </p:nvPr>
        </p:nvSpPr>
        <p:spPr>
          <a:xfrm>
            <a:off x="5181600" y="1600200"/>
            <a:ext cx="39624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prox ← 1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900">
                <a:latin typeface="Consolas"/>
                <a:ea typeface="Consolas"/>
                <a:cs typeface="Consolas"/>
                <a:sym typeface="Consolas"/>
              </a:rPr>
              <a:t>para </a:t>
            </a: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i ← Bmin </a:t>
            </a:r>
            <a:r>
              <a:rPr b="1" lang="pt" sz="1900">
                <a:latin typeface="Consolas"/>
                <a:ea typeface="Consolas"/>
                <a:cs typeface="Consolas"/>
                <a:sym typeface="Consolas"/>
              </a:rPr>
              <a:t>até</a:t>
            </a: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 Bmax </a:t>
            </a:r>
            <a:r>
              <a:rPr b="1" lang="pt" sz="19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900">
                <a:latin typeface="Consolas"/>
                <a:ea typeface="Consolas"/>
                <a:cs typeface="Consolas"/>
                <a:sym typeface="Consolas"/>
              </a:rPr>
              <a:t>para </a:t>
            </a: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j ← 1</a:t>
            </a:r>
            <a:r>
              <a:rPr b="1" lang="pt" sz="1900">
                <a:latin typeface="Consolas"/>
                <a:ea typeface="Consolas"/>
                <a:cs typeface="Consolas"/>
                <a:sym typeface="Consolas"/>
              </a:rPr>
              <a:t> até </a:t>
            </a: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Bucket[i]</a:t>
            </a:r>
            <a:endParaRPr b="1"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B[prox] ← i 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prox ← prox + 1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337" name="Google Shape;337;p55"/>
          <p:cNvSpPr/>
          <p:nvPr/>
        </p:nvSpPr>
        <p:spPr>
          <a:xfrm>
            <a:off x="698900" y="4240875"/>
            <a:ext cx="4994417" cy="1905735"/>
          </a:xfrm>
          <a:custGeom>
            <a:rect b="b" l="l" r="r" t="t"/>
            <a:pathLst>
              <a:path extrusionOk="0" h="112899" w="179188">
                <a:moveTo>
                  <a:pt x="0" y="112899"/>
                </a:moveTo>
                <a:cubicBezTo>
                  <a:pt x="17822" y="112899"/>
                  <a:pt x="35609" y="110944"/>
                  <a:pt x="53431" y="110944"/>
                </a:cubicBezTo>
                <a:cubicBezTo>
                  <a:pt x="69939" y="110944"/>
                  <a:pt x="86511" y="113089"/>
                  <a:pt x="102952" y="111596"/>
                </a:cubicBezTo>
                <a:cubicBezTo>
                  <a:pt x="120305" y="110020"/>
                  <a:pt x="139493" y="115476"/>
                  <a:pt x="155079" y="107686"/>
                </a:cubicBezTo>
                <a:cubicBezTo>
                  <a:pt x="165635" y="102410"/>
                  <a:pt x="160927" y="84141"/>
                  <a:pt x="158989" y="72500"/>
                </a:cubicBezTo>
                <a:cubicBezTo>
                  <a:pt x="157455" y="63287"/>
                  <a:pt x="158989" y="53821"/>
                  <a:pt x="158989" y="44482"/>
                </a:cubicBezTo>
                <a:cubicBezTo>
                  <a:pt x="158989" y="35143"/>
                  <a:pt x="157669" y="25710"/>
                  <a:pt x="158989" y="16464"/>
                </a:cubicBezTo>
                <a:cubicBezTo>
                  <a:pt x="159991" y="9444"/>
                  <a:pt x="165718" y="-1216"/>
                  <a:pt x="172672" y="174"/>
                </a:cubicBezTo>
                <a:cubicBezTo>
                  <a:pt x="178605" y="1360"/>
                  <a:pt x="179188" y="11065"/>
                  <a:pt x="179188" y="17115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stealth"/>
          </a:ln>
        </p:spPr>
      </p:sp>
      <p:sp>
        <p:nvSpPr>
          <p:cNvPr id="338" name="Google Shape;338;p55"/>
          <p:cNvSpPr txBox="1"/>
          <p:nvPr/>
        </p:nvSpPr>
        <p:spPr>
          <a:xfrm>
            <a:off x="6304700" y="2021275"/>
            <a:ext cx="2451300" cy="92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Tempo: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θ(N + (B</a:t>
            </a:r>
            <a:r>
              <a:rPr baseline="-25000" lang="pt" sz="1800"/>
              <a:t>max</a:t>
            </a:r>
            <a:r>
              <a:rPr lang="pt" sz="1800"/>
              <a:t> - </a:t>
            </a:r>
            <a:r>
              <a:rPr lang="pt" sz="1800">
                <a:solidFill>
                  <a:schemeClr val="dk1"/>
                </a:solidFill>
              </a:rPr>
              <a:t>B</a:t>
            </a:r>
            <a:r>
              <a:rPr baseline="-25000" lang="pt" sz="1800">
                <a:solidFill>
                  <a:schemeClr val="dk1"/>
                </a:solidFill>
              </a:rPr>
              <a:t>min</a:t>
            </a:r>
            <a:r>
              <a:rPr lang="pt" sz="1800"/>
              <a:t>))</a:t>
            </a:r>
            <a:endParaRPr sz="1800"/>
          </a:p>
        </p:txBody>
      </p:sp>
      <p:sp>
        <p:nvSpPr>
          <p:cNvPr id="339" name="Google Shape;339;p55"/>
          <p:cNvSpPr txBox="1"/>
          <p:nvPr/>
        </p:nvSpPr>
        <p:spPr>
          <a:xfrm>
            <a:off x="6304900" y="3088075"/>
            <a:ext cx="2451300" cy="92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Espaço: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θ(</a:t>
            </a:r>
            <a:r>
              <a:rPr lang="pt" sz="1800">
                <a:solidFill>
                  <a:schemeClr val="dk1"/>
                </a:solidFill>
              </a:rPr>
              <a:t>B</a:t>
            </a:r>
            <a:r>
              <a:rPr baseline="-25000" lang="pt" sz="1800">
                <a:solidFill>
                  <a:schemeClr val="dk1"/>
                </a:solidFill>
              </a:rPr>
              <a:t>max</a:t>
            </a:r>
            <a:r>
              <a:rPr lang="pt" sz="1800">
                <a:solidFill>
                  <a:schemeClr val="dk1"/>
                </a:solidFill>
              </a:rPr>
              <a:t> - B</a:t>
            </a:r>
            <a:r>
              <a:rPr baseline="-25000" lang="pt" sz="1800">
                <a:solidFill>
                  <a:schemeClr val="dk1"/>
                </a:solidFill>
              </a:rPr>
              <a:t>min</a:t>
            </a:r>
            <a:r>
              <a:rPr lang="pt" sz="1800"/>
              <a:t>)</a:t>
            </a:r>
            <a:endParaRPr sz="1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pt"/>
              <a:t>Counting Sort (simplificação):</a:t>
            </a:r>
            <a:endParaRPr b="1"/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"/>
              <a:t>Se B possui elementos distintos, então pode-se economizar espaço, fazendo com que o contador Bucket(i) que indica quantas ocorrências do número i em B seja transformado em um valor lógico indicando se o número i aparece ou não!</a:t>
            </a:r>
            <a:endParaRPr/>
          </a:p>
          <a:p>
            <a:pPr indent="-419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pt"/>
              <a:t>Se um inteiro ocupa 32 bits, isto significa usar 32 vezes menos memória para armazenar Bucket!</a:t>
            </a:r>
            <a:endParaRPr/>
          </a:p>
        </p:txBody>
      </p:sp>
      <p:sp>
        <p:nvSpPr>
          <p:cNvPr id="345" name="Google Shape;345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Algoritmos de Ordenação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7"/>
          <p:cNvSpPr txBox="1"/>
          <p:nvPr>
            <p:ph idx="1" type="body"/>
          </p:nvPr>
        </p:nvSpPr>
        <p:spPr>
          <a:xfrm>
            <a:off x="457200" y="1600200"/>
            <a:ext cx="67065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procedimento </a:t>
            </a:r>
            <a:r>
              <a:rPr lang="pt"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CountingSort(</a:t>
            </a:r>
            <a:r>
              <a:rPr b="1" lang="pt"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pt"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B[), N: Inteiro)</a:t>
            </a:r>
            <a:endParaRPr sz="19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pt" sz="1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Supõe</a:t>
            </a:r>
            <a:r>
              <a:rPr lang="pt" sz="1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: |B| ≥ N, </a:t>
            </a:r>
            <a:endParaRPr sz="1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B possui elementos distintos</a:t>
            </a:r>
            <a:endParaRPr sz="1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//Garante: B[i] ≤ B[i+1] ∀ 1 ≤ i &lt; N</a:t>
            </a:r>
            <a:endParaRPr sz="1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9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i, prox, Bmax, Bmin: Inteiro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Bmin ← min{B[i] : 1 ≤ i ≤ N}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Bmax ← máx{B[i] : 1 ≤ i ≤ N}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Bucket[Bmin..Bmax]: Lógico</a:t>
            </a:r>
            <a:endParaRPr sz="19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Bucket[Bmin..Bmax] ← F</a:t>
            </a:r>
            <a:endParaRPr sz="19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900">
                <a:latin typeface="Consolas"/>
                <a:ea typeface="Consolas"/>
                <a:cs typeface="Consolas"/>
                <a:sym typeface="Consolas"/>
              </a:rPr>
              <a:t>para </a:t>
            </a: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i ← 1 </a:t>
            </a:r>
            <a:r>
              <a:rPr b="1" lang="pt" sz="1900">
                <a:latin typeface="Consolas"/>
                <a:ea typeface="Consolas"/>
                <a:cs typeface="Consolas"/>
                <a:sym typeface="Consolas"/>
              </a:rPr>
              <a:t>até</a:t>
            </a: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b="1" lang="pt" sz="19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Bucket[B[i]] ← V</a:t>
            </a:r>
            <a:endParaRPr b="1"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1" name="Google Shape;351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Algoritmos de Ordenação</a:t>
            </a:r>
            <a:endParaRPr/>
          </a:p>
        </p:txBody>
      </p:sp>
      <p:sp>
        <p:nvSpPr>
          <p:cNvPr id="352" name="Google Shape;352;p57"/>
          <p:cNvSpPr txBox="1"/>
          <p:nvPr>
            <p:ph idx="1" type="body"/>
          </p:nvPr>
        </p:nvSpPr>
        <p:spPr>
          <a:xfrm>
            <a:off x="4724400" y="1600200"/>
            <a:ext cx="44331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prox ← 1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900">
                <a:latin typeface="Consolas"/>
                <a:ea typeface="Consolas"/>
                <a:cs typeface="Consolas"/>
                <a:sym typeface="Consolas"/>
              </a:rPr>
              <a:t>para </a:t>
            </a: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i ← Bmin </a:t>
            </a:r>
            <a:r>
              <a:rPr b="1" lang="pt" sz="1900">
                <a:latin typeface="Consolas"/>
                <a:ea typeface="Consolas"/>
                <a:cs typeface="Consolas"/>
                <a:sym typeface="Consolas"/>
              </a:rPr>
              <a:t>até</a:t>
            </a: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 Bmax </a:t>
            </a:r>
            <a:r>
              <a:rPr b="1" lang="pt" sz="19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900">
                <a:latin typeface="Consolas"/>
                <a:ea typeface="Consolas"/>
                <a:cs typeface="Consolas"/>
                <a:sym typeface="Consolas"/>
              </a:rPr>
              <a:t>	se </a:t>
            </a: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Bucket[i] </a:t>
            </a:r>
            <a:r>
              <a:rPr b="1" lang="pt" sz="1900"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9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B[prox] ← i 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prox ← prox + 1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353" name="Google Shape;353;p57"/>
          <p:cNvSpPr/>
          <p:nvPr/>
        </p:nvSpPr>
        <p:spPr>
          <a:xfrm>
            <a:off x="1026250" y="4093075"/>
            <a:ext cx="4608715" cy="2474746"/>
          </a:xfrm>
          <a:custGeom>
            <a:rect b="b" l="l" r="r" t="t"/>
            <a:pathLst>
              <a:path extrusionOk="0" h="112899" w="179188">
                <a:moveTo>
                  <a:pt x="0" y="112899"/>
                </a:moveTo>
                <a:cubicBezTo>
                  <a:pt x="17822" y="112899"/>
                  <a:pt x="35609" y="110944"/>
                  <a:pt x="53431" y="110944"/>
                </a:cubicBezTo>
                <a:cubicBezTo>
                  <a:pt x="69939" y="110944"/>
                  <a:pt x="86511" y="113089"/>
                  <a:pt x="102952" y="111596"/>
                </a:cubicBezTo>
                <a:cubicBezTo>
                  <a:pt x="120305" y="110020"/>
                  <a:pt x="139493" y="115476"/>
                  <a:pt x="155079" y="107686"/>
                </a:cubicBezTo>
                <a:cubicBezTo>
                  <a:pt x="165635" y="102410"/>
                  <a:pt x="160927" y="84141"/>
                  <a:pt x="158989" y="72500"/>
                </a:cubicBezTo>
                <a:cubicBezTo>
                  <a:pt x="157455" y="63287"/>
                  <a:pt x="158989" y="53821"/>
                  <a:pt x="158989" y="44482"/>
                </a:cubicBezTo>
                <a:cubicBezTo>
                  <a:pt x="158989" y="35143"/>
                  <a:pt x="157669" y="25710"/>
                  <a:pt x="158989" y="16464"/>
                </a:cubicBezTo>
                <a:cubicBezTo>
                  <a:pt x="159991" y="9444"/>
                  <a:pt x="165718" y="-1216"/>
                  <a:pt x="172672" y="174"/>
                </a:cubicBezTo>
                <a:cubicBezTo>
                  <a:pt x="178605" y="1360"/>
                  <a:pt x="179188" y="11065"/>
                  <a:pt x="179188" y="17115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stealth"/>
          </a:ln>
        </p:spPr>
      </p:sp>
      <p:sp>
        <p:nvSpPr>
          <p:cNvPr id="354" name="Google Shape;354;p57"/>
          <p:cNvSpPr txBox="1"/>
          <p:nvPr/>
        </p:nvSpPr>
        <p:spPr>
          <a:xfrm>
            <a:off x="5833825" y="2097475"/>
            <a:ext cx="3150900" cy="92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Tempo: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θ(N + B</a:t>
            </a:r>
            <a:r>
              <a:rPr baseline="-25000" lang="pt" sz="1800"/>
              <a:t>max</a:t>
            </a:r>
            <a:r>
              <a:rPr lang="pt" sz="1800">
                <a:solidFill>
                  <a:schemeClr val="dk1"/>
                </a:solidFill>
              </a:rPr>
              <a:t> - B</a:t>
            </a:r>
            <a:r>
              <a:rPr baseline="-25000" lang="pt" sz="1800">
                <a:solidFill>
                  <a:schemeClr val="dk1"/>
                </a:solidFill>
              </a:rPr>
              <a:t>mini</a:t>
            </a:r>
            <a:r>
              <a:rPr lang="pt" sz="1800"/>
              <a:t>)</a:t>
            </a:r>
            <a:endParaRPr sz="1800"/>
          </a:p>
        </p:txBody>
      </p:sp>
      <p:sp>
        <p:nvSpPr>
          <p:cNvPr id="355" name="Google Shape;355;p57"/>
          <p:cNvSpPr txBox="1"/>
          <p:nvPr/>
        </p:nvSpPr>
        <p:spPr>
          <a:xfrm>
            <a:off x="5833900" y="3164275"/>
            <a:ext cx="3150900" cy="92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Espaço: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θ(</a:t>
            </a:r>
            <a:r>
              <a:rPr lang="pt" sz="1800">
                <a:solidFill>
                  <a:schemeClr val="dk1"/>
                </a:solidFill>
              </a:rPr>
              <a:t>B</a:t>
            </a:r>
            <a:r>
              <a:rPr baseline="-25000" lang="pt" sz="1800">
                <a:solidFill>
                  <a:schemeClr val="dk1"/>
                </a:solidFill>
              </a:rPr>
              <a:t>max</a:t>
            </a:r>
            <a:r>
              <a:rPr lang="pt" sz="1800">
                <a:solidFill>
                  <a:schemeClr val="dk1"/>
                </a:solidFill>
              </a:rPr>
              <a:t> - B</a:t>
            </a:r>
            <a:r>
              <a:rPr baseline="-25000" lang="pt" sz="1800">
                <a:solidFill>
                  <a:schemeClr val="dk1"/>
                </a:solidFill>
              </a:rPr>
              <a:t>mini</a:t>
            </a:r>
            <a:r>
              <a:rPr lang="pt" sz="1800"/>
              <a:t>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(com menor constante)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Algoritmos de Ordenação</a:t>
            </a:r>
            <a:endParaRPr b="0" sz="4400">
              <a:solidFill>
                <a:srgbClr val="000000"/>
              </a:solidFill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175" y="1580475"/>
            <a:ext cx="7181626" cy="495362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/>
          <p:nvPr/>
        </p:nvSpPr>
        <p:spPr>
          <a:xfrm>
            <a:off x="1639650" y="3364850"/>
            <a:ext cx="2880000" cy="636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8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58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RadixSort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pt"/>
              <a:t>RadixSort:</a:t>
            </a:r>
            <a:endParaRPr b="1"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pt" sz="2100"/>
              <a:t>Ordena-se todas chaves pelo seu algarismo menos significativo</a:t>
            </a:r>
            <a:endParaRPr sz="2100"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pt" sz="2100"/>
              <a:t>Reordena-se em seguida as chaves pelo seu segundo algarismo menos significativo com algum algoritmo de ordenação estável</a:t>
            </a:r>
            <a:endParaRPr sz="2100"/>
          </a:p>
          <a:p>
            <a:pPr indent="-3619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pt" sz="2100"/>
              <a:t>Uma ordenação é estável se mantém entre duas chaves iguais a mesma ordem relativa na permutação de saída que aquela da entrada </a:t>
            </a:r>
            <a:endParaRPr sz="2100"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pt" sz="2100"/>
              <a:t>Ex: ordenar 912, 811, 251, 290</a:t>
            </a:r>
            <a:endParaRPr sz="2100"/>
          </a:p>
          <a:p>
            <a:pPr indent="-3619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pt" sz="2100"/>
              <a:t>1a ordenação: 290, 811, 251, 912</a:t>
            </a:r>
            <a:endParaRPr sz="2100"/>
          </a:p>
          <a:p>
            <a:pPr indent="-3619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pt" sz="2100"/>
              <a:t>2a ordenação: 811, 912, 251, 290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67" name="Google Shape;367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Algoritmos de Ordenação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pt"/>
              <a:t>RadixSort:</a:t>
            </a:r>
            <a:endParaRPr b="1"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pt" sz="2100"/>
              <a:t>Como resultado, os números estão ordenados pelos últimos 2 dígitos significativos!</a:t>
            </a:r>
            <a:endParaRPr sz="2100"/>
          </a:p>
          <a:p>
            <a:pPr indent="-3619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pt" sz="2100"/>
              <a:t>Ou eles foram ordenados porque um número é menor do que o outro, ou eles têm o mesmo dígito e, como o algoritmo de ordenação é estável, as chaves que possuem o menor dígito no próximo dígito significativo vêm antes, pois foram ordenadas no passo anterior</a:t>
            </a:r>
            <a:endParaRPr sz="2100"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pt" sz="2100"/>
              <a:t>O algoritmo prossegue ordenando todos os dígitos</a:t>
            </a:r>
            <a:endParaRPr sz="2100"/>
          </a:p>
          <a:p>
            <a:pPr indent="-3619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pt" sz="2100"/>
              <a:t>2a ordenação: 811, 912, 251, 290</a:t>
            </a:r>
            <a:endParaRPr sz="2100"/>
          </a:p>
          <a:p>
            <a:pPr indent="-3619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pt" sz="2100"/>
              <a:t>3a ordenação: 251, 290, 811, 912</a:t>
            </a:r>
            <a:endParaRPr sz="21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" sz="2200"/>
              <a:t>Estável, não é in loco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73" name="Google Shape;373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Algoritmos de Ordenação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Algoritmos de Ordenação</a:t>
            </a:r>
            <a:endParaRPr/>
          </a:p>
        </p:txBody>
      </p:sp>
      <p:sp>
        <p:nvSpPr>
          <p:cNvPr id="379" name="Google Shape;379;p61"/>
          <p:cNvSpPr txBox="1"/>
          <p:nvPr>
            <p:ph idx="1" type="body"/>
          </p:nvPr>
        </p:nvSpPr>
        <p:spPr>
          <a:xfrm>
            <a:off x="457200" y="12954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procedimento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RadixSort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B[),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N, d: Inteiro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pt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Supõe</a:t>
            </a:r>
            <a:r>
              <a:rPr lang="pt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: |B| ≥ N, B é vetor de inteiros com d dígitos</a:t>
            </a:r>
            <a:endParaRPr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//Garante: B[i] ≤ B[i+1] ∀ 1 ≤ i &lt; N</a:t>
            </a:r>
            <a:endParaRPr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F[0..9]: Fila </a:t>
            </a:r>
            <a:r>
              <a:rPr lang="pt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//10 filas para servir de baldes</a:t>
            </a:r>
            <a:endParaRPr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dig: Inteiro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para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 ←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 até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9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Constroi(F[i])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para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 ←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 até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 passo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-1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para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←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até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faça</a:t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dig ← d-ésimo dígito de B[i]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Enfileira (F[dig],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B[i]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i ← 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para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dig ← 0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 até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 faça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enquanto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Tamanho(F[dig]) &gt; 0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B[i], i ← Desenfileira (F[dig]), i+1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para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 ←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 até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9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Destroi(F[i])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0" name="Google Shape;380;p61"/>
          <p:cNvSpPr txBox="1"/>
          <p:nvPr/>
        </p:nvSpPr>
        <p:spPr>
          <a:xfrm>
            <a:off x="6467050" y="3041650"/>
            <a:ext cx="24222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Tempo: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</a:rPr>
              <a:t>θ(Nd)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81" name="Google Shape;381;p61"/>
          <p:cNvSpPr txBox="1"/>
          <p:nvPr/>
        </p:nvSpPr>
        <p:spPr>
          <a:xfrm>
            <a:off x="6467225" y="4260850"/>
            <a:ext cx="2422200" cy="92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Espaço: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θ(</a:t>
            </a:r>
            <a:r>
              <a:rPr lang="pt" sz="1800">
                <a:solidFill>
                  <a:schemeClr val="dk1"/>
                </a:solidFill>
              </a:rPr>
              <a:t>N</a:t>
            </a:r>
            <a:r>
              <a:rPr lang="pt" sz="1800"/>
              <a:t>)</a:t>
            </a:r>
            <a:endParaRPr sz="1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2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62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Limite Inferior para a Complexidade de Ordenação por Comparação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Algoritmos de Ordenação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393" name="Google Shape;393;p6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pt">
                <a:solidFill>
                  <a:srgbClr val="000000"/>
                </a:solidFill>
              </a:rPr>
              <a:t>Um algoritmo é de </a:t>
            </a:r>
            <a:r>
              <a:rPr b="1" i="1" lang="pt">
                <a:solidFill>
                  <a:srgbClr val="000000"/>
                </a:solidFill>
              </a:rPr>
              <a:t>ordenação por comparação</a:t>
            </a:r>
            <a:r>
              <a:rPr lang="pt">
                <a:solidFill>
                  <a:srgbClr val="000000"/>
                </a:solidFill>
              </a:rPr>
              <a:t> quando a operação utilizada para se obter a ordenação é a comparação dos elementos de pares de elementos do vetor e a eventual troca de posição entre eles, às vezes se utilizando de memória auxiliar temporária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Algoritmos de Ordenação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399" name="Google Shape;399;p64"/>
          <p:cNvSpPr txBox="1"/>
          <p:nvPr>
            <p:ph idx="1" type="body"/>
          </p:nvPr>
        </p:nvSpPr>
        <p:spPr>
          <a:xfrm>
            <a:off x="457200" y="13716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pt">
                <a:solidFill>
                  <a:srgbClr val="000000"/>
                </a:solidFill>
              </a:rPr>
              <a:t>Ordenação por comparação:</a:t>
            </a:r>
            <a:endParaRPr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pt">
                <a:solidFill>
                  <a:srgbClr val="000000"/>
                </a:solidFill>
              </a:rPr>
              <a:t>InsertionSort</a:t>
            </a:r>
            <a:endParaRPr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pt">
                <a:solidFill>
                  <a:srgbClr val="000000"/>
                </a:solidFill>
              </a:rPr>
              <a:t>SelectionSort</a:t>
            </a:r>
            <a:endParaRPr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pt">
                <a:solidFill>
                  <a:srgbClr val="000000"/>
                </a:solidFill>
              </a:rPr>
              <a:t>BubbleSort</a:t>
            </a:r>
            <a:endParaRPr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pt">
                <a:solidFill>
                  <a:srgbClr val="000000"/>
                </a:solidFill>
              </a:rPr>
              <a:t>MergeSort</a:t>
            </a:r>
            <a:endParaRPr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pt">
                <a:solidFill>
                  <a:srgbClr val="000000"/>
                </a:solidFill>
              </a:rPr>
              <a:t>QuickSort</a:t>
            </a:r>
            <a:endParaRPr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pt">
                <a:solidFill>
                  <a:srgbClr val="000000"/>
                </a:solidFill>
              </a:rPr>
              <a:t>TreeSort</a:t>
            </a:r>
            <a:endParaRPr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pt">
                <a:solidFill>
                  <a:srgbClr val="000000"/>
                </a:solidFill>
              </a:rPr>
              <a:t>HeapSort</a:t>
            </a:r>
            <a:endParaRPr>
              <a:solidFill>
                <a:srgbClr val="000000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pt">
                <a:solidFill>
                  <a:srgbClr val="000000"/>
                </a:solidFill>
              </a:rPr>
              <a:t>Não são ordenações por comparação:</a:t>
            </a:r>
            <a:endParaRPr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pt">
                <a:solidFill>
                  <a:srgbClr val="000000"/>
                </a:solidFill>
              </a:rPr>
              <a:t>BucketSort</a:t>
            </a:r>
            <a:endParaRPr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pt">
                <a:solidFill>
                  <a:srgbClr val="000000"/>
                </a:solidFill>
              </a:rPr>
              <a:t>BinSort / CountingSort</a:t>
            </a:r>
            <a:endParaRPr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pt">
                <a:solidFill>
                  <a:srgbClr val="000000"/>
                </a:solidFill>
              </a:rPr>
              <a:t>RadixSort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Algoritmos de Ordenação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405" name="Google Shape;405;p65"/>
          <p:cNvSpPr/>
          <p:nvPr/>
        </p:nvSpPr>
        <p:spPr>
          <a:xfrm>
            <a:off x="1029750" y="2367650"/>
            <a:ext cx="7084500" cy="2629500"/>
          </a:xfrm>
          <a:prstGeom prst="roundRect">
            <a:avLst>
              <a:gd fmla="val 16667" name="adj"/>
            </a:avLst>
          </a:prstGeom>
          <a:solidFill>
            <a:srgbClr val="EDE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rgbClr val="351C75"/>
                </a:solidFill>
              </a:rPr>
              <a:t>Teorema</a:t>
            </a:r>
            <a:r>
              <a:rPr b="1" lang="pt" sz="2400">
                <a:solidFill>
                  <a:srgbClr val="1C4587"/>
                </a:solidFill>
              </a:rPr>
              <a:t>:</a:t>
            </a:r>
            <a:endParaRPr b="1" sz="2400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/>
              <a:t>Se A é um algoritmo de ordenação por comparação, então a complexidade de tempo de pior caso de A é Ω(N lg N).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Algoritmos de Ordenação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411" name="Google Shape;411;p66"/>
          <p:cNvSpPr txBox="1"/>
          <p:nvPr>
            <p:ph idx="1" type="body"/>
          </p:nvPr>
        </p:nvSpPr>
        <p:spPr>
          <a:xfrm>
            <a:off x="457200" y="13716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pt">
                <a:solidFill>
                  <a:srgbClr val="000000"/>
                </a:solidFill>
              </a:rPr>
              <a:t>Prova</a:t>
            </a:r>
            <a:r>
              <a:rPr lang="pt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pt" sz="2200">
                <a:solidFill>
                  <a:srgbClr val="000000"/>
                </a:solidFill>
              </a:rPr>
              <a:t>Cada uma das N! permutações do vetor original é possível de ser aquela que corresponda à ordenação</a:t>
            </a:r>
            <a:endParaRPr sz="2200">
              <a:solidFill>
                <a:srgbClr val="000000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pt" sz="2200">
                <a:solidFill>
                  <a:srgbClr val="000000"/>
                </a:solidFill>
              </a:rPr>
              <a:t>Um algoritmo que minimiza o seu pior caso consegue uma estratégia tal que, com cada comparação que faz, metade das permutações candidatas à solução são eliminadas (se certa avaliação de uma comparação pode eliminar mais da metade, então o valor contrário da avaliação eliminará menos da metade)</a:t>
            </a:r>
            <a:endParaRPr sz="2200">
              <a:solidFill>
                <a:srgbClr val="000000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pt" sz="2200"/>
              <a:t>Sendo assim, lg N! iterações serão necessárias até se chegar na ordenação</a:t>
            </a:r>
            <a:endParaRPr sz="2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Algoritmos de Ordenação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417" name="Google Shape;417;p67"/>
          <p:cNvSpPr txBox="1"/>
          <p:nvPr>
            <p:ph idx="1" type="body"/>
          </p:nvPr>
        </p:nvSpPr>
        <p:spPr>
          <a:xfrm>
            <a:off x="457200" y="13716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pt">
                <a:solidFill>
                  <a:srgbClr val="000000"/>
                </a:solidFill>
              </a:rPr>
              <a:t>Prova:</a:t>
            </a:r>
            <a:endParaRPr>
              <a:solidFill>
                <a:srgbClr val="000000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pt" sz="2200">
                <a:solidFill>
                  <a:srgbClr val="000000"/>
                </a:solidFill>
              </a:rPr>
              <a:t>Note que </a:t>
            </a:r>
            <a:r>
              <a:rPr lang="pt" sz="2200">
                <a:solidFill>
                  <a:srgbClr val="000000"/>
                </a:solidFill>
              </a:rPr>
              <a:t>N! = N × N-1 × … × N/2 × N/2-1 </a:t>
            </a:r>
            <a:r>
              <a:rPr lang="pt" sz="2200"/>
              <a:t> × … × 2 × 1</a:t>
            </a:r>
            <a:br>
              <a:rPr lang="pt" sz="2200"/>
            </a:br>
            <a:r>
              <a:rPr lang="pt" sz="2200"/>
              <a:t>			≥ N    × N-1 × … × N/2</a:t>
            </a:r>
            <a:br>
              <a:rPr lang="pt" sz="2200"/>
            </a:br>
            <a:r>
              <a:rPr lang="pt" sz="2200"/>
              <a:t>			≥ N/2 × N/2 × … × N/2</a:t>
            </a:r>
            <a:br>
              <a:rPr lang="pt" sz="2200"/>
            </a:br>
            <a:r>
              <a:rPr lang="pt" sz="2200"/>
              <a:t>			= (N/2)</a:t>
            </a:r>
            <a:r>
              <a:rPr baseline="30000" lang="pt" sz="2200"/>
              <a:t>N/2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" sz="2200"/>
              <a:t>Então lg N! ≥ lg (N/2)</a:t>
            </a:r>
            <a:r>
              <a:rPr baseline="30000" lang="pt" sz="2200"/>
              <a:t>N/2</a:t>
            </a:r>
            <a:endParaRPr sz="2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/>
              <a:t>				= N/2 lg (N/2)</a:t>
            </a:r>
            <a:endParaRPr sz="2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/>
              <a:t>				= </a:t>
            </a:r>
            <a:r>
              <a:rPr lang="pt" sz="2400"/>
              <a:t>θ(N lg N)</a:t>
            </a:r>
            <a:endParaRPr sz="24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" sz="2200"/>
              <a:t>Como a complexidade de tempo é </a:t>
            </a:r>
            <a:r>
              <a:rPr lang="pt"/>
              <a:t>Ω(# de iterações), então ela é Ω(N lg N).</a:t>
            </a:r>
            <a:endParaRPr sz="2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Algoritmos de Ordenação</a:t>
            </a:r>
            <a:endParaRPr b="0" sz="4400">
              <a:solidFill>
                <a:srgbClr val="000000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175" y="1580475"/>
            <a:ext cx="7181626" cy="495362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1639650" y="3898250"/>
            <a:ext cx="3079800" cy="636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1411050" y="1993250"/>
            <a:ext cx="3079800" cy="636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8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4400">
                <a:solidFill>
                  <a:srgbClr val="000000"/>
                </a:solidFill>
              </a:rPr>
              <a:t>Exercícios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9"/>
          <p:cNvSpPr txBox="1"/>
          <p:nvPr>
            <p:ph idx="1" type="body"/>
          </p:nvPr>
        </p:nvSpPr>
        <p:spPr>
          <a:xfrm>
            <a:off x="457200" y="12954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pt" sz="1800"/>
              <a:t>Ordene o vetor B = [30  11  18  23  17  5  12  21] por cada um dos algoritmos de ordenação por comparação. Para cada um, forneça o número de comparações entre elementos que foi empregado.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pt" sz="1800"/>
              <a:t>Considere o problema de encontrar os p menores elementos de um vetor B[1..10</a:t>
            </a:r>
            <a:r>
              <a:rPr baseline="30000" lang="pt" sz="1800"/>
              <a:t>7</a:t>
            </a:r>
            <a:r>
              <a:rPr lang="pt" sz="1800"/>
              <a:t>] de inteiros. Duas soluções foram sugeridas: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pt" sz="1800"/>
              <a:t>faça p buscas em B, sendo que a i-ésima busca tem por objetivo selecionar o i-ésimo menor elemento; cada elemento selecionado numa busca deve ser marcado para ser desconsiderado nas próximas buscas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pt" sz="1800"/>
              <a:t>ordene B e retorne os p primeiros elementos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 sz="1800"/>
              <a:t>Sabendo-se que os tempos de execução no computador onde será executado a solução escolhida são de:</a:t>
            </a:r>
            <a:endParaRPr sz="1800"/>
          </a:p>
          <a:p>
            <a:pPr indent="-342900" lvl="0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pt" sz="1800"/>
              <a:t>1 segundo para varrer um vetor com 10</a:t>
            </a:r>
            <a:r>
              <a:rPr baseline="30000" lang="pt" sz="1800"/>
              <a:t>6</a:t>
            </a:r>
            <a:r>
              <a:rPr lang="pt" sz="1800"/>
              <a:t> elementos, e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" sz="1800"/>
              <a:t>1 segundo para ordenar por Mergesort um vetor com  10</a:t>
            </a:r>
            <a:r>
              <a:rPr baseline="30000" lang="pt" sz="1800"/>
              <a:t>5</a:t>
            </a:r>
            <a:r>
              <a:rPr lang="pt" sz="1800"/>
              <a:t> elementos,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 sz="1800"/>
              <a:t>pergunta-se: para qual intervalo de valores de p você recomendaria cada uma das soluções?</a:t>
            </a:r>
            <a:endParaRPr sz="1800"/>
          </a:p>
        </p:txBody>
      </p:sp>
      <p:sp>
        <p:nvSpPr>
          <p:cNvPr id="428" name="Google Shape;428;p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Exercícios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0"/>
          <p:cNvSpPr txBox="1"/>
          <p:nvPr>
            <p:ph idx="1" type="body"/>
          </p:nvPr>
        </p:nvSpPr>
        <p:spPr>
          <a:xfrm>
            <a:off x="457200" y="12954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pt" sz="1800"/>
              <a:t>Considere uma variação da solução (a) do exercício anterior: ao invés de marcar o i-ésimo elemento para não ser considerado, troque-o de posição com o elemento B[i], de modo que as próximas buscas sempre sejam em uma lista com uma unidade a menos que a busca anterior (isto é, o novo intervalo para a próxima busca seria B[i+1..10</a:t>
            </a:r>
            <a:r>
              <a:rPr baseline="30000" lang="pt" sz="1800"/>
              <a:t>7</a:t>
            </a:r>
            <a:r>
              <a:rPr lang="pt" sz="1800"/>
              <a:t>]). Com esta melhoria, revise o intervalo de valores de p para o qual cada uma das duas soluções é mais promissora.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pt" sz="1800"/>
              <a:t>Escreva a função Merge() do Mergesort como um algoritmo recursivo.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pt" sz="1800"/>
              <a:t>Considere aplicar cada algoritmo de ordenação em uma lista linear com alocação encadeada dos elementos. Quais algoritmos ainda se aplicam com a mesma complexidade de tempo?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4" name="Google Shape;434;p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Exercícios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1"/>
          <p:cNvSpPr txBox="1"/>
          <p:nvPr>
            <p:ph idx="1" type="body"/>
          </p:nvPr>
        </p:nvSpPr>
        <p:spPr>
          <a:xfrm>
            <a:off x="457200" y="12954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 startAt="6"/>
            </a:pPr>
            <a:r>
              <a:rPr lang="pt" sz="1800"/>
              <a:t>Considere variações da linha "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m ← (inicio + fim) div 2</a:t>
            </a:r>
            <a:r>
              <a:rPr lang="pt" sz="1800"/>
              <a:t>" no algoritmo do Mergesort, conforme cada variação abaixo. Determine a complexidade de tempo do MergeSort para cada uma.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m ← fim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m ← máx {1, fim - 5}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m ← inicio + (fim - inicio + 1) div 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 startAt="6"/>
            </a:pPr>
            <a:r>
              <a:rPr lang="pt" sz="1800"/>
              <a:t>Considere um vetor B[1..N], onde cada elemento é um inteiro entre 1 e 100. Elabore um algoritmo de ordenação para B com complexidade de tempo O(N). 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0" name="Google Shape;440;p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Exercícios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Algoritmos de Ordenação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pt">
                <a:solidFill>
                  <a:srgbClr val="000000"/>
                </a:solidFill>
              </a:rPr>
              <a:t>Algoritmos de Ordenação Clássicos:</a:t>
            </a:r>
            <a:endParaRPr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b="1" lang="pt"/>
              <a:t>InsertionSort </a:t>
            </a:r>
            <a:r>
              <a:rPr lang="pt"/>
              <a:t>(</a:t>
            </a:r>
            <a:r>
              <a:rPr lang="pt">
                <a:solidFill>
                  <a:srgbClr val="000000"/>
                </a:solidFill>
              </a:rPr>
              <a:t>Ordenação por Inserção</a:t>
            </a:r>
            <a:r>
              <a:rPr lang="pt"/>
              <a:t>)</a:t>
            </a:r>
            <a:endParaRPr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b="1" lang="pt"/>
              <a:t>SelectionSort </a:t>
            </a:r>
            <a:r>
              <a:rPr lang="pt"/>
              <a:t>(Ordenação por Seleção)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pt"/>
              <a:t>BubbleSort </a:t>
            </a:r>
            <a:r>
              <a:rPr lang="pt"/>
              <a:t>(Ordenação por Bolha)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pt"/>
              <a:t>MergeSort </a:t>
            </a:r>
            <a:r>
              <a:rPr lang="pt"/>
              <a:t>(Ordenação por Intercalação)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pt"/>
              <a:t>QuickSort </a:t>
            </a:r>
            <a:r>
              <a:rPr lang="pt"/>
              <a:t>(Ordenação Rápida)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pt"/>
              <a:t>TreeSort</a:t>
            </a:r>
            <a:endParaRPr b="1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pt"/>
              <a:t>HeapSort </a:t>
            </a:r>
            <a:r>
              <a:rPr lang="pt"/>
              <a:t>(Ordenação em Heap)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pt"/>
              <a:t>BucketSort </a:t>
            </a:r>
            <a:r>
              <a:rPr lang="pt"/>
              <a:t>ou </a:t>
            </a:r>
            <a:r>
              <a:rPr b="1" lang="pt"/>
              <a:t>BinSort / CountingSort</a:t>
            </a:r>
            <a:endParaRPr b="1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pt"/>
              <a:t>RadixSort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pt"/>
              <a:t>Para todos os algoritmos a seguir, considere o problema de ordenar um vetor B com N elementos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Analisaremos os algoritmos quanto a:</a:t>
            </a:r>
            <a:endParaRPr/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b="1" lang="pt"/>
              <a:t>complexidade</a:t>
            </a:r>
            <a:r>
              <a:rPr lang="pt"/>
              <a:t> </a:t>
            </a:r>
            <a:r>
              <a:rPr b="1" lang="pt"/>
              <a:t>de</a:t>
            </a:r>
            <a:r>
              <a:rPr lang="pt"/>
              <a:t> </a:t>
            </a:r>
            <a:r>
              <a:rPr b="1" lang="pt"/>
              <a:t>tempo</a:t>
            </a:r>
            <a:r>
              <a:rPr lang="pt"/>
              <a:t> e </a:t>
            </a:r>
            <a:r>
              <a:rPr b="1" lang="pt"/>
              <a:t>de</a:t>
            </a:r>
            <a:r>
              <a:rPr lang="pt"/>
              <a:t> </a:t>
            </a:r>
            <a:r>
              <a:rPr b="1" lang="pt"/>
              <a:t>espaço</a:t>
            </a:r>
            <a:endParaRPr b="1"/>
          </a:p>
          <a:p>
            <a:pPr indent="-419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b="1" lang="pt"/>
              <a:t>ordenação in loco (in-place)</a:t>
            </a:r>
            <a:r>
              <a:rPr lang="pt"/>
              <a:t> ⇔ </a:t>
            </a:r>
            <a:br>
              <a:rPr lang="pt"/>
            </a:br>
            <a:r>
              <a:rPr lang="pt"/>
              <a:t>memória auxiliar constante</a:t>
            </a:r>
            <a:endParaRPr b="1"/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b="1" lang="pt"/>
              <a:t>estabilidade</a:t>
            </a:r>
            <a:r>
              <a:rPr lang="pt"/>
              <a:t> (se x = y e x vem antes de y na entrada, então x vem antes de y na saída)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Algoritmos de Ordenação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InsertionSort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