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5A1FB1-E3B9-4434-AE37-817B53298FFB}">
  <a:tblStyle styleId="{A75A1FB1-E3B9-4434-AE37-817B53298F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4764C75-8F6C-4DDE-8E2E-30F151756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slide" Target="slides/slide90.xml"/><Relationship Id="rId50" Type="http://schemas.openxmlformats.org/officeDocument/2006/relationships/slide" Target="slides/slide45.xml"/><Relationship Id="rId94" Type="http://schemas.openxmlformats.org/officeDocument/2006/relationships/slide" Target="slides/slide8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456b69f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456b6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c02c99257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c02c9925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c02c9925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c02c9925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c02c99257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c02c9925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02c99257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02c9925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c02c99257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c02c992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c02c99257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c02c9925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c02c99257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c02c9925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c02c99257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c02c9925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c02c99257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c02c9925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c02c99257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c02c9925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c02c9925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8c02c99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c9d55306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c9d55306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c02c99257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c02c9925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c02c99257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c02c9925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ba8d70d7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ba8d70d7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456b69f_2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456b69f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a8d70d7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ba8d70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456b69f_2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456b69f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a8d70d7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ba8d70d7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456b69f_2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456b69f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c9d553068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c9d55306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c02c9925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8c02c992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d9e6e71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d9e6e71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456b69f_0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456b69f_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a8d70d7c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a8d70d7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c9d553068_1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c9d553068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bd9e6e71_0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bd9e6e71_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a7821d9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a7821d9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bd9e6e71_0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bd9e6e71_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d9e6e71_0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d9e6e71_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456b69f_2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456b69f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456b69f_2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456b69f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c02c99257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8c02c992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0aa30115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0aa3011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456b69f_2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456b69f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456b69f_2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456b69f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456b69f_2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456b69f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456b69f_2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456b69f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c9d553068_1_3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c9d553068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b456b69f_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b456b69f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bd9e6e71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bd9e6e71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7821d9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7821d9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b456b69f_2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b456b69f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c02c9925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c02c992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0cea535d_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0cea535d_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456b69f_2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456b69f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0cea535d_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0cea535d_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cea535d_0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cea535d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cea535d_0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cea535d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b456b69f_2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b456b69f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b456b69f_2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b456b69f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456b69f_2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456b69f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b456b69f_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b456b69f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b456b69f_2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b456b69f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c02c9925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c02c992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0a7821d9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0a7821d9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0a8fbd5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0a8fbd5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aa30115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aa30115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ad83005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ad8300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456b69f_2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456b69f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b456b69f_2_2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b456b69f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b456b69f_2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b456b69f_2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456b69f_2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456b69f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0ad83005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0ad8300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456b69f_2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456b69f_2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c02c9925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c02c992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456b69f_0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456b69f_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ba8d70d7c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ba8d70d7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ba8d70d7c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ba8d70d7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ba8d70d7c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ba8d70d7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ba8d70d7c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ba8d70d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8c9d553068_1_4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8c9d553068_1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20862bdb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20862bdb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456b69f_2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456b69f_2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23292ef4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23292e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f84251c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f84251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c02c99257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c02c992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f84251c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f84251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20357da5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20357da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20357da5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20357da5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df84251c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df84251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45463c8c3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45463c8c3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5c5c2754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5c5c2754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df84251c8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df84251c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f84251c8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df84251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f84251c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f84251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e259184c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e259184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c02c99257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c02c9925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97a5e8719a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97a5e8719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13335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rgbClr val="FF5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2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8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429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4pPr>
            <a:lvl5pPr indent="-3429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5pPr>
            <a:lvl6pPr indent="-3429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/>
            </a:lvl1pPr>
            <a:lvl2pPr indent="0" lvl="1" marL="0" marR="0" rtl="0" algn="r">
              <a:buNone/>
              <a:defRPr b="0" i="0" sz="1400" u="none" cap="none" strike="noStrike"/>
            </a:lvl2pPr>
            <a:lvl3pPr indent="0" lvl="2" marL="0" marR="0" rtl="0" algn="r">
              <a:buNone/>
              <a:defRPr b="0" i="0" sz="1400" u="none" cap="none" strike="noStrike"/>
            </a:lvl3pPr>
            <a:lvl4pPr indent="0" lvl="3" marL="0" marR="0" rtl="0" algn="r">
              <a:buNone/>
              <a:defRPr b="0" i="0" sz="1400" u="none" cap="none" strike="noStrike"/>
            </a:lvl4pPr>
            <a:lvl5pPr indent="0" lvl="4" marL="0" marR="0" rtl="0" algn="r">
              <a:buNone/>
              <a:defRPr b="0" i="0" sz="1400" u="none" cap="none" strike="noStrike"/>
            </a:lvl5pPr>
            <a:lvl6pPr indent="0" lvl="5" marL="0" marR="0" rtl="0" algn="r">
              <a:buNone/>
              <a:defRPr b="0" i="0" sz="1400" u="none" cap="none" strike="noStrike"/>
            </a:lvl6pPr>
            <a:lvl7pPr indent="0" lvl="6" marL="0" marR="0" rtl="0" algn="r">
              <a:buNone/>
              <a:defRPr b="0" i="0" sz="1400" u="none" cap="none" strike="noStrike"/>
            </a:lvl7pPr>
            <a:lvl8pPr indent="0" lvl="7" marL="0" marR="0" rtl="0" algn="r">
              <a:buNone/>
              <a:defRPr b="0" i="0" sz="1400" u="none" cap="none" strike="noStrike"/>
            </a:lvl8pPr>
            <a:lvl9pPr indent="0" lvl="8" marL="0" marR="0" rtl="0" algn="r">
              <a:buNone/>
              <a:defRPr b="0" i="0" sz="14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rive.google.com/open?id=1aUkDlU_ep84mNA888CCWWC2uJZALHs9QoloqrnCERZI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Algoritmos 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Estruturas de Dados II</a:t>
            </a:r>
            <a:endParaRPr/>
          </a:p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Recursão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" sz="1400">
                <a:solidFill>
                  <a:srgbClr val="000000"/>
                </a:solidFill>
              </a:rPr>
            </a:br>
            <a:r>
              <a:rPr lang="pt" sz="1400">
                <a:solidFill>
                  <a:srgbClr val="000000"/>
                </a:solidFill>
              </a:rPr>
              <a:t>versão 5.1</a:t>
            </a:r>
            <a:br>
              <a:rPr lang="pt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</a:rPr>
              <a:t>Fabiano Oliveira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fabiano.oliveira@ime.uerj.br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252" y="423175"/>
            <a:ext cx="1167525" cy="12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f(4)=4*f(3)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f(4)=4*f(3)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|---	f(3)=3*f(2)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f(4)=4*f(3)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|---	f(3)=3*f(2)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|--- f(2)=2*f(1)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f(4)=4*f(3)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|---	f(3)=3*f(2)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|--- f(2)=2*f(1)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|--- f(1)=1*f(0)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			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f(4)=4*f(3)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|---	f(3)=3*f(2)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|--- f(2)=2*f(1)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|--- f(1)=1*f(0)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			|--- f(0)</a:t>
            </a:r>
            <a:r>
              <a:rPr lang="pt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=1</a:t>
            </a:r>
            <a:endParaRPr b="1"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f(4)=4*f(3)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|---	f(3)=3*f(2)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|--- f(2)=2*f(1)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|--- f(1)=1*f(0)</a:t>
            </a:r>
            <a:r>
              <a:rPr lang="pt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=1</a:t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			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f(4)=4*f(3)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|---	f(3)=3*f(2)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|--- f(2)=2*f(1)</a:t>
            </a:r>
            <a:r>
              <a:rPr lang="pt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=2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									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f(4)=4*f(3)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|---	f(3)=3*f(2)</a:t>
            </a:r>
            <a:r>
              <a:rPr lang="pt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=6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												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f(4)=4*f(3)</a:t>
            </a:r>
            <a:r>
              <a:rPr lang="pt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=24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												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f(n)=n*f(n-1)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|---	f(n-1)=(n-1)*f(n-2)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|--- …………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|--- f(1)=1*f(0)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			|--- f(0)</a:t>
            </a:r>
            <a:endParaRPr b="1"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  <p:sp>
        <p:nvSpPr>
          <p:cNvPr id="161" name="Google Shape;161;p27"/>
          <p:cNvSpPr txBox="1"/>
          <p:nvPr/>
        </p:nvSpPr>
        <p:spPr>
          <a:xfrm>
            <a:off x="4844225" y="1562575"/>
            <a:ext cx="38049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Complexidade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 Tempo: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soma do número de passos de cada nó recursivo</a:t>
            </a:r>
            <a:endParaRPr sz="2400"/>
          </a:p>
        </p:txBody>
      </p:sp>
      <p:sp>
        <p:nvSpPr>
          <p:cNvPr id="162" name="Google Shape;162;p27"/>
          <p:cNvSpPr txBox="1"/>
          <p:nvPr/>
        </p:nvSpPr>
        <p:spPr>
          <a:xfrm>
            <a:off x="1835500" y="4289350"/>
            <a:ext cx="621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FF"/>
                </a:solidFill>
              </a:rPr>
              <a:t>Θ(1)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3130900" y="4517950"/>
            <a:ext cx="621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FF"/>
                </a:solidFill>
              </a:rPr>
              <a:t>Θ(1)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797900" y="4975150"/>
            <a:ext cx="621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FF"/>
                </a:solidFill>
              </a:rPr>
              <a:t>Θ(1)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558500" y="6159600"/>
            <a:ext cx="3164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FF"/>
                </a:solidFill>
              </a:rPr>
              <a:t>n × Θ(1) = Θ(</a:t>
            </a:r>
            <a:r>
              <a:rPr i="1" lang="pt" sz="2400">
                <a:solidFill>
                  <a:srgbClr val="0000FF"/>
                </a:solidFill>
              </a:rPr>
              <a:t>n</a:t>
            </a:r>
            <a:r>
              <a:rPr lang="pt" sz="2400">
                <a:solidFill>
                  <a:srgbClr val="0000FF"/>
                </a:solidFill>
              </a:rPr>
              <a:t>)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166" name="Google Shape;166;p27"/>
          <p:cNvSpPr/>
          <p:nvPr/>
        </p:nvSpPr>
        <p:spPr>
          <a:xfrm rot="-5400000">
            <a:off x="4027600" y="2800200"/>
            <a:ext cx="269100" cy="644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/>
          <p:nvPr/>
        </p:nvSpPr>
        <p:spPr>
          <a:xfrm>
            <a:off x="4176050" y="3229475"/>
            <a:ext cx="1642575" cy="1234250"/>
          </a:xfrm>
          <a:custGeom>
            <a:rect b="b" l="l" r="r" t="t"/>
            <a:pathLst>
              <a:path extrusionOk="0" h="49370" w="65703">
                <a:moveTo>
                  <a:pt x="65703" y="0"/>
                </a:moveTo>
                <a:cubicBezTo>
                  <a:pt x="58898" y="2660"/>
                  <a:pt x="35822" y="7734"/>
                  <a:pt x="24871" y="15962"/>
                </a:cubicBezTo>
                <a:cubicBezTo>
                  <a:pt x="13921" y="24190"/>
                  <a:pt x="4145" y="43802"/>
                  <a:pt x="0" y="4937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O que você está vendo?</a:t>
            </a:r>
            <a:endParaRPr/>
          </a:p>
        </p:txBody>
      </p:sp>
      <p:pic>
        <p:nvPicPr>
          <p:cNvPr descr="06130509988617.jpg"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049" y="1838325"/>
            <a:ext cx="4180475" cy="456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457200" y="1600200"/>
            <a:ext cx="79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Complexidade de Tempo</a:t>
            </a:r>
            <a:r>
              <a:rPr lang="pt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Se o método de contabilizar a soma dos passos dos nós da árvore de recursão se tornar difícil, tente também outros métodos apresentados no material</a:t>
            </a:r>
            <a:br>
              <a:rPr lang="pt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u="sng">
                <a:solidFill>
                  <a:schemeClr val="hlink"/>
                </a:solidFill>
                <a:hlinkClick r:id="rId3"/>
              </a:rPr>
              <a:t>Análise de Complexidade de Algoritmos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na seção "</a:t>
            </a:r>
            <a:r>
              <a:rPr lang="pt" sz="2400"/>
              <a:t>Análise de Complexidade de Tempo </a:t>
            </a:r>
            <a:br>
              <a:rPr lang="pt" sz="2400"/>
            </a:br>
            <a:r>
              <a:rPr lang="pt" sz="2400"/>
              <a:t>em Algoritmos Recursivos"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f(4)=4*f(3)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|---	f(3)=3*f(2)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|--- f(2)=2*f(1)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|--- f(1)=1*f(0)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			|--- f(0)</a:t>
            </a:r>
            <a:r>
              <a:rPr lang="pt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=1</a:t>
            </a:r>
            <a:endParaRPr b="1"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  <p:sp>
        <p:nvSpPr>
          <p:cNvPr id="181" name="Google Shape;181;p29"/>
          <p:cNvSpPr/>
          <p:nvPr/>
        </p:nvSpPr>
        <p:spPr>
          <a:xfrm>
            <a:off x="890900" y="4259575"/>
            <a:ext cx="7053000" cy="2180700"/>
          </a:xfrm>
          <a:prstGeom prst="mathMultiply">
            <a:avLst>
              <a:gd fmla="val 23520" name="adj1"/>
            </a:avLst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/>
        </p:nvSpPr>
        <p:spPr>
          <a:xfrm>
            <a:off x="4992700" y="1943573"/>
            <a:ext cx="35682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Não pense na árvore de recursão ao projetar um algoritmo recursivo!</a:t>
            </a:r>
            <a:endParaRPr sz="2400"/>
          </a:p>
        </p:txBody>
      </p:sp>
      <p:sp>
        <p:nvSpPr>
          <p:cNvPr id="183" name="Google Shape;183;p29"/>
          <p:cNvSpPr/>
          <p:nvPr/>
        </p:nvSpPr>
        <p:spPr>
          <a:xfrm>
            <a:off x="4667900" y="3266600"/>
            <a:ext cx="1095081" cy="1354900"/>
          </a:xfrm>
          <a:custGeom>
            <a:rect b="b" l="l" r="r" t="t"/>
            <a:pathLst>
              <a:path extrusionOk="0" h="54196" w="35110">
                <a:moveTo>
                  <a:pt x="32295" y="0"/>
                </a:moveTo>
                <a:cubicBezTo>
                  <a:pt x="32357" y="4455"/>
                  <a:pt x="38049" y="17694"/>
                  <a:pt x="32666" y="26727"/>
                </a:cubicBezTo>
                <a:cubicBezTo>
                  <a:pt x="27284" y="35760"/>
                  <a:pt x="5444" y="49618"/>
                  <a:pt x="0" y="54196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</a:rPr>
              <a:t>Projeto da recursão:</a:t>
            </a: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0"/>
            </a:pPr>
            <a:r>
              <a:rPr b="1" lang="pt" sz="2000"/>
              <a:t>[dividir para conquistar]: </a:t>
            </a:r>
            <a:r>
              <a:rPr lang="pt" sz="2000">
                <a:solidFill>
                  <a:srgbClr val="000000"/>
                </a:solidFill>
              </a:rPr>
              <a:t>decisão de usar recursão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0"/>
            </a:pPr>
            <a:r>
              <a:rPr b="1" lang="pt" sz="2000"/>
              <a:t>[caso geral]: </a:t>
            </a:r>
            <a:r>
              <a:rPr lang="pt" sz="2000">
                <a:solidFill>
                  <a:srgbClr val="000000"/>
                </a:solidFill>
              </a:rPr>
              <a:t>perguntar-se: "como o resultado de problemas menores (divisão) pode ajudar a resolver o problema original (conquista)?"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0"/>
            </a:pPr>
            <a:r>
              <a:rPr b="1" lang="pt" sz="2000"/>
              <a:t>[generalização]: </a:t>
            </a:r>
            <a:r>
              <a:rPr lang="pt" sz="2000"/>
              <a:t>é necessário parametrizar mais o problema original?</a:t>
            </a:r>
            <a:endParaRPr sz="2000"/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 startAt="0"/>
            </a:pPr>
            <a:r>
              <a:rPr b="1" lang="pt" sz="2000"/>
              <a:t>[caso base]: </a:t>
            </a:r>
            <a:r>
              <a:rPr lang="pt" sz="2000">
                <a:solidFill>
                  <a:srgbClr val="000000"/>
                </a:solidFill>
              </a:rPr>
              <a:t>determinar os casos para os quais não seja possível "dividir"; tais casos devem ser resolvidos à parte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0"/>
            </a:pPr>
            <a:r>
              <a:rPr b="1" lang="pt" sz="2000"/>
              <a:t>[memorizar]: </a:t>
            </a:r>
            <a:r>
              <a:rPr lang="pt" sz="2000"/>
              <a:t>se os subproblemas repetem sistematicamente a mesma entrada, então guardar as saídas associadas às entradas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 startAt="0"/>
            </a:pPr>
            <a:r>
              <a:rPr b="1" lang="pt" sz="2000"/>
              <a:t>[</a:t>
            </a:r>
            <a:r>
              <a:rPr b="1" i="1" lang="pt" sz="2000"/>
              <a:t>reduzir a iteração</a:t>
            </a:r>
            <a:r>
              <a:rPr b="1" lang="pt" sz="2000"/>
              <a:t>]: </a:t>
            </a:r>
            <a:r>
              <a:rPr lang="pt" sz="2000"/>
              <a:t>se a árvore de recursão possuir profundidade elevada, então transformar em algoritmo iterativo equivalente 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Exemplo: </a:t>
            </a:r>
            <a:r>
              <a:rPr b="1" lang="pt"/>
              <a:t>Cálculo de Fatorial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pt" sz="2000"/>
              <a:t>[caso geral]: </a:t>
            </a:r>
            <a:r>
              <a:rPr lang="pt" sz="2000"/>
              <a:t>como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fat(n-1)</a:t>
            </a:r>
            <a:r>
              <a:rPr lang="pt" sz="2000"/>
              <a:t>, que resultará em (n-1)!, pode ajudar a resolver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fat(n)? </a:t>
            </a:r>
            <a:r>
              <a:rPr lang="pt" sz="2000"/>
              <a:t>Com n! = n(n-1)!, então</a:t>
            </a:r>
            <a:br>
              <a:rPr lang="pt" sz="2000"/>
            </a:b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fat(n) = n*fat(n-1)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pt" sz="2000"/>
              <a:t>[generalização]: </a:t>
            </a:r>
            <a:r>
              <a:rPr lang="pt" sz="2000"/>
              <a:t>não foi necessário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pt" sz="2000"/>
              <a:t>[caso base]: </a:t>
            </a:r>
            <a:r>
              <a:rPr lang="pt" sz="2000"/>
              <a:t>se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n=0</a:t>
            </a:r>
            <a:r>
              <a:rPr lang="pt" sz="2000"/>
              <a:t>, então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fat(n-1)</a:t>
            </a:r>
            <a:r>
              <a:rPr lang="pt" sz="2000"/>
              <a:t> é indefinido. Para todo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n&gt;0</a:t>
            </a:r>
            <a:r>
              <a:rPr lang="pt" sz="2000"/>
              <a:t>, eventualmente se recai neste caso base.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pt" sz="2000"/>
              <a:t>[memorizar]: </a:t>
            </a:r>
            <a:r>
              <a:rPr lang="pt" sz="2000"/>
              <a:t>desnecessário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pt" sz="2000"/>
              <a:t>[reduzir a iteração]: </a:t>
            </a:r>
            <a:r>
              <a:rPr lang="pt" sz="2000"/>
              <a:t>desnecessário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Exemplo: </a:t>
            </a:r>
            <a:r>
              <a:rPr b="1" lang="pt"/>
              <a:t>Cálculo de </a:t>
            </a:r>
            <a:r>
              <a:rPr b="1" lang="pt">
                <a:solidFill>
                  <a:srgbClr val="000000"/>
                </a:solidFill>
              </a:rPr>
              <a:t>Fatorial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fat(n: Inteiro): Inteiro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*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fat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(n-1)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457200" y="1600200"/>
            <a:ext cx="7936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Complexidade:</a:t>
            </a:r>
            <a:endParaRPr b="1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08" name="Google Shape;208;p33"/>
          <p:cNvSpPr txBox="1"/>
          <p:nvPr/>
        </p:nvSpPr>
        <p:spPr>
          <a:xfrm>
            <a:off x="3012975" y="3299275"/>
            <a:ext cx="1263900" cy="584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fat(n-1)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2364775" y="2473200"/>
            <a:ext cx="1263900" cy="584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fat(n)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622575" y="4137475"/>
            <a:ext cx="1263900" cy="584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33"/>
          <p:cNvSpPr txBox="1"/>
          <p:nvPr/>
        </p:nvSpPr>
        <p:spPr>
          <a:xfrm>
            <a:off x="4308375" y="4975675"/>
            <a:ext cx="1263900" cy="584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fat(1)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4917975" y="5813875"/>
            <a:ext cx="1263900" cy="584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fat(0)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" name="Google Shape;213;p33"/>
          <p:cNvCxnSpPr>
            <a:endCxn id="208" idx="1"/>
          </p:cNvCxnSpPr>
          <p:nvPr/>
        </p:nvCxnSpPr>
        <p:spPr>
          <a:xfrm flipH="1" rot="-5400000">
            <a:off x="2555025" y="3133675"/>
            <a:ext cx="538500" cy="37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3"/>
          <p:cNvCxnSpPr/>
          <p:nvPr/>
        </p:nvCxnSpPr>
        <p:spPr>
          <a:xfrm flipH="1" rot="-5400000">
            <a:off x="3164625" y="3964525"/>
            <a:ext cx="538500" cy="37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3"/>
          <p:cNvCxnSpPr/>
          <p:nvPr/>
        </p:nvCxnSpPr>
        <p:spPr>
          <a:xfrm flipH="1" rot="-5400000">
            <a:off x="3850425" y="4790600"/>
            <a:ext cx="538500" cy="37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33"/>
          <p:cNvCxnSpPr/>
          <p:nvPr/>
        </p:nvCxnSpPr>
        <p:spPr>
          <a:xfrm flipH="1" rot="-5400000">
            <a:off x="4460025" y="5640925"/>
            <a:ext cx="538500" cy="37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33"/>
          <p:cNvSpPr txBox="1"/>
          <p:nvPr/>
        </p:nvSpPr>
        <p:spPr>
          <a:xfrm>
            <a:off x="4982925" y="2473200"/>
            <a:ext cx="3164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2400">
                <a:solidFill>
                  <a:srgbClr val="0000FF"/>
                </a:solidFill>
              </a:rPr>
              <a:t>n</a:t>
            </a:r>
            <a:r>
              <a:rPr lang="pt" sz="2400">
                <a:solidFill>
                  <a:srgbClr val="0000FF"/>
                </a:solidFill>
              </a:rPr>
              <a:t> × Θ(1) = Θ(</a:t>
            </a:r>
            <a:r>
              <a:rPr i="1" lang="pt" sz="2400">
                <a:solidFill>
                  <a:srgbClr val="0000FF"/>
                </a:solidFill>
              </a:rPr>
              <a:t>n</a:t>
            </a:r>
            <a:r>
              <a:rPr lang="pt" sz="2400">
                <a:solidFill>
                  <a:srgbClr val="0000FF"/>
                </a:solidFill>
              </a:rPr>
              <a:t>)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Exemplo: </a:t>
            </a:r>
            <a:r>
              <a:rPr b="1" lang="pt">
                <a:solidFill>
                  <a:srgbClr val="000000"/>
                </a:solidFill>
              </a:rPr>
              <a:t>Números de Fibonacci</a:t>
            </a:r>
            <a:endParaRPr b="1"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>
                <a:solidFill>
                  <a:srgbClr val="000000"/>
                </a:solidFill>
              </a:rPr>
              <a:t>A série 1, 1, 2, 3, 5, 8, ... é conhecida como série de números de Fibonacci; nesta série, </a:t>
            </a:r>
            <a:br>
              <a:rPr lang="pt">
                <a:solidFill>
                  <a:srgbClr val="000000"/>
                </a:solidFill>
              </a:rPr>
            </a:br>
            <a:r>
              <a:rPr lang="pt">
                <a:solidFill>
                  <a:srgbClr val="000000"/>
                </a:solidFill>
              </a:rPr>
              <a:t>F(1) = 1, F(2) = 1, e</a:t>
            </a:r>
            <a:br>
              <a:rPr lang="pt">
                <a:solidFill>
                  <a:srgbClr val="000000"/>
                </a:solidFill>
              </a:rPr>
            </a:br>
            <a:r>
              <a:rPr lang="pt">
                <a:solidFill>
                  <a:srgbClr val="000000"/>
                </a:solidFill>
              </a:rPr>
              <a:t>F(</a:t>
            </a:r>
            <a:r>
              <a:rPr i="1" lang="pt">
                <a:solidFill>
                  <a:srgbClr val="000000"/>
                </a:solidFill>
              </a:rPr>
              <a:t>n</a:t>
            </a:r>
            <a:r>
              <a:rPr lang="pt">
                <a:solidFill>
                  <a:srgbClr val="000000"/>
                </a:solidFill>
              </a:rPr>
              <a:t>) = F(</a:t>
            </a:r>
            <a:r>
              <a:rPr i="1" lang="pt">
                <a:solidFill>
                  <a:srgbClr val="000000"/>
                </a:solidFill>
              </a:rPr>
              <a:t>n</a:t>
            </a:r>
            <a:r>
              <a:rPr lang="pt">
                <a:solidFill>
                  <a:srgbClr val="000000"/>
                </a:solidFill>
              </a:rPr>
              <a:t>-1) + F(</a:t>
            </a:r>
            <a:r>
              <a:rPr i="1" lang="pt">
                <a:solidFill>
                  <a:srgbClr val="000000"/>
                </a:solidFill>
              </a:rPr>
              <a:t>n</a:t>
            </a:r>
            <a:r>
              <a:rPr lang="pt">
                <a:solidFill>
                  <a:srgbClr val="000000"/>
                </a:solidFill>
              </a:rPr>
              <a:t>-2), para todo </a:t>
            </a:r>
            <a:r>
              <a:rPr i="1" lang="pt">
                <a:solidFill>
                  <a:srgbClr val="000000"/>
                </a:solidFill>
              </a:rPr>
              <a:t>n</a:t>
            </a:r>
            <a:r>
              <a:rPr lang="pt">
                <a:solidFill>
                  <a:srgbClr val="000000"/>
                </a:solidFill>
              </a:rPr>
              <a:t> ≥ 3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>
                <a:solidFill>
                  <a:srgbClr val="000000"/>
                </a:solidFill>
              </a:rPr>
              <a:t>Os números de Fibonacci estão permeados na Natureza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Exemplo: </a:t>
            </a:r>
            <a:r>
              <a:rPr b="1" lang="pt"/>
              <a:t>Números de </a:t>
            </a:r>
            <a:r>
              <a:rPr b="1" lang="pt"/>
              <a:t>Fibonacci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pt" sz="2000"/>
              <a:t>[caso geral]: </a:t>
            </a:r>
            <a:r>
              <a:rPr lang="pt" sz="2000"/>
              <a:t>como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(n')</a:t>
            </a:r>
            <a:r>
              <a:rPr lang="pt" sz="2000"/>
              <a:t>, que resultará no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(n')</a:t>
            </a:r>
            <a:r>
              <a:rPr lang="pt" sz="2000"/>
              <a:t> para todo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n'&lt;n</a:t>
            </a:r>
            <a:r>
              <a:rPr lang="pt" sz="2000"/>
              <a:t>, pode ajudar a resolver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(n)? </a:t>
            </a:r>
            <a:br>
              <a:rPr lang="pt" sz="2000">
                <a:latin typeface="Consolas"/>
                <a:ea typeface="Consolas"/>
                <a:cs typeface="Consolas"/>
                <a:sym typeface="Consolas"/>
              </a:rPr>
            </a:b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fib(n) = fib(n-1)+fib(n-2)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rabicPeriod"/>
            </a:pPr>
            <a:r>
              <a:rPr b="1" lang="pt" sz="2000"/>
              <a:t>[generalização]: </a:t>
            </a:r>
            <a:r>
              <a:rPr lang="pt" sz="2000"/>
              <a:t>não foi necessário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pt" sz="2000"/>
              <a:t>[caso base]: </a:t>
            </a:r>
            <a:r>
              <a:rPr lang="pt" sz="2000"/>
              <a:t>se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n=0</a:t>
            </a:r>
            <a:r>
              <a:rPr lang="pt" sz="2000"/>
              <a:t> </a:t>
            </a:r>
            <a:r>
              <a:rPr lang="pt" sz="2000"/>
              <a:t>ou</a:t>
            </a:r>
            <a:r>
              <a:rPr lang="pt" sz="2000"/>
              <a:t>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n=1</a:t>
            </a:r>
            <a:r>
              <a:rPr lang="pt" sz="2000"/>
              <a:t>, então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fat(n-2)</a:t>
            </a:r>
            <a:r>
              <a:rPr lang="pt" sz="2000"/>
              <a:t> é indefinido. Para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n&gt;1</a:t>
            </a:r>
            <a:r>
              <a:rPr lang="pt" sz="2000"/>
              <a:t>, eventualmente os problemas recaem nestes casos bases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pt" sz="2000"/>
              <a:t>[memorização]: </a:t>
            </a:r>
            <a:r>
              <a:rPr lang="pt" sz="2000"/>
              <a:t>necessário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pt" sz="2000"/>
              <a:t>[reduzir a iteração]: </a:t>
            </a:r>
            <a:r>
              <a:rPr lang="pt" sz="2000"/>
              <a:t>desnecessário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(n: Inteiro): Inteiro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n=1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n=2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(n-1) +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(n-2)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457200" y="1600200"/>
            <a:ext cx="7936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Complexidade:</a:t>
            </a:r>
            <a:endParaRPr b="1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42" name="Google Shape;242;p37"/>
          <p:cNvSpPr txBox="1"/>
          <p:nvPr/>
        </p:nvSpPr>
        <p:spPr>
          <a:xfrm>
            <a:off x="2158195" y="2922584"/>
            <a:ext cx="1298100" cy="3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(n-1)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1492450" y="2473200"/>
            <a:ext cx="1298100" cy="3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fib(n)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2694633" y="3379683"/>
            <a:ext cx="1298100" cy="3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3748509" y="4282641"/>
            <a:ext cx="1298100" cy="37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7"/>
          <p:cNvSpPr txBox="1"/>
          <p:nvPr/>
        </p:nvSpPr>
        <p:spPr>
          <a:xfrm>
            <a:off x="3761727" y="4739855"/>
            <a:ext cx="1298100" cy="37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47" name="Google Shape;247;p37"/>
          <p:cNvCxnSpPr>
            <a:endCxn id="242" idx="1"/>
          </p:cNvCxnSpPr>
          <p:nvPr/>
        </p:nvCxnSpPr>
        <p:spPr>
          <a:xfrm flipH="1" rot="-5400000">
            <a:off x="1904095" y="2854484"/>
            <a:ext cx="254100" cy="25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7"/>
          <p:cNvCxnSpPr>
            <a:endCxn id="246" idx="1"/>
          </p:cNvCxnSpPr>
          <p:nvPr/>
        </p:nvCxnSpPr>
        <p:spPr>
          <a:xfrm flipH="1" rot="-5400000">
            <a:off x="3392127" y="4556255"/>
            <a:ext cx="458100" cy="28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7"/>
          <p:cNvSpPr txBox="1"/>
          <p:nvPr/>
        </p:nvSpPr>
        <p:spPr>
          <a:xfrm>
            <a:off x="4982925" y="2473200"/>
            <a:ext cx="3164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FF"/>
                </a:solidFill>
              </a:rPr>
              <a:t>?</a:t>
            </a:r>
            <a:r>
              <a:rPr lang="pt" sz="2400">
                <a:solidFill>
                  <a:srgbClr val="0000FF"/>
                </a:solidFill>
              </a:rPr>
              <a:t> × Θ(1) = ?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158170" y="6113849"/>
            <a:ext cx="1298100" cy="3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fib(n-2)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1" name="Google Shape;251;p37"/>
          <p:cNvCxnSpPr>
            <a:endCxn id="250" idx="1"/>
          </p:cNvCxnSpPr>
          <p:nvPr/>
        </p:nvCxnSpPr>
        <p:spPr>
          <a:xfrm flipH="1" rot="-5400000">
            <a:off x="431820" y="4573499"/>
            <a:ext cx="3193500" cy="25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37"/>
          <p:cNvSpPr txBox="1"/>
          <p:nvPr/>
        </p:nvSpPr>
        <p:spPr>
          <a:xfrm>
            <a:off x="2694626" y="5638632"/>
            <a:ext cx="1298100" cy="3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3" name="Google Shape;253;p37"/>
          <p:cNvCxnSpPr/>
          <p:nvPr/>
        </p:nvCxnSpPr>
        <p:spPr>
          <a:xfrm flipH="1" rot="-5400000">
            <a:off x="1433350" y="4563150"/>
            <a:ext cx="2268900" cy="253800"/>
          </a:xfrm>
          <a:prstGeom prst="bentConnector3">
            <a:avLst>
              <a:gd fmla="val 1002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7"/>
          <p:cNvSpPr txBox="1"/>
          <p:nvPr/>
        </p:nvSpPr>
        <p:spPr>
          <a:xfrm>
            <a:off x="3075308" y="3827868"/>
            <a:ext cx="1298100" cy="3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fib(3)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5" name="Google Shape;255;p37"/>
          <p:cNvCxnSpPr/>
          <p:nvPr/>
        </p:nvCxnSpPr>
        <p:spPr>
          <a:xfrm flipH="1" rot="-5400000">
            <a:off x="2437800" y="3311975"/>
            <a:ext cx="253800" cy="253800"/>
          </a:xfrm>
          <a:prstGeom prst="bentConnector3">
            <a:avLst>
              <a:gd fmla="val 1012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7"/>
          <p:cNvCxnSpPr/>
          <p:nvPr/>
        </p:nvCxnSpPr>
        <p:spPr>
          <a:xfrm flipH="1" rot="-5400000">
            <a:off x="2818800" y="3755957"/>
            <a:ext cx="253800" cy="253800"/>
          </a:xfrm>
          <a:prstGeom prst="bentConnector3">
            <a:avLst>
              <a:gd fmla="val 1012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7"/>
          <p:cNvCxnSpPr/>
          <p:nvPr/>
        </p:nvCxnSpPr>
        <p:spPr>
          <a:xfrm flipH="1" rot="-5400000">
            <a:off x="3477875" y="4199882"/>
            <a:ext cx="253800" cy="253800"/>
          </a:xfrm>
          <a:prstGeom prst="bentConnector3">
            <a:avLst>
              <a:gd fmla="val 1012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7"/>
          <p:cNvSpPr txBox="1"/>
          <p:nvPr/>
        </p:nvSpPr>
        <p:spPr>
          <a:xfrm>
            <a:off x="3071521" y="5197041"/>
            <a:ext cx="1298100" cy="37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fib(2)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9" name="Google Shape;259;p37"/>
          <p:cNvCxnSpPr/>
          <p:nvPr/>
        </p:nvCxnSpPr>
        <p:spPr>
          <a:xfrm flipH="1" rot="-5400000">
            <a:off x="2263300" y="4570325"/>
            <a:ext cx="1369200" cy="256200"/>
          </a:xfrm>
          <a:prstGeom prst="bentConnector3">
            <a:avLst>
              <a:gd fmla="val 997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O que você está vendo?</a:t>
            </a:r>
            <a:endParaRPr/>
          </a:p>
        </p:txBody>
      </p:sp>
      <p:pic>
        <p:nvPicPr>
          <p:cNvPr descr="06130509988617.jpg" id="48" name="Google Shape;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049" y="1838325"/>
            <a:ext cx="4180475" cy="45624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/>
          <p:nvPr/>
        </p:nvSpPr>
        <p:spPr>
          <a:xfrm>
            <a:off x="3442925" y="3127400"/>
            <a:ext cx="2288775" cy="3158275"/>
          </a:xfrm>
          <a:custGeom>
            <a:rect b="b" l="l" r="r" t="t"/>
            <a:pathLst>
              <a:path extrusionOk="0" h="126331" w="91551">
                <a:moveTo>
                  <a:pt x="0" y="371"/>
                </a:moveTo>
                <a:cubicBezTo>
                  <a:pt x="3844" y="2678"/>
                  <a:pt x="3509" y="8749"/>
                  <a:pt x="6310" y="12250"/>
                </a:cubicBezTo>
                <a:cubicBezTo>
                  <a:pt x="10473" y="17453"/>
                  <a:pt x="17427" y="19662"/>
                  <a:pt x="23386" y="22643"/>
                </a:cubicBezTo>
                <a:cubicBezTo>
                  <a:pt x="31400" y="26652"/>
                  <a:pt x="42662" y="24473"/>
                  <a:pt x="48999" y="30810"/>
                </a:cubicBezTo>
                <a:cubicBezTo>
                  <a:pt x="51464" y="33275"/>
                  <a:pt x="51731" y="37302"/>
                  <a:pt x="53824" y="40090"/>
                </a:cubicBezTo>
                <a:cubicBezTo>
                  <a:pt x="57096" y="44449"/>
                  <a:pt x="62195" y="47650"/>
                  <a:pt x="64218" y="52711"/>
                </a:cubicBezTo>
                <a:cubicBezTo>
                  <a:pt x="65772" y="56599"/>
                  <a:pt x="65341" y="61629"/>
                  <a:pt x="68301" y="64589"/>
                </a:cubicBezTo>
                <a:cubicBezTo>
                  <a:pt x="72014" y="68302"/>
                  <a:pt x="78688" y="68939"/>
                  <a:pt x="81294" y="73498"/>
                </a:cubicBezTo>
                <a:cubicBezTo>
                  <a:pt x="87494" y="84345"/>
                  <a:pt x="97664" y="105029"/>
                  <a:pt x="86490" y="110619"/>
                </a:cubicBezTo>
                <a:cubicBezTo>
                  <a:pt x="78406" y="114663"/>
                  <a:pt x="69452" y="116667"/>
                  <a:pt x="60877" y="119528"/>
                </a:cubicBezTo>
                <a:cubicBezTo>
                  <a:pt x="53504" y="121988"/>
                  <a:pt x="44898" y="129096"/>
                  <a:pt x="38234" y="125096"/>
                </a:cubicBezTo>
                <a:cubicBezTo>
                  <a:pt x="35141" y="123239"/>
                  <a:pt x="32812" y="118423"/>
                  <a:pt x="34151" y="115073"/>
                </a:cubicBezTo>
                <a:cubicBezTo>
                  <a:pt x="35845" y="110834"/>
                  <a:pt x="40823" y="108068"/>
                  <a:pt x="41575" y="103566"/>
                </a:cubicBezTo>
                <a:cubicBezTo>
                  <a:pt x="42788" y="96307"/>
                  <a:pt x="38554" y="88991"/>
                  <a:pt x="35264" y="82407"/>
                </a:cubicBezTo>
                <a:cubicBezTo>
                  <a:pt x="33788" y="79454"/>
                  <a:pt x="28850" y="83987"/>
                  <a:pt x="25613" y="84634"/>
                </a:cubicBezTo>
                <a:cubicBezTo>
                  <a:pt x="21080" y="85540"/>
                  <a:pt x="15024" y="84620"/>
                  <a:pt x="12250" y="80922"/>
                </a:cubicBezTo>
                <a:cubicBezTo>
                  <a:pt x="10211" y="78204"/>
                  <a:pt x="10954" y="74251"/>
                  <a:pt x="10394" y="70900"/>
                </a:cubicBezTo>
                <a:cubicBezTo>
                  <a:pt x="9627" y="66306"/>
                  <a:pt x="7075" y="62131"/>
                  <a:pt x="6310" y="57537"/>
                </a:cubicBezTo>
                <a:cubicBezTo>
                  <a:pt x="5610" y="53334"/>
                  <a:pt x="42" y="50232"/>
                  <a:pt x="742" y="46029"/>
                </a:cubicBezTo>
                <a:cubicBezTo>
                  <a:pt x="1533" y="41280"/>
                  <a:pt x="6260" y="37786"/>
                  <a:pt x="7053" y="33037"/>
                </a:cubicBezTo>
                <a:cubicBezTo>
                  <a:pt x="7867" y="28164"/>
                  <a:pt x="2453" y="24146"/>
                  <a:pt x="1485" y="19302"/>
                </a:cubicBezTo>
                <a:cubicBezTo>
                  <a:pt x="220" y="12974"/>
                  <a:pt x="928" y="6122"/>
                  <a:pt x="2969" y="0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Google Shape;50;p11"/>
          <p:cNvSpPr/>
          <p:nvPr/>
        </p:nvSpPr>
        <p:spPr>
          <a:xfrm>
            <a:off x="4287400" y="4677175"/>
            <a:ext cx="184825" cy="501125"/>
          </a:xfrm>
          <a:custGeom>
            <a:rect b="b" l="l" r="r" t="t"/>
            <a:pathLst>
              <a:path extrusionOk="0" h="20045" w="7393">
                <a:moveTo>
                  <a:pt x="0" y="20045"/>
                </a:moveTo>
                <a:cubicBezTo>
                  <a:pt x="2961" y="17084"/>
                  <a:pt x="5499" y="13539"/>
                  <a:pt x="7053" y="9651"/>
                </a:cubicBezTo>
                <a:cubicBezTo>
                  <a:pt x="8269" y="6609"/>
                  <a:pt x="5197" y="3276"/>
                  <a:pt x="5197" y="0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Google Shape;51;p11"/>
          <p:cNvSpPr/>
          <p:nvPr/>
        </p:nvSpPr>
        <p:spPr>
          <a:xfrm>
            <a:off x="4528700" y="5308225"/>
            <a:ext cx="593925" cy="213450"/>
          </a:xfrm>
          <a:custGeom>
            <a:rect b="b" l="l" r="r" t="t"/>
            <a:pathLst>
              <a:path extrusionOk="0" h="8538" w="23757">
                <a:moveTo>
                  <a:pt x="0" y="8538"/>
                </a:moveTo>
                <a:cubicBezTo>
                  <a:pt x="7812" y="5411"/>
                  <a:pt x="16228" y="3759"/>
                  <a:pt x="23757" y="0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Google Shape;52;p11"/>
          <p:cNvSpPr/>
          <p:nvPr/>
        </p:nvSpPr>
        <p:spPr>
          <a:xfrm>
            <a:off x="3888375" y="3875526"/>
            <a:ext cx="418825" cy="418850"/>
          </a:xfrm>
          <a:custGeom>
            <a:rect b="b" l="l" r="r" t="t"/>
            <a:pathLst>
              <a:path extrusionOk="0" h="16754" w="16753">
                <a:moveTo>
                  <a:pt x="1484" y="3112"/>
                </a:moveTo>
                <a:cubicBezTo>
                  <a:pt x="1484" y="6084"/>
                  <a:pt x="8" y="9262"/>
                  <a:pt x="1113" y="12021"/>
                </a:cubicBezTo>
                <a:cubicBezTo>
                  <a:pt x="2454" y="15370"/>
                  <a:pt x="8042" y="17959"/>
                  <a:pt x="11136" y="16104"/>
                </a:cubicBezTo>
                <a:cubicBezTo>
                  <a:pt x="14605" y="14023"/>
                  <a:pt x="18390" y="8203"/>
                  <a:pt x="15961" y="4968"/>
                </a:cubicBezTo>
                <a:cubicBezTo>
                  <a:pt x="12712" y="640"/>
                  <a:pt x="3827" y="-1829"/>
                  <a:pt x="0" y="1998"/>
                </a:cubicBezTo>
              </a:path>
            </a:pathLst>
          </a:cu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Seja T(n) a complexidade de tempo de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fib(n)</a:t>
            </a:r>
            <a:r>
              <a:rPr lang="pt" sz="1800">
                <a:solidFill>
                  <a:srgbClr val="000000"/>
                </a:solidFill>
              </a:rPr>
              <a:t>:</a:t>
            </a:r>
            <a:endParaRPr sz="18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T(n) = 1, se n ≤ 2. Caso contrário,</a:t>
            </a:r>
            <a:endParaRPr sz="18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T(n) = T(n-1) + T(n-2) + 1     (como T(n-1) &gt; T(n-2))</a:t>
            </a:r>
            <a:endParaRPr sz="18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	&lt; T(n-1) + T(n-1) + 1 = 2T(n-1) + 1</a:t>
            </a:r>
            <a:endParaRPr sz="18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&lt; 2(2T(n-2) + 1) + 1 = 2</a:t>
            </a:r>
            <a:r>
              <a:rPr baseline="30000" lang="pt" sz="1800">
                <a:solidFill>
                  <a:srgbClr val="000000"/>
                </a:solidFill>
              </a:rPr>
              <a:t>2</a:t>
            </a:r>
            <a:r>
              <a:rPr lang="pt" sz="1800">
                <a:solidFill>
                  <a:srgbClr val="000000"/>
                </a:solidFill>
              </a:rPr>
              <a:t>T(n-2) + 2 + 1</a:t>
            </a:r>
            <a:br>
              <a:rPr lang="pt" sz="1800">
                <a:solidFill>
                  <a:srgbClr val="000000"/>
                </a:solidFill>
              </a:rPr>
            </a:br>
            <a:r>
              <a:rPr lang="pt" sz="1800">
                <a:solidFill>
                  <a:srgbClr val="000000"/>
                </a:solidFill>
              </a:rPr>
              <a:t>	&lt; 2</a:t>
            </a:r>
            <a:r>
              <a:rPr baseline="30000" lang="pt" sz="1800">
                <a:solidFill>
                  <a:srgbClr val="000000"/>
                </a:solidFill>
              </a:rPr>
              <a:t>2</a:t>
            </a:r>
            <a:r>
              <a:rPr lang="pt" sz="1800">
                <a:solidFill>
                  <a:srgbClr val="000000"/>
                </a:solidFill>
              </a:rPr>
              <a:t>(2T(n-3) + 1) + 2 + 1 = 2</a:t>
            </a:r>
            <a:r>
              <a:rPr baseline="30000" lang="pt" sz="1800">
                <a:solidFill>
                  <a:srgbClr val="000000"/>
                </a:solidFill>
              </a:rPr>
              <a:t>3</a:t>
            </a:r>
            <a:r>
              <a:rPr lang="pt" sz="1800">
                <a:solidFill>
                  <a:srgbClr val="000000"/>
                </a:solidFill>
              </a:rPr>
              <a:t>T(n-3) + 2</a:t>
            </a:r>
            <a:r>
              <a:rPr baseline="30000" lang="pt" sz="1800">
                <a:solidFill>
                  <a:srgbClr val="000000"/>
                </a:solidFill>
              </a:rPr>
              <a:t>2</a:t>
            </a:r>
            <a:r>
              <a:rPr lang="pt" sz="1800">
                <a:solidFill>
                  <a:srgbClr val="000000"/>
                </a:solidFill>
              </a:rPr>
              <a:t> + 2</a:t>
            </a:r>
            <a:r>
              <a:rPr baseline="30000" lang="pt" sz="1800">
                <a:solidFill>
                  <a:srgbClr val="000000"/>
                </a:solidFill>
              </a:rPr>
              <a:t>1</a:t>
            </a:r>
            <a:r>
              <a:rPr lang="pt" sz="1800">
                <a:solidFill>
                  <a:srgbClr val="000000"/>
                </a:solidFill>
              </a:rPr>
              <a:t> + 1</a:t>
            </a:r>
            <a:endParaRPr baseline="30000" sz="18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&lt; ... &lt; 2</a:t>
            </a:r>
            <a:r>
              <a:rPr baseline="30000" lang="pt" sz="1800">
                <a:solidFill>
                  <a:srgbClr val="000000"/>
                </a:solidFill>
              </a:rPr>
              <a:t>i</a:t>
            </a:r>
            <a:r>
              <a:rPr lang="pt" sz="1800">
                <a:solidFill>
                  <a:srgbClr val="000000"/>
                </a:solidFill>
              </a:rPr>
              <a:t>T(n-i) + 2</a:t>
            </a:r>
            <a:r>
              <a:rPr baseline="30000" lang="pt" sz="1800">
                <a:solidFill>
                  <a:srgbClr val="000000"/>
                </a:solidFill>
              </a:rPr>
              <a:t>i-1</a:t>
            </a:r>
            <a:r>
              <a:rPr lang="pt" sz="1800">
                <a:solidFill>
                  <a:srgbClr val="000000"/>
                </a:solidFill>
              </a:rPr>
              <a:t> + ... + 2 + 1  (para n-i = 1)</a:t>
            </a:r>
            <a:br>
              <a:rPr lang="pt" sz="1800">
                <a:solidFill>
                  <a:srgbClr val="000000"/>
                </a:solidFill>
              </a:rPr>
            </a:br>
            <a:r>
              <a:rPr lang="pt" sz="1800">
                <a:solidFill>
                  <a:srgbClr val="000000"/>
                </a:solidFill>
              </a:rPr>
              <a:t>	= 2</a:t>
            </a:r>
            <a:r>
              <a:rPr baseline="30000" lang="pt" sz="1800">
                <a:solidFill>
                  <a:srgbClr val="000000"/>
                </a:solidFill>
              </a:rPr>
              <a:t>n-1</a:t>
            </a:r>
            <a:r>
              <a:rPr lang="pt" sz="1800">
                <a:solidFill>
                  <a:srgbClr val="000000"/>
                </a:solidFill>
              </a:rPr>
              <a:t>T(1) + 2</a:t>
            </a:r>
            <a:r>
              <a:rPr baseline="30000" lang="pt" sz="1800">
                <a:solidFill>
                  <a:srgbClr val="000000"/>
                </a:solidFill>
              </a:rPr>
              <a:t>n-2</a:t>
            </a:r>
            <a:r>
              <a:rPr lang="pt" sz="1800">
                <a:solidFill>
                  <a:srgbClr val="000000"/>
                </a:solidFill>
              </a:rPr>
              <a:t> + ... + 2 + 1 = </a:t>
            </a:r>
            <a:br>
              <a:rPr lang="pt" sz="1800">
                <a:solidFill>
                  <a:srgbClr val="000000"/>
                </a:solidFill>
              </a:rPr>
            </a:br>
            <a:r>
              <a:rPr lang="pt" sz="1800">
                <a:solidFill>
                  <a:srgbClr val="000000"/>
                </a:solidFill>
              </a:rPr>
              <a:t>	= 2</a:t>
            </a:r>
            <a:r>
              <a:rPr baseline="30000" lang="pt" sz="1800">
                <a:solidFill>
                  <a:srgbClr val="000000"/>
                </a:solidFill>
              </a:rPr>
              <a:t>n-1</a:t>
            </a:r>
            <a:r>
              <a:rPr lang="pt" sz="1800">
                <a:solidFill>
                  <a:srgbClr val="000000"/>
                </a:solidFill>
              </a:rPr>
              <a:t> + ... + 2 + 1 = 2</a:t>
            </a:r>
            <a:r>
              <a:rPr baseline="30000" lang="pt" sz="1800">
                <a:solidFill>
                  <a:srgbClr val="000000"/>
                </a:solidFill>
              </a:rPr>
              <a:t>n</a:t>
            </a:r>
            <a:r>
              <a:rPr lang="pt" sz="1800">
                <a:solidFill>
                  <a:srgbClr val="000000"/>
                </a:solidFill>
              </a:rPr>
              <a:t> - 1 </a:t>
            </a:r>
            <a:endParaRPr sz="18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= O(2</a:t>
            </a:r>
            <a:r>
              <a:rPr baseline="30000" lang="pt" sz="1800">
                <a:solidFill>
                  <a:srgbClr val="000000"/>
                </a:solidFill>
              </a:rPr>
              <a:t>n</a:t>
            </a:r>
            <a:r>
              <a:rPr lang="pt" sz="1800">
                <a:solidFill>
                  <a:srgbClr val="000000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Por outro lado:</a:t>
            </a:r>
            <a:endParaRPr sz="1800">
              <a:solidFill>
                <a:srgbClr val="00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T(n) = 1, se n ≤ 2. Caso contrário,</a:t>
            </a:r>
            <a:endParaRPr sz="18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T(n) = T(n-1) + T(n-2) + 1     (como T(n-1) &gt; T(n-2))</a:t>
            </a:r>
            <a:endParaRPr sz="18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	&gt; T(n-2) + T(n-2) + 1 </a:t>
            </a:r>
            <a:endParaRPr sz="18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&gt; 2T(n-2) &gt; 2</a:t>
            </a:r>
            <a:r>
              <a:rPr baseline="30000" lang="pt" sz="1800">
                <a:solidFill>
                  <a:srgbClr val="000000"/>
                </a:solidFill>
              </a:rPr>
              <a:t>2</a:t>
            </a:r>
            <a:r>
              <a:rPr lang="pt" sz="1800">
                <a:solidFill>
                  <a:srgbClr val="000000"/>
                </a:solidFill>
              </a:rPr>
              <a:t>T(n-4) &gt; 2</a:t>
            </a:r>
            <a:r>
              <a:rPr baseline="30000" lang="pt" sz="1800">
                <a:solidFill>
                  <a:srgbClr val="000000"/>
                </a:solidFill>
              </a:rPr>
              <a:t>3 </a:t>
            </a:r>
            <a:r>
              <a:rPr lang="pt" sz="1800">
                <a:solidFill>
                  <a:srgbClr val="000000"/>
                </a:solidFill>
              </a:rPr>
              <a:t>T(n-6) &gt; ... &gt; 2</a:t>
            </a:r>
            <a:r>
              <a:rPr baseline="30000" lang="pt" sz="1800">
                <a:solidFill>
                  <a:srgbClr val="000000"/>
                </a:solidFill>
              </a:rPr>
              <a:t>i </a:t>
            </a:r>
            <a:r>
              <a:rPr lang="pt" sz="1800">
                <a:solidFill>
                  <a:srgbClr val="000000"/>
                </a:solidFill>
              </a:rPr>
              <a:t>T(n-2i)</a:t>
            </a:r>
            <a:endParaRPr sz="18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Fazendo-se n - 2i = 1, temos que i = (n-1)/2. Logo:</a:t>
            </a:r>
            <a:endParaRPr sz="18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T(n) &gt; 2</a:t>
            </a:r>
            <a:r>
              <a:rPr baseline="30000" lang="pt" sz="1800">
                <a:solidFill>
                  <a:srgbClr val="000000"/>
                </a:solidFill>
              </a:rPr>
              <a:t>(n-1)/2 </a:t>
            </a:r>
            <a:r>
              <a:rPr lang="pt" sz="1800">
                <a:solidFill>
                  <a:srgbClr val="000000"/>
                </a:solidFill>
              </a:rPr>
              <a:t>T(1) = 2</a:t>
            </a:r>
            <a:r>
              <a:rPr baseline="30000" lang="pt" sz="1800">
                <a:solidFill>
                  <a:srgbClr val="000000"/>
                </a:solidFill>
              </a:rPr>
              <a:t>(n-1)/2</a:t>
            </a:r>
            <a:br>
              <a:rPr lang="pt" sz="1800">
                <a:solidFill>
                  <a:srgbClr val="000000"/>
                </a:solidFill>
              </a:rPr>
            </a:br>
            <a:endParaRPr sz="8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=  Ω( √(2)</a:t>
            </a:r>
            <a:r>
              <a:rPr baseline="30000" lang="pt" sz="1800">
                <a:solidFill>
                  <a:srgbClr val="000000"/>
                </a:solidFill>
              </a:rPr>
              <a:t>n </a:t>
            </a:r>
            <a:r>
              <a:rPr lang="pt" sz="1800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Versão com Memorização</a:t>
            </a:r>
            <a:r>
              <a:rPr lang="pt">
                <a:solidFill>
                  <a:srgbClr val="000000"/>
                </a:solidFill>
              </a:rPr>
              <a:t>:</a:t>
            </a:r>
            <a:endParaRPr b="1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T[1..n]: Inteiro ← -1</a:t>
            </a:r>
            <a:b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fib(n: Inteiro): Inteiro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T[n]=-1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n=1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ou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n=2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T[n] ←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T[n] ←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fib(n-1) + fib(n-2)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T[n]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457200" y="1600200"/>
            <a:ext cx="7936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Complexidade:</a:t>
            </a:r>
            <a:endParaRPr b="1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284" name="Google Shape;284;p41"/>
          <p:cNvSpPr txBox="1"/>
          <p:nvPr/>
        </p:nvSpPr>
        <p:spPr>
          <a:xfrm>
            <a:off x="2158195" y="2922584"/>
            <a:ext cx="1298100" cy="3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fib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(n-1)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41"/>
          <p:cNvSpPr txBox="1"/>
          <p:nvPr/>
        </p:nvSpPr>
        <p:spPr>
          <a:xfrm>
            <a:off x="1492450" y="2473200"/>
            <a:ext cx="1298100" cy="3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fib(n)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2694633" y="3379683"/>
            <a:ext cx="1298100" cy="3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3748509" y="4282641"/>
            <a:ext cx="1298100" cy="37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fib(2)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3761727" y="4739855"/>
            <a:ext cx="1298100" cy="37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fib(1)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9" name="Google Shape;289;p41"/>
          <p:cNvCxnSpPr>
            <a:endCxn id="284" idx="1"/>
          </p:cNvCxnSpPr>
          <p:nvPr/>
        </p:nvCxnSpPr>
        <p:spPr>
          <a:xfrm flipH="1" rot="-5400000">
            <a:off x="1904095" y="2854484"/>
            <a:ext cx="254100" cy="254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1"/>
          <p:cNvCxnSpPr>
            <a:endCxn id="288" idx="1"/>
          </p:cNvCxnSpPr>
          <p:nvPr/>
        </p:nvCxnSpPr>
        <p:spPr>
          <a:xfrm flipH="1" rot="-5400000">
            <a:off x="3392127" y="4556255"/>
            <a:ext cx="458100" cy="28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1"/>
          <p:cNvSpPr txBox="1"/>
          <p:nvPr/>
        </p:nvSpPr>
        <p:spPr>
          <a:xfrm>
            <a:off x="4982925" y="2473200"/>
            <a:ext cx="3164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FF"/>
                </a:solidFill>
              </a:rPr>
              <a:t>(</a:t>
            </a:r>
            <a:r>
              <a:rPr i="1" lang="pt" sz="2400">
                <a:solidFill>
                  <a:srgbClr val="0000FF"/>
                </a:solidFill>
              </a:rPr>
              <a:t>n</a:t>
            </a:r>
            <a:r>
              <a:rPr lang="pt" sz="2400">
                <a:solidFill>
                  <a:srgbClr val="0000FF"/>
                </a:solidFill>
              </a:rPr>
              <a:t>-2) × Θ(1) = Θ(</a:t>
            </a:r>
            <a:r>
              <a:rPr i="1" lang="pt" sz="2400">
                <a:solidFill>
                  <a:srgbClr val="0000FF"/>
                </a:solidFill>
              </a:rPr>
              <a:t>n</a:t>
            </a:r>
            <a:r>
              <a:rPr lang="pt" sz="2400">
                <a:solidFill>
                  <a:srgbClr val="0000FF"/>
                </a:solidFill>
              </a:rPr>
              <a:t>)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2158170" y="6113849"/>
            <a:ext cx="1298100" cy="37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fib(n-2)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3" name="Google Shape;293;p41"/>
          <p:cNvCxnSpPr>
            <a:endCxn id="292" idx="1"/>
          </p:cNvCxnSpPr>
          <p:nvPr/>
        </p:nvCxnSpPr>
        <p:spPr>
          <a:xfrm flipH="1" rot="-5400000">
            <a:off x="431820" y="4573499"/>
            <a:ext cx="3193500" cy="259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41"/>
          <p:cNvSpPr txBox="1"/>
          <p:nvPr/>
        </p:nvSpPr>
        <p:spPr>
          <a:xfrm>
            <a:off x="2694626" y="5638632"/>
            <a:ext cx="1298100" cy="37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5" name="Google Shape;295;p41"/>
          <p:cNvCxnSpPr/>
          <p:nvPr/>
        </p:nvCxnSpPr>
        <p:spPr>
          <a:xfrm flipH="1" rot="-5400000">
            <a:off x="1433350" y="4563150"/>
            <a:ext cx="2268900" cy="253800"/>
          </a:xfrm>
          <a:prstGeom prst="bentConnector3">
            <a:avLst>
              <a:gd fmla="val 1002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41"/>
          <p:cNvSpPr txBox="1"/>
          <p:nvPr/>
        </p:nvSpPr>
        <p:spPr>
          <a:xfrm>
            <a:off x="3075308" y="3827868"/>
            <a:ext cx="1298100" cy="3720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fib(3)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7" name="Google Shape;297;p41"/>
          <p:cNvCxnSpPr/>
          <p:nvPr/>
        </p:nvCxnSpPr>
        <p:spPr>
          <a:xfrm flipH="1" rot="-5400000">
            <a:off x="2437800" y="3311975"/>
            <a:ext cx="253800" cy="253800"/>
          </a:xfrm>
          <a:prstGeom prst="bentConnector3">
            <a:avLst>
              <a:gd fmla="val 1012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8" name="Google Shape;298;p41"/>
          <p:cNvCxnSpPr/>
          <p:nvPr/>
        </p:nvCxnSpPr>
        <p:spPr>
          <a:xfrm flipH="1" rot="-5400000">
            <a:off x="2818800" y="3755957"/>
            <a:ext cx="253800" cy="253800"/>
          </a:xfrm>
          <a:prstGeom prst="bentConnector3">
            <a:avLst>
              <a:gd fmla="val 1012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1"/>
          <p:cNvCxnSpPr/>
          <p:nvPr/>
        </p:nvCxnSpPr>
        <p:spPr>
          <a:xfrm flipH="1" rot="-5400000">
            <a:off x="3477875" y="4199882"/>
            <a:ext cx="253800" cy="253800"/>
          </a:xfrm>
          <a:prstGeom prst="bentConnector3">
            <a:avLst>
              <a:gd fmla="val 1012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41"/>
          <p:cNvSpPr txBox="1"/>
          <p:nvPr/>
        </p:nvSpPr>
        <p:spPr>
          <a:xfrm>
            <a:off x="3071521" y="5197041"/>
            <a:ext cx="1298100" cy="372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fib(2)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1" name="Google Shape;301;p41"/>
          <p:cNvCxnSpPr/>
          <p:nvPr/>
        </p:nvCxnSpPr>
        <p:spPr>
          <a:xfrm flipH="1" rot="-5400000">
            <a:off x="2263300" y="4570325"/>
            <a:ext cx="1369200" cy="256200"/>
          </a:xfrm>
          <a:prstGeom prst="bentConnector3">
            <a:avLst>
              <a:gd fmla="val 997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Lições aprendidas: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 sz="2400">
                <a:solidFill>
                  <a:srgbClr val="000000"/>
                </a:solidFill>
              </a:rPr>
              <a:t>Em geral, a recursão é o meio natural de se computar funções definidas de forma recursiva (como exemplos, Fatorial e Fibonacci)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 sz="2400">
                <a:solidFill>
                  <a:srgbClr val="000000"/>
                </a:solidFill>
              </a:rPr>
              <a:t>Nem sempre conduzem diretamente a algoritmos eficientes ─ no caso de repetição de subproblemas, é necessário memorizar!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Veremos que, não raramente, podemos resolver problemas de forma eficiente usando recursão mesmo em problemas que não são definidos recursivamente! </a:t>
            </a:r>
            <a:br>
              <a:rPr lang="pt" sz="2400">
                <a:solidFill>
                  <a:srgbClr val="000000"/>
                </a:solidFill>
              </a:rPr>
            </a:br>
            <a:br>
              <a:rPr lang="pt" sz="2400">
                <a:solidFill>
                  <a:srgbClr val="000000"/>
                </a:solidFill>
              </a:rPr>
            </a:br>
            <a:r>
              <a:rPr lang="pt" sz="2400">
                <a:solidFill>
                  <a:srgbClr val="000000"/>
                </a:solidFill>
              </a:rPr>
              <a:t>Com exercícios, podemos "enxergar" a forma recursiva escondida na descrição destes problemas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>
                <a:solidFill>
                  <a:srgbClr val="000000"/>
                </a:solidFill>
              </a:rPr>
              <a:t>Exercícios</a:t>
            </a:r>
            <a:r>
              <a:rPr lang="pt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" sz="2200">
                <a:solidFill>
                  <a:srgbClr val="000000"/>
                </a:solidFill>
              </a:rPr>
              <a:t>Média Aritmética:</a:t>
            </a:r>
            <a:br>
              <a:rPr lang="pt" sz="2200">
                <a:solidFill>
                  <a:srgbClr val="000000"/>
                </a:solidFill>
              </a:rPr>
            </a:br>
            <a:r>
              <a:rPr lang="pt" sz="2200">
                <a:solidFill>
                  <a:srgbClr val="000000"/>
                </a:solidFill>
              </a:rPr>
              <a:t>MA(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 = (a</a:t>
            </a:r>
            <a:r>
              <a:rPr baseline="-25000" lang="pt" sz="2200">
                <a:solidFill>
                  <a:srgbClr val="000000"/>
                </a:solidFill>
              </a:rPr>
              <a:t>1</a:t>
            </a:r>
            <a:r>
              <a:rPr lang="pt" sz="2200">
                <a:solidFill>
                  <a:srgbClr val="000000"/>
                </a:solidFill>
              </a:rPr>
              <a:t>+ ... + a</a:t>
            </a:r>
            <a:r>
              <a:rPr baseline="-25000"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)/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 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>
                <a:solidFill>
                  <a:srgbClr val="000000"/>
                </a:solidFill>
              </a:rPr>
              <a:t>Defina MA(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 em função de </a:t>
            </a:r>
            <a:br>
              <a:rPr lang="pt" sz="2200">
                <a:solidFill>
                  <a:srgbClr val="000000"/>
                </a:solidFill>
              </a:rPr>
            </a:br>
            <a:r>
              <a:rPr lang="pt" sz="2200">
                <a:solidFill>
                  <a:srgbClr val="000000"/>
                </a:solidFill>
              </a:rPr>
              <a:t>MA(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-1), a</a:t>
            </a:r>
            <a:r>
              <a:rPr baseline="-25000" i="1" lang="pt" sz="2200">
                <a:solidFill>
                  <a:srgbClr val="000000"/>
                </a:solidFill>
              </a:rPr>
              <a:t>N</a:t>
            </a:r>
            <a:r>
              <a:rPr baseline="-25000" lang="pt" sz="2200">
                <a:solidFill>
                  <a:srgbClr val="000000"/>
                </a:solidFill>
              </a:rPr>
              <a:t> </a:t>
            </a:r>
            <a:r>
              <a:rPr lang="pt" sz="2200">
                <a:solidFill>
                  <a:srgbClr val="000000"/>
                </a:solidFill>
              </a:rPr>
              <a:t>e 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endParaRPr i="1" sz="22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" sz="2200">
                <a:solidFill>
                  <a:srgbClr val="000000"/>
                </a:solidFill>
              </a:rPr>
              <a:t>Média Ponderada:</a:t>
            </a:r>
            <a:br>
              <a:rPr lang="pt" sz="2200">
                <a:solidFill>
                  <a:srgbClr val="000000"/>
                </a:solidFill>
              </a:rPr>
            </a:br>
            <a:r>
              <a:rPr lang="pt" sz="2200">
                <a:solidFill>
                  <a:srgbClr val="000000"/>
                </a:solidFill>
              </a:rPr>
              <a:t>MP(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 = (p</a:t>
            </a:r>
            <a:r>
              <a:rPr baseline="-25000" lang="pt" sz="2200">
                <a:solidFill>
                  <a:srgbClr val="000000"/>
                </a:solidFill>
              </a:rPr>
              <a:t>1</a:t>
            </a:r>
            <a:r>
              <a:rPr lang="pt" sz="2200">
                <a:solidFill>
                  <a:srgbClr val="000000"/>
                </a:solidFill>
              </a:rPr>
              <a:t>a</a:t>
            </a:r>
            <a:r>
              <a:rPr baseline="-25000" lang="pt" sz="2200">
                <a:solidFill>
                  <a:srgbClr val="000000"/>
                </a:solidFill>
              </a:rPr>
              <a:t>1</a:t>
            </a:r>
            <a:r>
              <a:rPr lang="pt" sz="2200">
                <a:solidFill>
                  <a:srgbClr val="000000"/>
                </a:solidFill>
              </a:rPr>
              <a:t>+ ... + p</a:t>
            </a:r>
            <a:r>
              <a:rPr baseline="-25000"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a</a:t>
            </a:r>
            <a:r>
              <a:rPr baseline="-25000"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)/(p</a:t>
            </a:r>
            <a:r>
              <a:rPr baseline="-25000" lang="pt" sz="2200">
                <a:solidFill>
                  <a:srgbClr val="000000"/>
                </a:solidFill>
              </a:rPr>
              <a:t>1</a:t>
            </a:r>
            <a:r>
              <a:rPr lang="pt" sz="2200">
                <a:solidFill>
                  <a:srgbClr val="000000"/>
                </a:solidFill>
              </a:rPr>
              <a:t>+ ... + p</a:t>
            </a:r>
            <a:r>
              <a:rPr baseline="-25000"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 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/>
              <a:t>Defina MP(</a:t>
            </a:r>
            <a:r>
              <a:rPr i="1" lang="pt" sz="2200"/>
              <a:t>N</a:t>
            </a:r>
            <a:r>
              <a:rPr lang="pt" sz="2200"/>
              <a:t>) em função de </a:t>
            </a:r>
            <a:br>
              <a:rPr lang="pt" sz="2200"/>
            </a:br>
            <a:r>
              <a:rPr lang="pt" sz="2200"/>
              <a:t>MP(</a:t>
            </a:r>
            <a:r>
              <a:rPr i="1" lang="pt" sz="2200"/>
              <a:t>N</a:t>
            </a:r>
            <a:r>
              <a:rPr lang="pt" sz="2200"/>
              <a:t>-1), a</a:t>
            </a:r>
            <a:r>
              <a:rPr baseline="-25000" i="1" lang="pt" sz="2200"/>
              <a:t>N</a:t>
            </a:r>
            <a:r>
              <a:rPr baseline="-25000" lang="pt" sz="2200"/>
              <a:t> </a:t>
            </a:r>
            <a:r>
              <a:rPr lang="pt" sz="2200"/>
              <a:t>, p</a:t>
            </a:r>
            <a:r>
              <a:rPr baseline="-25000" i="1" lang="pt" sz="2200"/>
              <a:t>N</a:t>
            </a:r>
            <a:r>
              <a:rPr baseline="-25000" lang="pt" sz="2200"/>
              <a:t> </a:t>
            </a:r>
            <a:r>
              <a:rPr lang="pt" sz="2200"/>
              <a:t>e </a:t>
            </a:r>
            <a:r>
              <a:rPr i="1" lang="pt" sz="2200"/>
              <a:t>N</a:t>
            </a:r>
            <a:r>
              <a:rPr lang="pt" sz="2200"/>
              <a:t> (</a:t>
            </a:r>
            <a:r>
              <a:rPr b="1" lang="pt" sz="2200"/>
              <a:t>só?!</a:t>
            </a:r>
            <a:r>
              <a:rPr lang="pt" sz="2200"/>
              <a:t>)</a:t>
            </a:r>
            <a:endParaRPr sz="2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>
                <a:solidFill>
                  <a:srgbClr val="000000"/>
                </a:solidFill>
              </a:rPr>
              <a:t>Exercícios</a:t>
            </a:r>
            <a:r>
              <a:rPr lang="pt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" sz="2200">
                <a:solidFill>
                  <a:srgbClr val="000000"/>
                </a:solidFill>
              </a:rPr>
              <a:t>C(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, </a:t>
            </a:r>
            <a:r>
              <a:rPr i="1" lang="pt" sz="2200">
                <a:solidFill>
                  <a:srgbClr val="000000"/>
                </a:solidFill>
              </a:rPr>
              <a:t>p</a:t>
            </a:r>
            <a:r>
              <a:rPr lang="pt" sz="2200">
                <a:solidFill>
                  <a:srgbClr val="000000"/>
                </a:solidFill>
              </a:rPr>
              <a:t>) é o número de combinações de 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 elementos, tomados </a:t>
            </a:r>
            <a:r>
              <a:rPr i="1" lang="pt" sz="2200">
                <a:solidFill>
                  <a:srgbClr val="000000"/>
                </a:solidFill>
              </a:rPr>
              <a:t>p</a:t>
            </a:r>
            <a:r>
              <a:rPr lang="pt" sz="2200">
                <a:solidFill>
                  <a:srgbClr val="000000"/>
                </a:solidFill>
              </a:rPr>
              <a:t> a</a:t>
            </a:r>
            <a:r>
              <a:rPr i="1" lang="pt" sz="2200">
                <a:solidFill>
                  <a:srgbClr val="000000"/>
                </a:solidFill>
              </a:rPr>
              <a:t> p</a:t>
            </a:r>
            <a:r>
              <a:rPr lang="pt" sz="2200">
                <a:solidFill>
                  <a:srgbClr val="000000"/>
                </a:solidFill>
              </a:rPr>
              <a:t>.</a:t>
            </a:r>
            <a:br>
              <a:rPr lang="pt" sz="2200">
                <a:solidFill>
                  <a:srgbClr val="000000"/>
                </a:solidFill>
              </a:rPr>
            </a:br>
            <a:r>
              <a:rPr lang="pt" sz="2200">
                <a:solidFill>
                  <a:srgbClr val="000000"/>
                </a:solidFill>
              </a:rPr>
              <a:t>C(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, </a:t>
            </a:r>
            <a:r>
              <a:rPr i="1" lang="pt" sz="2200">
                <a:solidFill>
                  <a:srgbClr val="000000"/>
                </a:solidFill>
              </a:rPr>
              <a:t>p</a:t>
            </a:r>
            <a:r>
              <a:rPr lang="pt" sz="2200">
                <a:solidFill>
                  <a:srgbClr val="000000"/>
                </a:solidFill>
              </a:rPr>
              <a:t>) = 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! / ((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 - </a:t>
            </a:r>
            <a:r>
              <a:rPr i="1" lang="pt" sz="2200">
                <a:solidFill>
                  <a:srgbClr val="000000"/>
                </a:solidFill>
              </a:rPr>
              <a:t>p</a:t>
            </a:r>
            <a:r>
              <a:rPr lang="pt" sz="2200">
                <a:solidFill>
                  <a:srgbClr val="000000"/>
                </a:solidFill>
              </a:rPr>
              <a:t>)! </a:t>
            </a:r>
            <a:r>
              <a:rPr i="1" lang="pt" sz="2200">
                <a:solidFill>
                  <a:srgbClr val="000000"/>
                </a:solidFill>
              </a:rPr>
              <a:t>p</a:t>
            </a:r>
            <a:r>
              <a:rPr lang="pt" sz="2200">
                <a:solidFill>
                  <a:srgbClr val="000000"/>
                </a:solidFill>
              </a:rPr>
              <a:t>!)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>
                <a:solidFill>
                  <a:srgbClr val="000000"/>
                </a:solidFill>
              </a:rPr>
              <a:t>Defina C(</a:t>
            </a:r>
            <a:r>
              <a:rPr i="1" lang="pt" sz="2200"/>
              <a:t>n</a:t>
            </a:r>
            <a:r>
              <a:rPr lang="pt" sz="2200"/>
              <a:t>, </a:t>
            </a:r>
            <a:r>
              <a:rPr i="1" lang="pt" sz="2200"/>
              <a:t>p</a:t>
            </a:r>
            <a:r>
              <a:rPr lang="pt" sz="2200">
                <a:solidFill>
                  <a:srgbClr val="000000"/>
                </a:solidFill>
              </a:rPr>
              <a:t>) em função de C(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, </a:t>
            </a:r>
            <a:r>
              <a:rPr i="1" lang="pt" sz="2200">
                <a:solidFill>
                  <a:srgbClr val="000000"/>
                </a:solidFill>
              </a:rPr>
              <a:t>p</a:t>
            </a:r>
            <a:r>
              <a:rPr lang="pt" sz="2200">
                <a:solidFill>
                  <a:srgbClr val="000000"/>
                </a:solidFill>
              </a:rPr>
              <a:t>-1) e C(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, 0) 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>
                <a:solidFill>
                  <a:srgbClr val="000000"/>
                </a:solidFill>
              </a:rPr>
              <a:t>Defina C(</a:t>
            </a:r>
            <a:r>
              <a:rPr i="1" lang="pt" sz="2200"/>
              <a:t>n</a:t>
            </a:r>
            <a:r>
              <a:rPr lang="pt" sz="2200"/>
              <a:t>, </a:t>
            </a:r>
            <a:r>
              <a:rPr i="1" lang="pt" sz="2200"/>
              <a:t>p</a:t>
            </a:r>
            <a:r>
              <a:rPr lang="pt" sz="2200">
                <a:solidFill>
                  <a:srgbClr val="000000"/>
                </a:solidFill>
              </a:rPr>
              <a:t>) em função de C(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-1, </a:t>
            </a:r>
            <a:r>
              <a:rPr i="1" lang="pt" sz="2200">
                <a:solidFill>
                  <a:srgbClr val="000000"/>
                </a:solidFill>
              </a:rPr>
              <a:t>p</a:t>
            </a:r>
            <a:r>
              <a:rPr lang="pt" sz="2200">
                <a:solidFill>
                  <a:srgbClr val="000000"/>
                </a:solidFill>
              </a:rPr>
              <a:t>) e C(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, 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 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■"/>
            </a:pPr>
            <a:r>
              <a:rPr lang="pt" sz="2200"/>
              <a:t>Defina C(</a:t>
            </a:r>
            <a:r>
              <a:rPr i="1" lang="pt" sz="2200"/>
              <a:t>n</a:t>
            </a:r>
            <a:r>
              <a:rPr lang="pt" sz="2200"/>
              <a:t>, </a:t>
            </a:r>
            <a:r>
              <a:rPr i="1" lang="pt" sz="2200"/>
              <a:t>p</a:t>
            </a:r>
            <a:r>
              <a:rPr lang="pt" sz="2200"/>
              <a:t>) em função de C(</a:t>
            </a:r>
            <a:r>
              <a:rPr i="1" lang="pt" sz="2200"/>
              <a:t>n</a:t>
            </a:r>
            <a:r>
              <a:rPr lang="pt" sz="2200"/>
              <a:t>-1, </a:t>
            </a:r>
            <a:r>
              <a:rPr i="1" lang="pt" sz="2200"/>
              <a:t>p</a:t>
            </a:r>
            <a:r>
              <a:rPr lang="pt" sz="2200"/>
              <a:t>-1) e C(</a:t>
            </a:r>
            <a:r>
              <a:rPr i="1" lang="pt" sz="2200"/>
              <a:t>n</a:t>
            </a:r>
            <a:r>
              <a:rPr lang="pt" sz="2200"/>
              <a:t>, 0) 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Exemplo: </a:t>
            </a:r>
            <a:r>
              <a:rPr b="1" lang="pt">
                <a:solidFill>
                  <a:srgbClr val="000000"/>
                </a:solidFill>
              </a:rPr>
              <a:t>Torre de Hanoi</a:t>
            </a:r>
            <a:endParaRPr b="1"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1800">
                <a:solidFill>
                  <a:srgbClr val="000000"/>
                </a:solidFill>
              </a:rPr>
              <a:t>Objetivo: transferir uma série de discos dispostos numa haste para uma outra haste, usando-se uma terceira haste auxiliar, com o seguinte procedimento:</a:t>
            </a:r>
            <a:endParaRPr sz="1800">
              <a:solidFill>
                <a:srgbClr val="000000"/>
              </a:solidFill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 sz="1800">
                <a:solidFill>
                  <a:srgbClr val="000000"/>
                </a:solidFill>
              </a:rPr>
              <a:t>Iterativamente, escolhe-se um disco de qualquer haste que esteja por cima e o coloca-se numa outra haste a escolha, desde que tal disco seja o menor disco daquela haste escolhida</a:t>
            </a:r>
            <a:endParaRPr/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400" y="4651347"/>
            <a:ext cx="4369201" cy="1916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</a:rPr>
              <a:t>Como resolver?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hanoi(n: Inteiro)</a:t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n ≥ 0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escrita de tuplas (Torre Origem -&gt; Torre Destino)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 a solução das Torres de Hanoi com torres 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'A', 'B', 'C' e n discos na torre 'A' com destino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a torre 'B' usando a torre 'C' como auxílio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(n)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hanoi(n)</a:t>
            </a:r>
            <a:endParaRPr b="1"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Recursão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ObterPosicaoDoMaximo(B[], n: Inteiro): Inteiro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a posição de B[1..n] com o elemento máximo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Ordenar(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A[], n: Inteiro)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i, pmax: 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i ← 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passo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-1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pmax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ObterPosicaoDoMaximo(A, i)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A[pmax], A[i]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A[i],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A[pmax]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>
                <a:solidFill>
                  <a:srgbClr val="000000"/>
                </a:solidFill>
              </a:rPr>
              <a:t>Pergunta-chave que deve ser feita para se resolver problemas mais complexos usando recursão </a:t>
            </a:r>
            <a:r>
              <a:rPr b="1" lang="pt" sz="2000"/>
              <a:t>[caso geral]</a:t>
            </a:r>
            <a:r>
              <a:rPr lang="pt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1" lang="pt">
                <a:solidFill>
                  <a:srgbClr val="000000"/>
                </a:solidFill>
              </a:rPr>
              <a:t>“Se eu já soubesse resolver este mesmo problema para entradas menores, como isso me ajudaria a resolver o problema com a entrada que me foi apresentada?”</a:t>
            </a:r>
            <a:endParaRPr b="1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</a:rPr>
              <a:t>	Uma ideia </a:t>
            </a:r>
            <a:r>
              <a:rPr b="1" lang="pt" sz="2000"/>
              <a:t>[caso geral]</a:t>
            </a:r>
            <a:r>
              <a:rPr lang="pt">
                <a:solidFill>
                  <a:srgbClr val="000000"/>
                </a:solidFill>
              </a:rPr>
              <a:t>: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1" name="Google Shape;351;p49"/>
          <p:cNvGrpSpPr/>
          <p:nvPr/>
        </p:nvGrpSpPr>
        <p:grpSpPr>
          <a:xfrm>
            <a:off x="435895" y="2411700"/>
            <a:ext cx="8272211" cy="3529960"/>
            <a:chOff x="435895" y="2411700"/>
            <a:chExt cx="8272211" cy="3529960"/>
          </a:xfrm>
        </p:grpSpPr>
        <p:grpSp>
          <p:nvGrpSpPr>
            <p:cNvPr id="352" name="Google Shape;352;p49"/>
            <p:cNvGrpSpPr/>
            <p:nvPr/>
          </p:nvGrpSpPr>
          <p:grpSpPr>
            <a:xfrm>
              <a:off x="435895" y="2761690"/>
              <a:ext cx="8272211" cy="3179970"/>
              <a:chOff x="435895" y="2761690"/>
              <a:chExt cx="8272211" cy="3179970"/>
            </a:xfrm>
          </p:grpSpPr>
          <p:pic>
            <p:nvPicPr>
              <p:cNvPr id="353" name="Google Shape;353;p4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35895" y="2761690"/>
                <a:ext cx="8272211" cy="31799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4" name="Google Shape;354;p49"/>
              <p:cNvSpPr/>
              <p:nvPr/>
            </p:nvSpPr>
            <p:spPr>
              <a:xfrm>
                <a:off x="3578000" y="2913500"/>
                <a:ext cx="1689300" cy="518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9"/>
              <p:cNvSpPr/>
              <p:nvPr/>
            </p:nvSpPr>
            <p:spPr>
              <a:xfrm>
                <a:off x="6910400" y="4092325"/>
                <a:ext cx="1689300" cy="518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9"/>
              <p:cNvSpPr/>
              <p:nvPr/>
            </p:nvSpPr>
            <p:spPr>
              <a:xfrm>
                <a:off x="3727350" y="4790625"/>
                <a:ext cx="1689300" cy="5187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7" name="Google Shape;357;p49"/>
            <p:cNvSpPr txBox="1"/>
            <p:nvPr/>
          </p:nvSpPr>
          <p:spPr>
            <a:xfrm>
              <a:off x="944473" y="24117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A</a:t>
              </a:r>
              <a:endParaRPr b="1" sz="1800"/>
            </a:p>
          </p:txBody>
        </p:sp>
        <p:sp>
          <p:nvSpPr>
            <p:cNvPr id="358" name="Google Shape;358;p49"/>
            <p:cNvSpPr txBox="1"/>
            <p:nvPr/>
          </p:nvSpPr>
          <p:spPr>
            <a:xfrm>
              <a:off x="1901620" y="24117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C</a:t>
              </a:r>
              <a:endParaRPr b="1" sz="1800"/>
            </a:p>
          </p:txBody>
        </p:sp>
        <p:sp>
          <p:nvSpPr>
            <p:cNvPr id="359" name="Google Shape;359;p49"/>
            <p:cNvSpPr txBox="1"/>
            <p:nvPr/>
          </p:nvSpPr>
          <p:spPr>
            <a:xfrm>
              <a:off x="2868059" y="24117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B</a:t>
              </a:r>
              <a:endParaRPr b="1" sz="1800"/>
            </a:p>
          </p:txBody>
        </p:sp>
        <p:sp>
          <p:nvSpPr>
            <p:cNvPr id="360" name="Google Shape;360;p49"/>
            <p:cNvSpPr txBox="1"/>
            <p:nvPr/>
          </p:nvSpPr>
          <p:spPr>
            <a:xfrm>
              <a:off x="5549927" y="24117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A</a:t>
              </a:r>
              <a:endParaRPr b="1" sz="1800"/>
            </a:p>
          </p:txBody>
        </p:sp>
        <p:sp>
          <p:nvSpPr>
            <p:cNvPr id="361" name="Google Shape;361;p49"/>
            <p:cNvSpPr txBox="1"/>
            <p:nvPr/>
          </p:nvSpPr>
          <p:spPr>
            <a:xfrm>
              <a:off x="6507073" y="24117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C</a:t>
              </a:r>
              <a:endParaRPr b="1" sz="1800"/>
            </a:p>
          </p:txBody>
        </p:sp>
        <p:sp>
          <p:nvSpPr>
            <p:cNvPr id="362" name="Google Shape;362;p49"/>
            <p:cNvSpPr txBox="1"/>
            <p:nvPr/>
          </p:nvSpPr>
          <p:spPr>
            <a:xfrm>
              <a:off x="7473513" y="24117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B</a:t>
              </a:r>
              <a:endParaRPr b="1" sz="1800"/>
            </a:p>
          </p:txBody>
        </p:sp>
        <p:sp>
          <p:nvSpPr>
            <p:cNvPr id="363" name="Google Shape;363;p49"/>
            <p:cNvSpPr txBox="1"/>
            <p:nvPr/>
          </p:nvSpPr>
          <p:spPr>
            <a:xfrm>
              <a:off x="944473" y="44691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A</a:t>
              </a:r>
              <a:endParaRPr b="1" sz="1800"/>
            </a:p>
          </p:txBody>
        </p:sp>
        <p:sp>
          <p:nvSpPr>
            <p:cNvPr id="364" name="Google Shape;364;p49"/>
            <p:cNvSpPr txBox="1"/>
            <p:nvPr/>
          </p:nvSpPr>
          <p:spPr>
            <a:xfrm>
              <a:off x="1901620" y="44691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C</a:t>
              </a:r>
              <a:endParaRPr b="1" sz="1800"/>
            </a:p>
          </p:txBody>
        </p:sp>
        <p:sp>
          <p:nvSpPr>
            <p:cNvPr id="365" name="Google Shape;365;p49"/>
            <p:cNvSpPr txBox="1"/>
            <p:nvPr/>
          </p:nvSpPr>
          <p:spPr>
            <a:xfrm>
              <a:off x="2868059" y="44691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B</a:t>
              </a:r>
              <a:endParaRPr b="1" sz="1800"/>
            </a:p>
          </p:txBody>
        </p:sp>
        <p:sp>
          <p:nvSpPr>
            <p:cNvPr id="366" name="Google Shape;366;p49"/>
            <p:cNvSpPr txBox="1"/>
            <p:nvPr/>
          </p:nvSpPr>
          <p:spPr>
            <a:xfrm>
              <a:off x="5549927" y="44691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A</a:t>
              </a:r>
              <a:endParaRPr b="1" sz="1800"/>
            </a:p>
          </p:txBody>
        </p:sp>
        <p:sp>
          <p:nvSpPr>
            <p:cNvPr id="367" name="Google Shape;367;p49"/>
            <p:cNvSpPr txBox="1"/>
            <p:nvPr/>
          </p:nvSpPr>
          <p:spPr>
            <a:xfrm>
              <a:off x="6507073" y="44691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C</a:t>
              </a:r>
              <a:endParaRPr b="1" sz="1800"/>
            </a:p>
          </p:txBody>
        </p:sp>
        <p:sp>
          <p:nvSpPr>
            <p:cNvPr id="368" name="Google Shape;368;p49"/>
            <p:cNvSpPr txBox="1"/>
            <p:nvPr/>
          </p:nvSpPr>
          <p:spPr>
            <a:xfrm>
              <a:off x="7473513" y="4469100"/>
              <a:ext cx="485100" cy="4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" sz="1800"/>
                <a:t>B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>
                <a:solidFill>
                  <a:srgbClr val="000000"/>
                </a:solidFill>
              </a:rPr>
              <a:t>Note que apesar da solução apresentar um comportamento recursivo, </a:t>
            </a:r>
            <a:r>
              <a:rPr lang="pt">
                <a:solidFill>
                  <a:srgbClr val="000000"/>
                </a:solidFill>
              </a:rPr>
              <a:t>ela não </a:t>
            </a:r>
            <a:r>
              <a:rPr lang="pt" sz="3000">
                <a:solidFill>
                  <a:srgbClr val="000000"/>
                </a:solidFill>
              </a:rPr>
              <a:t>pode </a:t>
            </a:r>
            <a:r>
              <a:rPr lang="pt">
                <a:solidFill>
                  <a:srgbClr val="000000"/>
                </a:solidFill>
              </a:rPr>
              <a:t>efetivamente usar </a:t>
            </a:r>
            <a:r>
              <a:rPr lang="pt" sz="3000">
                <a:solidFill>
                  <a:srgbClr val="000000"/>
                </a:solidFill>
              </a:rPr>
              <a:t>chamadas recursivas pois a haste onde estão os discos </a:t>
            </a:r>
            <a:r>
              <a:rPr lang="pt">
                <a:solidFill>
                  <a:srgbClr val="000000"/>
                </a:solidFill>
              </a:rPr>
              <a:t>ou aquela </a:t>
            </a:r>
            <a:r>
              <a:rPr lang="pt" sz="3000">
                <a:solidFill>
                  <a:srgbClr val="000000"/>
                </a:solidFill>
              </a:rPr>
              <a:t>para onde eles ir</a:t>
            </a:r>
            <a:r>
              <a:rPr lang="pt">
                <a:solidFill>
                  <a:srgbClr val="000000"/>
                </a:solidFill>
              </a:rPr>
              <a:t>ão é </a:t>
            </a:r>
            <a:r>
              <a:rPr lang="pt" sz="3000">
                <a:solidFill>
                  <a:srgbClr val="000000"/>
                </a:solidFill>
              </a:rPr>
              <a:t>outra</a:t>
            </a:r>
            <a:endParaRPr sz="30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000">
                <a:solidFill>
                  <a:srgbClr val="000000"/>
                </a:solidFill>
              </a:rPr>
              <a:t>Solução</a:t>
            </a:r>
            <a:r>
              <a:rPr lang="pt" sz="3000">
                <a:solidFill>
                  <a:srgbClr val="000000"/>
                </a:solidFill>
              </a:rPr>
              <a:t>: generalizar a definição do problema! </a:t>
            </a:r>
            <a:r>
              <a:rPr b="1" lang="pt" sz="2000"/>
              <a:t>[generalização]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hanoi(n: Inteiro, TOrig,TDest,TAux: Caractere)</a:t>
            </a:r>
            <a:endParaRPr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n ≥ 0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escrita de tuplas (Torre Origem -&gt; Torre Destino)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 a solução das Torres de Hanoi com torres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TOrig, TDest, TAux e n discos da torre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TOrig com destino a TDest usando a TAux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como auxílio</a:t>
            </a:r>
            <a:endParaRPr sz="19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endParaRPr b="1"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(n)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hanoi(n, "A", "B", "C")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hanoi(n: Inteiro,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TOrig,TDest,TAux: Caractere)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n ≥ 0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escrita de tuplas...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&gt; 0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hanoi(n-1, TOrig, TAux, TDest)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(TOrig, " -&gt; ", TDest)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hanoi(n-1, TAux, TDest, TOrig)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457200" y="1600200"/>
            <a:ext cx="79368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Complexidade:</a:t>
            </a:r>
            <a:endParaRPr b="1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393" name="Google Shape;393;p53"/>
          <p:cNvSpPr txBox="1"/>
          <p:nvPr/>
        </p:nvSpPr>
        <p:spPr>
          <a:xfrm>
            <a:off x="3304992" y="2533675"/>
            <a:ext cx="12777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hanoi</a:t>
            </a: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(n)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1846276" y="3068905"/>
            <a:ext cx="12777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hanoi(n-1)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53"/>
          <p:cNvSpPr txBox="1"/>
          <p:nvPr/>
        </p:nvSpPr>
        <p:spPr>
          <a:xfrm>
            <a:off x="4730087" y="3068905"/>
            <a:ext cx="12777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hanoi(n-1)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53"/>
          <p:cNvSpPr txBox="1"/>
          <p:nvPr/>
        </p:nvSpPr>
        <p:spPr>
          <a:xfrm>
            <a:off x="1115250" y="3612039"/>
            <a:ext cx="12777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53"/>
          <p:cNvSpPr txBox="1"/>
          <p:nvPr/>
        </p:nvSpPr>
        <p:spPr>
          <a:xfrm>
            <a:off x="2596233" y="3612039"/>
            <a:ext cx="12777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53"/>
          <p:cNvSpPr txBox="1"/>
          <p:nvPr/>
        </p:nvSpPr>
        <p:spPr>
          <a:xfrm>
            <a:off x="4077217" y="3612039"/>
            <a:ext cx="12777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9" name="Google Shape;399;p53"/>
          <p:cNvSpPr txBox="1"/>
          <p:nvPr/>
        </p:nvSpPr>
        <p:spPr>
          <a:xfrm>
            <a:off x="5558200" y="3612039"/>
            <a:ext cx="12777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0" name="Google Shape;400;p53"/>
          <p:cNvSpPr txBox="1"/>
          <p:nvPr/>
        </p:nvSpPr>
        <p:spPr>
          <a:xfrm>
            <a:off x="286375" y="4231400"/>
            <a:ext cx="8781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hanoi(1)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53"/>
          <p:cNvSpPr txBox="1"/>
          <p:nvPr/>
        </p:nvSpPr>
        <p:spPr>
          <a:xfrm>
            <a:off x="1210055" y="4231400"/>
            <a:ext cx="8781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hanoi(1)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53"/>
          <p:cNvSpPr txBox="1"/>
          <p:nvPr/>
        </p:nvSpPr>
        <p:spPr>
          <a:xfrm>
            <a:off x="2191375" y="4231400"/>
            <a:ext cx="8781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hanoi(1)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Google Shape;403;p53"/>
          <p:cNvSpPr txBox="1"/>
          <p:nvPr/>
        </p:nvSpPr>
        <p:spPr>
          <a:xfrm>
            <a:off x="3115055" y="4231400"/>
            <a:ext cx="8781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hanoi(1)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53"/>
          <p:cNvSpPr txBox="1"/>
          <p:nvPr/>
        </p:nvSpPr>
        <p:spPr>
          <a:xfrm>
            <a:off x="4096375" y="4231400"/>
            <a:ext cx="8781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hanoi(1)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5" name="Google Shape;405;p53"/>
          <p:cNvSpPr txBox="1"/>
          <p:nvPr/>
        </p:nvSpPr>
        <p:spPr>
          <a:xfrm>
            <a:off x="5020055" y="4231400"/>
            <a:ext cx="8781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hanoi(1)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6" name="Google Shape;406;p53"/>
          <p:cNvSpPr txBox="1"/>
          <p:nvPr/>
        </p:nvSpPr>
        <p:spPr>
          <a:xfrm>
            <a:off x="6001375" y="4231400"/>
            <a:ext cx="8781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hanoi(1)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53"/>
          <p:cNvSpPr txBox="1"/>
          <p:nvPr/>
        </p:nvSpPr>
        <p:spPr>
          <a:xfrm>
            <a:off x="6925055" y="4231400"/>
            <a:ext cx="878100" cy="2679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hanoi(1)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08" name="Google Shape;408;p53"/>
          <p:cNvCxnSpPr>
            <a:stCxn id="393" idx="2"/>
            <a:endCxn id="394" idx="0"/>
          </p:cNvCxnSpPr>
          <p:nvPr/>
        </p:nvCxnSpPr>
        <p:spPr>
          <a:xfrm rot="5400000">
            <a:off x="3080892" y="2205925"/>
            <a:ext cx="267300" cy="14586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53"/>
          <p:cNvCxnSpPr>
            <a:stCxn id="393" idx="2"/>
            <a:endCxn id="395" idx="0"/>
          </p:cNvCxnSpPr>
          <p:nvPr/>
        </p:nvCxnSpPr>
        <p:spPr>
          <a:xfrm flipH="1" rot="-5400000">
            <a:off x="4522692" y="2222725"/>
            <a:ext cx="267300" cy="14250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53"/>
          <p:cNvCxnSpPr>
            <a:stCxn id="394" idx="2"/>
            <a:endCxn id="396" idx="0"/>
          </p:cNvCxnSpPr>
          <p:nvPr/>
        </p:nvCxnSpPr>
        <p:spPr>
          <a:xfrm rot="5400000">
            <a:off x="1982026" y="3108805"/>
            <a:ext cx="275100" cy="7311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53"/>
          <p:cNvCxnSpPr>
            <a:stCxn id="397" idx="0"/>
            <a:endCxn id="394" idx="2"/>
          </p:cNvCxnSpPr>
          <p:nvPr/>
        </p:nvCxnSpPr>
        <p:spPr>
          <a:xfrm flipH="1" rot="5400000">
            <a:off x="2722533" y="3099489"/>
            <a:ext cx="275100" cy="7500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53"/>
          <p:cNvCxnSpPr>
            <a:stCxn id="398" idx="0"/>
            <a:endCxn id="395" idx="2"/>
          </p:cNvCxnSpPr>
          <p:nvPr/>
        </p:nvCxnSpPr>
        <p:spPr>
          <a:xfrm rot="-5400000">
            <a:off x="4904917" y="3148089"/>
            <a:ext cx="275100" cy="6528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53"/>
          <p:cNvCxnSpPr>
            <a:stCxn id="399" idx="0"/>
            <a:endCxn id="395" idx="2"/>
          </p:cNvCxnSpPr>
          <p:nvPr/>
        </p:nvCxnSpPr>
        <p:spPr>
          <a:xfrm flipH="1" rot="5400000">
            <a:off x="5645500" y="3060489"/>
            <a:ext cx="275100" cy="828000"/>
          </a:xfrm>
          <a:prstGeom prst="bentConnector3">
            <a:avLst>
              <a:gd fmla="val 500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53"/>
          <p:cNvCxnSpPr>
            <a:stCxn id="400" idx="0"/>
            <a:endCxn id="396" idx="2"/>
          </p:cNvCxnSpPr>
          <p:nvPr/>
        </p:nvCxnSpPr>
        <p:spPr>
          <a:xfrm rot="-5400000">
            <a:off x="1063975" y="3541250"/>
            <a:ext cx="351600" cy="10287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53"/>
          <p:cNvCxnSpPr>
            <a:stCxn id="401" idx="0"/>
            <a:endCxn id="396" idx="2"/>
          </p:cNvCxnSpPr>
          <p:nvPr/>
        </p:nvCxnSpPr>
        <p:spPr>
          <a:xfrm rot="-5400000">
            <a:off x="1525805" y="4003100"/>
            <a:ext cx="351600" cy="1050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53"/>
          <p:cNvCxnSpPr>
            <a:stCxn id="402" idx="0"/>
            <a:endCxn id="397" idx="2"/>
          </p:cNvCxnSpPr>
          <p:nvPr/>
        </p:nvCxnSpPr>
        <p:spPr>
          <a:xfrm rot="-5400000">
            <a:off x="2757025" y="3753200"/>
            <a:ext cx="351600" cy="6048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3"/>
          <p:cNvCxnSpPr>
            <a:stCxn id="403" idx="0"/>
            <a:endCxn id="397" idx="2"/>
          </p:cNvCxnSpPr>
          <p:nvPr/>
        </p:nvCxnSpPr>
        <p:spPr>
          <a:xfrm flipH="1" rot="5400000">
            <a:off x="3218855" y="3896150"/>
            <a:ext cx="351600" cy="3189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3"/>
          <p:cNvCxnSpPr>
            <a:stCxn id="404" idx="0"/>
            <a:endCxn id="398" idx="2"/>
          </p:cNvCxnSpPr>
          <p:nvPr/>
        </p:nvCxnSpPr>
        <p:spPr>
          <a:xfrm rot="-5400000">
            <a:off x="4449925" y="3965300"/>
            <a:ext cx="351600" cy="1806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53"/>
          <p:cNvCxnSpPr>
            <a:stCxn id="405" idx="0"/>
            <a:endCxn id="398" idx="2"/>
          </p:cNvCxnSpPr>
          <p:nvPr/>
        </p:nvCxnSpPr>
        <p:spPr>
          <a:xfrm flipH="1" rot="5400000">
            <a:off x="4911755" y="3684050"/>
            <a:ext cx="351600" cy="7431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53"/>
          <p:cNvCxnSpPr>
            <a:stCxn id="406" idx="0"/>
            <a:endCxn id="399" idx="2"/>
          </p:cNvCxnSpPr>
          <p:nvPr/>
        </p:nvCxnSpPr>
        <p:spPr>
          <a:xfrm flipH="1" rot="5400000">
            <a:off x="6142975" y="3933950"/>
            <a:ext cx="351600" cy="2433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53"/>
          <p:cNvCxnSpPr>
            <a:stCxn id="407" idx="0"/>
            <a:endCxn id="399" idx="2"/>
          </p:cNvCxnSpPr>
          <p:nvPr/>
        </p:nvCxnSpPr>
        <p:spPr>
          <a:xfrm flipH="1" rot="5400000">
            <a:off x="6604805" y="3472100"/>
            <a:ext cx="351600" cy="11670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53"/>
          <p:cNvSpPr txBox="1"/>
          <p:nvPr/>
        </p:nvSpPr>
        <p:spPr>
          <a:xfrm>
            <a:off x="8088900" y="2491825"/>
            <a:ext cx="342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1</a:t>
            </a:r>
            <a:endParaRPr/>
          </a:p>
        </p:txBody>
      </p:sp>
      <p:sp>
        <p:nvSpPr>
          <p:cNvPr id="423" name="Google Shape;423;p53"/>
          <p:cNvSpPr txBox="1"/>
          <p:nvPr/>
        </p:nvSpPr>
        <p:spPr>
          <a:xfrm>
            <a:off x="8088900" y="2949025"/>
            <a:ext cx="342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2</a:t>
            </a:r>
            <a:endParaRPr/>
          </a:p>
        </p:txBody>
      </p:sp>
      <p:sp>
        <p:nvSpPr>
          <p:cNvPr id="424" name="Google Shape;424;p53"/>
          <p:cNvSpPr txBox="1"/>
          <p:nvPr/>
        </p:nvSpPr>
        <p:spPr>
          <a:xfrm>
            <a:off x="8088900" y="3482425"/>
            <a:ext cx="3420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...</a:t>
            </a:r>
            <a:endParaRPr/>
          </a:p>
        </p:txBody>
      </p:sp>
      <p:sp>
        <p:nvSpPr>
          <p:cNvPr id="425" name="Google Shape;425;p53"/>
          <p:cNvSpPr txBox="1"/>
          <p:nvPr/>
        </p:nvSpPr>
        <p:spPr>
          <a:xfrm>
            <a:off x="8088900" y="4149675"/>
            <a:ext cx="8781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/>
              <a:t>n</a:t>
            </a:r>
            <a:endParaRPr baseline="30000" i="1"/>
          </a:p>
        </p:txBody>
      </p:sp>
      <p:sp>
        <p:nvSpPr>
          <p:cNvPr id="426" name="Google Shape;426;p53"/>
          <p:cNvSpPr txBox="1"/>
          <p:nvPr/>
        </p:nvSpPr>
        <p:spPr>
          <a:xfrm>
            <a:off x="4096375" y="4699900"/>
            <a:ext cx="3745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   </a:t>
            </a:r>
            <a:r>
              <a:rPr lang="pt" sz="2400"/>
              <a:t>1+2+2</a:t>
            </a:r>
            <a:r>
              <a:rPr baseline="30000" lang="pt" sz="2400"/>
              <a:t>2</a:t>
            </a:r>
            <a:r>
              <a:rPr lang="pt" sz="2400"/>
              <a:t>+…+2</a:t>
            </a:r>
            <a:r>
              <a:rPr baseline="30000" i="1" lang="pt" sz="2400"/>
              <a:t>n</a:t>
            </a:r>
            <a:r>
              <a:rPr baseline="30000" lang="pt" sz="2400"/>
              <a:t>-1</a:t>
            </a:r>
            <a:br>
              <a:rPr lang="pt" sz="2400"/>
            </a:br>
            <a:r>
              <a:rPr lang="pt" sz="2400"/>
              <a:t>= 2</a:t>
            </a:r>
            <a:r>
              <a:rPr baseline="30000" i="1" lang="pt" sz="2400"/>
              <a:t>n</a:t>
            </a:r>
            <a:r>
              <a:rPr baseline="30000" lang="pt" sz="2400"/>
              <a:t> </a:t>
            </a:r>
            <a:r>
              <a:rPr lang="pt" sz="2400">
                <a:solidFill>
                  <a:schemeClr val="dk1"/>
                </a:solidFill>
              </a:rPr>
              <a:t>- 1</a:t>
            </a:r>
            <a:r>
              <a:rPr lang="pt" sz="2400"/>
              <a:t> </a:t>
            </a:r>
            <a:endParaRPr sz="2400"/>
          </a:p>
        </p:txBody>
      </p:sp>
      <p:sp>
        <p:nvSpPr>
          <p:cNvPr id="427" name="Google Shape;427;p53"/>
          <p:cNvSpPr txBox="1"/>
          <p:nvPr/>
        </p:nvSpPr>
        <p:spPr>
          <a:xfrm>
            <a:off x="3740250" y="5576700"/>
            <a:ext cx="4062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FF"/>
                </a:solidFill>
              </a:rPr>
              <a:t>∴ </a:t>
            </a:r>
            <a:r>
              <a:rPr lang="pt" sz="2400">
                <a:solidFill>
                  <a:srgbClr val="0000FF"/>
                </a:solidFill>
              </a:rPr>
              <a:t>(</a:t>
            </a:r>
            <a:r>
              <a:rPr lang="pt" sz="2400">
                <a:solidFill>
                  <a:srgbClr val="0000FF"/>
                </a:solidFill>
              </a:rPr>
              <a:t>2</a:t>
            </a:r>
            <a:r>
              <a:rPr baseline="30000" i="1" lang="pt" sz="2400">
                <a:solidFill>
                  <a:srgbClr val="0000FF"/>
                </a:solidFill>
              </a:rPr>
              <a:t>n</a:t>
            </a:r>
            <a:r>
              <a:rPr lang="pt" sz="2400">
                <a:solidFill>
                  <a:srgbClr val="0000FF"/>
                </a:solidFill>
              </a:rPr>
              <a:t> - 1</a:t>
            </a:r>
            <a:r>
              <a:rPr lang="pt" sz="2400">
                <a:solidFill>
                  <a:srgbClr val="0000FF"/>
                </a:solidFill>
              </a:rPr>
              <a:t>) × Θ(1) = Θ(2</a:t>
            </a:r>
            <a:r>
              <a:rPr baseline="30000" i="1" lang="pt" sz="2400">
                <a:solidFill>
                  <a:srgbClr val="0000FF"/>
                </a:solidFill>
              </a:rPr>
              <a:t>n</a:t>
            </a:r>
            <a:r>
              <a:rPr lang="pt" sz="2400">
                <a:solidFill>
                  <a:srgbClr val="0000FF"/>
                </a:solidFill>
              </a:rPr>
              <a:t>)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</a:t>
            </a:r>
            <a:endParaRPr b="1"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>
                <a:solidFill>
                  <a:srgbClr val="000000"/>
                </a:solidFill>
              </a:rPr>
              <a:t>Seja T(</a:t>
            </a:r>
            <a:r>
              <a:rPr i="1" lang="pt">
                <a:solidFill>
                  <a:srgbClr val="000000"/>
                </a:solidFill>
              </a:rPr>
              <a:t>n</a:t>
            </a:r>
            <a:r>
              <a:rPr lang="pt">
                <a:solidFill>
                  <a:srgbClr val="000000"/>
                </a:solidFill>
              </a:rPr>
              <a:t>) a complexidade de tempo de </a:t>
            </a:r>
            <a:r>
              <a:rPr lang="pt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hanoi(n)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T(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 = 1, se </a:t>
            </a:r>
            <a:r>
              <a:rPr i="1" lang="pt" sz="2200"/>
              <a:t>n</a:t>
            </a:r>
            <a:r>
              <a:rPr lang="pt" sz="2200">
                <a:solidFill>
                  <a:srgbClr val="000000"/>
                </a:solidFill>
              </a:rPr>
              <a:t> = 0. Caso contrário,</a:t>
            </a:r>
            <a:endParaRPr sz="22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T(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 = 2 T(</a:t>
            </a:r>
            <a:r>
              <a:rPr i="1" lang="pt" sz="2200"/>
              <a:t>n</a:t>
            </a:r>
            <a:r>
              <a:rPr lang="pt" sz="2200">
                <a:solidFill>
                  <a:srgbClr val="000000"/>
                </a:solidFill>
              </a:rPr>
              <a:t>-1) + 1 = 2 (2 T(</a:t>
            </a:r>
            <a:r>
              <a:rPr i="1" lang="pt" sz="2200"/>
              <a:t>n</a:t>
            </a:r>
            <a:r>
              <a:rPr lang="pt" sz="2200">
                <a:solidFill>
                  <a:srgbClr val="000000"/>
                </a:solidFill>
              </a:rPr>
              <a:t>-2) + 1 ) + 1 =</a:t>
            </a:r>
            <a:endParaRPr sz="22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	= 2</a:t>
            </a:r>
            <a:r>
              <a:rPr baseline="30000" lang="pt" sz="2200">
                <a:solidFill>
                  <a:srgbClr val="000000"/>
                </a:solidFill>
              </a:rPr>
              <a:t>2 </a:t>
            </a:r>
            <a:r>
              <a:rPr lang="pt" sz="2200">
                <a:solidFill>
                  <a:srgbClr val="000000"/>
                </a:solidFill>
              </a:rPr>
              <a:t>T(</a:t>
            </a:r>
            <a:r>
              <a:rPr i="1" lang="pt" sz="2200"/>
              <a:t>n</a:t>
            </a:r>
            <a:r>
              <a:rPr lang="pt" sz="2200">
                <a:solidFill>
                  <a:srgbClr val="000000"/>
                </a:solidFill>
              </a:rPr>
              <a:t>-2) + 2 + 1 = </a:t>
            </a:r>
            <a:endParaRPr sz="22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= 2</a:t>
            </a:r>
            <a:r>
              <a:rPr baseline="30000" lang="pt" sz="2200">
                <a:solidFill>
                  <a:srgbClr val="000000"/>
                </a:solidFill>
              </a:rPr>
              <a:t>3 </a:t>
            </a:r>
            <a:r>
              <a:rPr lang="pt" sz="2200">
                <a:solidFill>
                  <a:srgbClr val="000000"/>
                </a:solidFill>
              </a:rPr>
              <a:t>T(</a:t>
            </a:r>
            <a:r>
              <a:rPr i="1" lang="pt" sz="2200"/>
              <a:t>n</a:t>
            </a:r>
            <a:r>
              <a:rPr lang="pt" sz="2200">
                <a:solidFill>
                  <a:srgbClr val="000000"/>
                </a:solidFill>
              </a:rPr>
              <a:t>-3) + 2</a:t>
            </a:r>
            <a:r>
              <a:rPr baseline="30000" lang="pt" sz="2200">
                <a:solidFill>
                  <a:srgbClr val="000000"/>
                </a:solidFill>
              </a:rPr>
              <a:t>2</a:t>
            </a:r>
            <a:r>
              <a:rPr lang="pt" sz="2200">
                <a:solidFill>
                  <a:srgbClr val="000000"/>
                </a:solidFill>
              </a:rPr>
              <a:t> + 2</a:t>
            </a:r>
            <a:r>
              <a:rPr baseline="30000" lang="pt" sz="2200">
                <a:solidFill>
                  <a:srgbClr val="000000"/>
                </a:solidFill>
              </a:rPr>
              <a:t>1</a:t>
            </a:r>
            <a:r>
              <a:rPr lang="pt" sz="2200">
                <a:solidFill>
                  <a:srgbClr val="000000"/>
                </a:solidFill>
              </a:rPr>
              <a:t> + 2 = </a:t>
            </a:r>
            <a:endParaRPr sz="22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= 2</a:t>
            </a:r>
            <a:r>
              <a:rPr baseline="30000" i="1" lang="pt" sz="2200">
                <a:solidFill>
                  <a:srgbClr val="000000"/>
                </a:solidFill>
              </a:rPr>
              <a:t>i</a:t>
            </a:r>
            <a:r>
              <a:rPr baseline="30000" lang="pt" sz="2200">
                <a:solidFill>
                  <a:srgbClr val="000000"/>
                </a:solidFill>
              </a:rPr>
              <a:t> </a:t>
            </a:r>
            <a:r>
              <a:rPr lang="pt" sz="2200">
                <a:solidFill>
                  <a:srgbClr val="000000"/>
                </a:solidFill>
              </a:rPr>
              <a:t>T(</a:t>
            </a:r>
            <a:r>
              <a:rPr i="1" lang="pt" sz="2200"/>
              <a:t>n</a:t>
            </a:r>
            <a:r>
              <a:rPr lang="pt" sz="2200">
                <a:solidFill>
                  <a:srgbClr val="000000"/>
                </a:solidFill>
              </a:rPr>
              <a:t>-</a:t>
            </a:r>
            <a:r>
              <a:rPr i="1" lang="pt" sz="2200">
                <a:solidFill>
                  <a:srgbClr val="000000"/>
                </a:solidFill>
              </a:rPr>
              <a:t>i</a:t>
            </a:r>
            <a:r>
              <a:rPr lang="pt" sz="2200">
                <a:solidFill>
                  <a:srgbClr val="000000"/>
                </a:solidFill>
              </a:rPr>
              <a:t>) + 2</a:t>
            </a:r>
            <a:r>
              <a:rPr baseline="30000" i="1" lang="pt" sz="2200">
                <a:solidFill>
                  <a:srgbClr val="000000"/>
                </a:solidFill>
              </a:rPr>
              <a:t>i</a:t>
            </a:r>
            <a:r>
              <a:rPr baseline="30000" lang="pt" sz="2200">
                <a:solidFill>
                  <a:srgbClr val="000000"/>
                </a:solidFill>
              </a:rPr>
              <a:t>-1</a:t>
            </a:r>
            <a:r>
              <a:rPr lang="pt" sz="2200">
                <a:solidFill>
                  <a:srgbClr val="000000"/>
                </a:solidFill>
              </a:rPr>
              <a:t> + ... + 2 + 1 = </a:t>
            </a:r>
            <a:endParaRPr sz="22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Fazendo-se </a:t>
            </a:r>
            <a:r>
              <a:rPr i="1" lang="pt" sz="2200"/>
              <a:t>n</a:t>
            </a:r>
            <a:r>
              <a:rPr lang="pt" sz="2200">
                <a:solidFill>
                  <a:srgbClr val="000000"/>
                </a:solidFill>
              </a:rPr>
              <a:t> - </a:t>
            </a:r>
            <a:r>
              <a:rPr i="1" lang="pt" sz="2200">
                <a:solidFill>
                  <a:srgbClr val="000000"/>
                </a:solidFill>
              </a:rPr>
              <a:t>i</a:t>
            </a:r>
            <a:r>
              <a:rPr lang="pt" sz="2200">
                <a:solidFill>
                  <a:srgbClr val="000000"/>
                </a:solidFill>
              </a:rPr>
              <a:t> = 0, temos que </a:t>
            </a:r>
            <a:r>
              <a:rPr i="1" lang="pt" sz="2200">
                <a:solidFill>
                  <a:srgbClr val="000000"/>
                </a:solidFill>
              </a:rPr>
              <a:t>i</a:t>
            </a:r>
            <a:r>
              <a:rPr lang="pt" sz="2200">
                <a:solidFill>
                  <a:srgbClr val="000000"/>
                </a:solidFill>
              </a:rPr>
              <a:t> = 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. Logo:</a:t>
            </a:r>
            <a:endParaRPr sz="22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T(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 = 2</a:t>
            </a:r>
            <a:r>
              <a:rPr baseline="30000" i="1" lang="pt" sz="2200">
                <a:solidFill>
                  <a:srgbClr val="000000"/>
                </a:solidFill>
              </a:rPr>
              <a:t>n</a:t>
            </a:r>
            <a:r>
              <a:rPr baseline="30000" lang="pt" sz="2200">
                <a:solidFill>
                  <a:srgbClr val="000000"/>
                </a:solidFill>
              </a:rPr>
              <a:t> </a:t>
            </a:r>
            <a:r>
              <a:rPr lang="pt" sz="2200">
                <a:solidFill>
                  <a:srgbClr val="000000"/>
                </a:solidFill>
              </a:rPr>
              <a:t>T(0) + 2</a:t>
            </a:r>
            <a:r>
              <a:rPr baseline="30000" i="1" lang="pt" sz="2200">
                <a:solidFill>
                  <a:srgbClr val="000000"/>
                </a:solidFill>
              </a:rPr>
              <a:t>n</a:t>
            </a:r>
            <a:r>
              <a:rPr baseline="30000" lang="pt" sz="2200">
                <a:solidFill>
                  <a:srgbClr val="000000"/>
                </a:solidFill>
              </a:rPr>
              <a:t>-1</a:t>
            </a:r>
            <a:r>
              <a:rPr lang="pt" sz="2200">
                <a:solidFill>
                  <a:srgbClr val="000000"/>
                </a:solidFill>
              </a:rPr>
              <a:t> + ... + 2 + 1 = </a:t>
            </a:r>
            <a:endParaRPr sz="22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= 2</a:t>
            </a:r>
            <a:r>
              <a:rPr baseline="30000"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 + </a:t>
            </a:r>
            <a:r>
              <a:rPr lang="pt" sz="2200"/>
              <a:t>2</a:t>
            </a:r>
            <a:r>
              <a:rPr baseline="30000" i="1" lang="pt" sz="2200"/>
              <a:t>n</a:t>
            </a:r>
            <a:r>
              <a:rPr baseline="30000" lang="pt" sz="2200"/>
              <a:t>-1</a:t>
            </a:r>
            <a:r>
              <a:rPr lang="pt" sz="2200"/>
              <a:t> + ... + 2 + 1 = 2</a:t>
            </a:r>
            <a:r>
              <a:rPr baseline="30000" i="1" lang="pt" sz="2200"/>
              <a:t>n</a:t>
            </a:r>
            <a:r>
              <a:rPr baseline="30000" lang="pt" sz="2200"/>
              <a:t>+1</a:t>
            </a:r>
            <a:r>
              <a:rPr lang="pt" sz="2200"/>
              <a:t>-1</a:t>
            </a:r>
            <a:br>
              <a:rPr lang="pt" sz="2200">
                <a:solidFill>
                  <a:srgbClr val="000000"/>
                </a:solidFill>
              </a:rPr>
            </a:br>
            <a:r>
              <a:rPr lang="pt" sz="2200">
                <a:solidFill>
                  <a:srgbClr val="000000"/>
                </a:solidFill>
              </a:rPr>
              <a:t>= Θ(2</a:t>
            </a:r>
            <a:r>
              <a:rPr baseline="30000"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439" name="Google Shape;439;p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</a:t>
            </a:r>
            <a:endParaRPr b="1"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2400">
                <a:solidFill>
                  <a:srgbClr val="000000"/>
                </a:solidFill>
              </a:rPr>
              <a:t>Pode-se mostrar (não demonstraremos) que o número </a:t>
            </a:r>
            <a:r>
              <a:rPr lang="pt">
                <a:solidFill>
                  <a:srgbClr val="000000"/>
                </a:solidFill>
              </a:rPr>
              <a:t>d</a:t>
            </a:r>
            <a:r>
              <a:rPr lang="pt" sz="2400">
                <a:solidFill>
                  <a:srgbClr val="000000"/>
                </a:solidFill>
              </a:rPr>
              <a:t>e movimentos para </a:t>
            </a:r>
            <a:r>
              <a:rPr b="1" i="1" lang="pt" sz="2400" u="sng">
                <a:solidFill>
                  <a:srgbClr val="000000"/>
                </a:solidFill>
              </a:rPr>
              <a:t>qualquer</a:t>
            </a:r>
            <a:r>
              <a:rPr i="1" lang="pt" sz="2400">
                <a:solidFill>
                  <a:srgbClr val="000000"/>
                </a:solidFill>
              </a:rPr>
              <a:t> </a:t>
            </a:r>
            <a:r>
              <a:rPr lang="pt" sz="2400">
                <a:solidFill>
                  <a:srgbClr val="000000"/>
                </a:solidFill>
              </a:rPr>
              <a:t>solução é no </a:t>
            </a:r>
            <a:r>
              <a:rPr lang="pt"/>
              <a:t>mínimo </a:t>
            </a:r>
            <a:r>
              <a:rPr lang="pt" sz="2400">
                <a:solidFill>
                  <a:srgbClr val="000000"/>
                </a:solidFill>
              </a:rPr>
              <a:t>2</a:t>
            </a:r>
            <a:r>
              <a:rPr baseline="30000" i="1" lang="pt" sz="2400">
                <a:solidFill>
                  <a:srgbClr val="000000"/>
                </a:solidFill>
              </a:rPr>
              <a:t>n</a:t>
            </a:r>
            <a:r>
              <a:rPr lang="pt" sz="2400">
                <a:solidFill>
                  <a:srgbClr val="000000"/>
                </a:solidFill>
              </a:rPr>
              <a:t> - 1.</a:t>
            </a:r>
            <a:endParaRPr sz="2400"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>
                <a:solidFill>
                  <a:srgbClr val="000000"/>
                </a:solidFill>
              </a:rPr>
              <a:t>Logo, o algoritmo recursivo é ótimo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445" name="Google Shape;445;p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Lições aprendidas: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" sz="2000">
                <a:solidFill>
                  <a:srgbClr val="000000"/>
                </a:solidFill>
              </a:rPr>
              <a:t>Existe uma pergunta-chave que devemos nos fazer para encontrar a recursão: como usar a resolução de instâncias menores do problema para resolver o problema geral?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" sz="2000">
                <a:solidFill>
                  <a:srgbClr val="000000"/>
                </a:solidFill>
              </a:rPr>
              <a:t>É muito comum que a recursão envolva o passo de generalizar a assinatura do procedimento/função análogo não-recursivo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" sz="2000">
                <a:solidFill>
                  <a:srgbClr val="000000"/>
                </a:solidFill>
              </a:rPr>
              <a:t>Sem se desprender do processo de mentalmente “fazer o chinês” do algoritmo recursivo, é praticamente impossível elaborar recursões mais elaboradas </a:t>
            </a:r>
            <a:endParaRPr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451" name="Google Shape;451;p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Exemplo: </a:t>
            </a:r>
            <a:r>
              <a:rPr b="1" lang="pt">
                <a:solidFill>
                  <a:srgbClr val="000000"/>
                </a:solidFill>
              </a:rPr>
              <a:t>Busca em Vetor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</a:rPr>
              <a:t>Considere a busca de um elemento num vetor: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busca(Lista[], N, x: Inteiro): Inteiro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|Lista| ≥ N, x ∈ Lista[1..N]</a:t>
            </a:r>
            <a:endParaRPr sz="16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Lista[retorno] = x</a:t>
            </a:r>
            <a:endParaRPr sz="16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pt" sz="1600">
                <a:solidFill>
                  <a:srgbClr val="000000"/>
                </a:solidFill>
              </a:rPr>
              <a:t>"Se eu já soubesse resolver este mesmo problema para entradas menores, como isso me ajudaria a resolver o problema com a entrada que me foi apresentada?"</a:t>
            </a:r>
            <a:endParaRPr b="1"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ler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(N, Lista[1..N], x)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(busca(Lista, N, x))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" sz="4400"/>
              <a:t>Recursão</a:t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600">
                <a:solidFill>
                  <a:srgbClr val="000000"/>
                </a:solidFill>
              </a:rPr>
              <a:t>MUITO IMPORTANTE notar que: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A </a:t>
            </a:r>
            <a:r>
              <a:rPr b="1" i="1" lang="pt">
                <a:solidFill>
                  <a:srgbClr val="0000FF"/>
                </a:solidFill>
              </a:rPr>
              <a:t>correção</a:t>
            </a:r>
            <a:r>
              <a:rPr lang="pt">
                <a:solidFill>
                  <a:srgbClr val="000000"/>
                </a:solidFill>
              </a:rPr>
              <a:t> do </a:t>
            </a:r>
            <a:r>
              <a:rPr b="1" i="1" lang="pt">
                <a:solidFill>
                  <a:srgbClr val="000000"/>
                </a:solidFill>
              </a:rPr>
              <a:t>algoritmo </a:t>
            </a:r>
            <a:r>
              <a:rPr lang="pt">
                <a:solidFill>
                  <a:srgbClr val="000000"/>
                </a:solidFill>
              </a:rPr>
              <a:t>de </a:t>
            </a:r>
            <a:r>
              <a:rPr lang="pt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Ordenar()</a:t>
            </a:r>
            <a:r>
              <a:rPr lang="pt">
                <a:solidFill>
                  <a:srgbClr val="000000"/>
                </a:solidFill>
              </a:rPr>
              <a:t> pode ser analisada </a:t>
            </a:r>
            <a:r>
              <a:rPr b="1" i="1" lang="pt">
                <a:solidFill>
                  <a:srgbClr val="000000"/>
                </a:solidFill>
              </a:rPr>
              <a:t>independentemente</a:t>
            </a:r>
            <a:r>
              <a:rPr lang="pt">
                <a:solidFill>
                  <a:srgbClr val="000000"/>
                </a:solidFill>
              </a:rPr>
              <a:t> da correção do </a:t>
            </a:r>
            <a:r>
              <a:rPr b="1" i="1" lang="pt"/>
              <a:t>algoritmo </a:t>
            </a:r>
            <a:r>
              <a:rPr lang="pt"/>
              <a:t>de </a:t>
            </a:r>
            <a:r>
              <a:rPr lang="pt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ObterPosicaoDoMaximo()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A </a:t>
            </a:r>
            <a:r>
              <a:rPr b="1" i="1" lang="pt">
                <a:solidFill>
                  <a:srgbClr val="0000FF"/>
                </a:solidFill>
              </a:rPr>
              <a:t>depuração</a:t>
            </a:r>
            <a:r>
              <a:rPr lang="pt"/>
              <a:t> do </a:t>
            </a:r>
            <a:r>
              <a:rPr b="1" i="1" lang="pt"/>
              <a:t>algoritmo </a:t>
            </a:r>
            <a:r>
              <a:rPr lang="pt"/>
              <a:t>de </a:t>
            </a:r>
            <a:r>
              <a:rPr lang="pt">
                <a:latin typeface="Consolas"/>
                <a:ea typeface="Consolas"/>
                <a:cs typeface="Consolas"/>
                <a:sym typeface="Consolas"/>
              </a:rPr>
              <a:t>Ordenar()</a:t>
            </a:r>
            <a:r>
              <a:rPr lang="pt"/>
              <a:t> pode ser feita </a:t>
            </a:r>
            <a:r>
              <a:rPr b="1" i="1" lang="pt"/>
              <a:t>independentemente</a:t>
            </a:r>
            <a:r>
              <a:rPr lang="pt"/>
              <a:t> da depuração do </a:t>
            </a:r>
            <a:r>
              <a:rPr b="1" i="1" lang="pt"/>
              <a:t>algoritmo </a:t>
            </a:r>
            <a:r>
              <a:rPr lang="pt"/>
              <a:t>de </a:t>
            </a:r>
            <a:r>
              <a:rPr lang="pt">
                <a:latin typeface="Consolas"/>
                <a:ea typeface="Consolas"/>
                <a:cs typeface="Consolas"/>
                <a:sym typeface="Consolas"/>
              </a:rPr>
              <a:t>ObterPosicaoDoMaximo()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Vejamos algumas estratégias </a:t>
            </a:r>
            <a:r>
              <a:rPr b="1" lang="pt" sz="2000"/>
              <a:t>[caso geral]</a:t>
            </a:r>
            <a:r>
              <a:rPr lang="pt"/>
              <a:t>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Ou o elemento procurado é o último elemento, ou está entre os </a:t>
            </a:r>
            <a:r>
              <a:rPr i="1" lang="pt" sz="1800"/>
              <a:t>N</a:t>
            </a:r>
            <a:r>
              <a:rPr lang="pt" sz="1800"/>
              <a:t>-1 primeiros elementos.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Ou o elemento procurado é o primeiro elemento, ou está entre os </a:t>
            </a:r>
            <a:r>
              <a:rPr i="1" lang="pt" sz="1800"/>
              <a:t>N</a:t>
            </a:r>
            <a:r>
              <a:rPr lang="pt" sz="1800"/>
              <a:t>-1 últimos elementos (requer generalizar a assinatura da função!)</a:t>
            </a:r>
            <a:br>
              <a:rPr lang="pt" sz="1800"/>
            </a:b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Ou o elemento procurado está na posição </a:t>
            </a:r>
            <a:r>
              <a:rPr i="1" lang="pt" sz="1800"/>
              <a:t>m</a:t>
            </a:r>
            <a:r>
              <a:rPr lang="pt" sz="1800"/>
              <a:t> (para algum 1 ≤ </a:t>
            </a:r>
            <a:r>
              <a:rPr i="1" lang="pt" sz="1800"/>
              <a:t>m</a:t>
            </a:r>
            <a:r>
              <a:rPr lang="pt" sz="1800"/>
              <a:t> ≤ </a:t>
            </a:r>
            <a:r>
              <a:rPr i="1" lang="pt" sz="1800"/>
              <a:t>N</a:t>
            </a:r>
            <a:r>
              <a:rPr lang="pt" sz="1800"/>
              <a:t>, ou está entre os </a:t>
            </a:r>
            <a:r>
              <a:rPr i="1" lang="pt" sz="1800"/>
              <a:t>m</a:t>
            </a:r>
            <a:r>
              <a:rPr lang="pt" sz="1800"/>
              <a:t>-1 primeiros elementos, ou está na porção </a:t>
            </a:r>
            <a:r>
              <a:rPr i="1" lang="pt" sz="1800"/>
              <a:t>m</a:t>
            </a:r>
            <a:r>
              <a:rPr lang="pt" sz="1800"/>
              <a:t>+1..N do vetor (requer generalizar a assinatura da função!) </a:t>
            </a:r>
            <a:br>
              <a:rPr lang="pt" sz="2400"/>
            </a:b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463" name="Google Shape;463;p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busca_1(Lista[], N, x: Inteiro): Inteiro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Lista[N] = x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24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_1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(Lista, N-1, x)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ler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(N, Lista[1..N], x)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(busca_1(Lista, N, x))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busca_2(Lista[], inicio, fim, x: Inteiro): Inteiro</a:t>
            </a:r>
            <a:endParaRPr b="1"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Lista[inicio] = x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inicio</a:t>
            </a:r>
            <a:endParaRPr sz="20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_2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(Lista, inicio+1, fim, x)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ler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(N, Lista[1..N], x)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(busca_2(Lista, 1, N, x))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"/>
          <p:cNvSpPr txBox="1"/>
          <p:nvPr>
            <p:ph idx="1" type="body"/>
          </p:nvPr>
        </p:nvSpPr>
        <p:spPr>
          <a:xfrm>
            <a:off x="457200" y="1371600"/>
            <a:ext cx="8526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busca_3(Lista[], inicio, fim, x: Inteiro): Inteiro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pos: Inteiro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inicio &gt; fim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retornar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senão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meio ← (inicio + fim)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Lista[meio] = x 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meio</a:t>
            </a:r>
            <a:endParaRPr sz="20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pos ← busca_3(Lista, inicio, meio-1, x)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pos = -1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retornar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busca_3(Lista, meio+1, fim, x)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senão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</a:t>
            </a:r>
            <a:endParaRPr b="1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481" name="Google Shape;481;p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>
                <a:solidFill>
                  <a:srgbClr val="000000"/>
                </a:solidFill>
              </a:rPr>
              <a:t>Exercício</a:t>
            </a:r>
            <a:r>
              <a:rPr lang="pt">
                <a:solidFill>
                  <a:srgbClr val="000000"/>
                </a:solidFill>
              </a:rPr>
              <a:t>: </a:t>
            </a:r>
            <a:br>
              <a:rPr lang="pt">
                <a:solidFill>
                  <a:srgbClr val="000000"/>
                </a:solidFill>
              </a:rPr>
            </a:br>
            <a:r>
              <a:rPr lang="pt">
                <a:solidFill>
                  <a:srgbClr val="000000"/>
                </a:solidFill>
              </a:rPr>
              <a:t>Mostre que a complexidade de tempo de pior caso das três versões de busca anteriores é θ(</a:t>
            </a:r>
            <a:r>
              <a:rPr i="1" lang="pt">
                <a:solidFill>
                  <a:srgbClr val="000000"/>
                </a:solidFill>
              </a:rPr>
              <a:t>N</a:t>
            </a:r>
            <a:r>
              <a:rPr lang="pt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487" name="Google Shape;487;p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Mas se o vetor de entrada estiver ordenado?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buscaOrd(Lista[], N, x: Inteiro): Inteiro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|Lista| ≥ N, x ∈ Lista[1..N], 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Lista[1..N] ordenado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	Lista[retorno] = x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???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É possível tirar proveito desta condição?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Busca Binária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É uma melhoria em relação à terceira estratégia da busca linear apresentada em slides anteriores: com o vetor ordenado, não é necessário buscar em ambas as metades do vetor.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3" name="Google Shape;493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494" name="Google Shape;494;p64"/>
          <p:cNvSpPr/>
          <p:nvPr/>
        </p:nvSpPr>
        <p:spPr>
          <a:xfrm>
            <a:off x="1460400" y="4914550"/>
            <a:ext cx="657600" cy="4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2</a:t>
            </a:r>
            <a:endParaRPr sz="1800"/>
          </a:p>
        </p:txBody>
      </p:sp>
      <p:sp>
        <p:nvSpPr>
          <p:cNvPr id="495" name="Google Shape;495;p64"/>
          <p:cNvSpPr/>
          <p:nvPr/>
        </p:nvSpPr>
        <p:spPr>
          <a:xfrm>
            <a:off x="2118000" y="4914550"/>
            <a:ext cx="657600" cy="4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4</a:t>
            </a:r>
            <a:endParaRPr sz="1800"/>
          </a:p>
        </p:txBody>
      </p:sp>
      <p:sp>
        <p:nvSpPr>
          <p:cNvPr id="496" name="Google Shape;496;p64"/>
          <p:cNvSpPr/>
          <p:nvPr/>
        </p:nvSpPr>
        <p:spPr>
          <a:xfrm>
            <a:off x="2775600" y="4914550"/>
            <a:ext cx="657600" cy="4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...</a:t>
            </a:r>
            <a:endParaRPr sz="1800"/>
          </a:p>
        </p:txBody>
      </p:sp>
      <p:sp>
        <p:nvSpPr>
          <p:cNvPr id="497" name="Google Shape;497;p64"/>
          <p:cNvSpPr/>
          <p:nvPr/>
        </p:nvSpPr>
        <p:spPr>
          <a:xfrm>
            <a:off x="3433200" y="4914550"/>
            <a:ext cx="657600" cy="4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13</a:t>
            </a:r>
            <a:endParaRPr sz="1800"/>
          </a:p>
        </p:txBody>
      </p:sp>
      <p:sp>
        <p:nvSpPr>
          <p:cNvPr id="498" name="Google Shape;498;p64"/>
          <p:cNvSpPr/>
          <p:nvPr/>
        </p:nvSpPr>
        <p:spPr>
          <a:xfrm>
            <a:off x="4090800" y="4914550"/>
            <a:ext cx="657600" cy="4698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28</a:t>
            </a:r>
            <a:endParaRPr sz="1800"/>
          </a:p>
        </p:txBody>
      </p:sp>
      <p:sp>
        <p:nvSpPr>
          <p:cNvPr id="499" name="Google Shape;499;p64"/>
          <p:cNvSpPr/>
          <p:nvPr/>
        </p:nvSpPr>
        <p:spPr>
          <a:xfrm>
            <a:off x="4748400" y="4914550"/>
            <a:ext cx="657600" cy="4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30</a:t>
            </a:r>
            <a:endParaRPr sz="1800"/>
          </a:p>
        </p:txBody>
      </p:sp>
      <p:sp>
        <p:nvSpPr>
          <p:cNvPr id="500" name="Google Shape;500;p64"/>
          <p:cNvSpPr/>
          <p:nvPr/>
        </p:nvSpPr>
        <p:spPr>
          <a:xfrm>
            <a:off x="5406000" y="4914550"/>
            <a:ext cx="657600" cy="4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39</a:t>
            </a:r>
            <a:endParaRPr sz="1800"/>
          </a:p>
        </p:txBody>
      </p:sp>
      <p:sp>
        <p:nvSpPr>
          <p:cNvPr id="501" name="Google Shape;501;p64"/>
          <p:cNvSpPr/>
          <p:nvPr/>
        </p:nvSpPr>
        <p:spPr>
          <a:xfrm>
            <a:off x="6063600" y="4914550"/>
            <a:ext cx="657600" cy="4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...</a:t>
            </a:r>
            <a:endParaRPr sz="1800"/>
          </a:p>
        </p:txBody>
      </p:sp>
      <p:sp>
        <p:nvSpPr>
          <p:cNvPr id="502" name="Google Shape;502;p64"/>
          <p:cNvSpPr/>
          <p:nvPr/>
        </p:nvSpPr>
        <p:spPr>
          <a:xfrm>
            <a:off x="6721200" y="4914550"/>
            <a:ext cx="657600" cy="469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72</a:t>
            </a:r>
            <a:endParaRPr sz="1800"/>
          </a:p>
        </p:txBody>
      </p:sp>
      <p:sp>
        <p:nvSpPr>
          <p:cNvPr id="503" name="Google Shape;503;p64"/>
          <p:cNvSpPr txBox="1"/>
          <p:nvPr/>
        </p:nvSpPr>
        <p:spPr>
          <a:xfrm>
            <a:off x="4112400" y="5355125"/>
            <a:ext cx="7059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2400"/>
              <a:t>N</a:t>
            </a:r>
            <a:r>
              <a:rPr lang="pt" sz="2400"/>
              <a:t>/2</a:t>
            </a:r>
            <a:endParaRPr sz="2400"/>
          </a:p>
        </p:txBody>
      </p:sp>
      <p:sp>
        <p:nvSpPr>
          <p:cNvPr id="504" name="Google Shape;504;p64"/>
          <p:cNvSpPr txBox="1"/>
          <p:nvPr/>
        </p:nvSpPr>
        <p:spPr>
          <a:xfrm>
            <a:off x="1528850" y="5812325"/>
            <a:ext cx="5850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onde está o 54? e o 8?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510" name="Google Shape;510;p65"/>
          <p:cNvSpPr txBox="1"/>
          <p:nvPr>
            <p:ph idx="1" type="body"/>
          </p:nvPr>
        </p:nvSpPr>
        <p:spPr>
          <a:xfrm>
            <a:off x="457200" y="1600200"/>
            <a:ext cx="8328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BuscaBinaria(Lista[], inicio, fim, x: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Supõe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: 	inicio ≤ fim ≤ |Lista|, x ∈ Lista[inicio..fim]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Lista[inicio..fim] ordenado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//Garante: Lista[retorno] = x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meio: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meio ← (inicio + fim)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Lista[meio] = x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meio</a:t>
            </a:r>
            <a:endParaRPr sz="18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Lista[meio] &gt; x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BuscaBinaria(Lista, inicio, meio-1, x)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Lista[meio] &lt; elem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 u="sng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BuscaBinaria(Lista, meio+1, fim, x)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ler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(N, Lista[1..N],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BuscaBinaria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(Lista, 1, N, x))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516" name="Google Shape;516;p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Análise de Complexidade</a:t>
            </a:r>
            <a:endParaRPr b="1"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>
                <a:solidFill>
                  <a:srgbClr val="000000"/>
                </a:solidFill>
              </a:rPr>
              <a:t>Versão recursiva:</a:t>
            </a:r>
            <a:endParaRPr>
              <a:solidFill>
                <a:srgbClr val="000000"/>
              </a:solidFill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>
                <a:solidFill>
                  <a:srgbClr val="000000"/>
                </a:solidFill>
              </a:rPr>
              <a:t>Seja T(</a:t>
            </a:r>
            <a:r>
              <a:rPr i="1" lang="pt">
                <a:solidFill>
                  <a:srgbClr val="000000"/>
                </a:solidFill>
              </a:rPr>
              <a:t>N</a:t>
            </a:r>
            <a:r>
              <a:rPr lang="pt">
                <a:solidFill>
                  <a:srgbClr val="000000"/>
                </a:solidFill>
              </a:rPr>
              <a:t>): complexidade de tempo de </a:t>
            </a:r>
            <a:r>
              <a:rPr lang="pt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BuscaBinaria</a:t>
            </a:r>
            <a:r>
              <a:rPr lang="pt">
                <a:solidFill>
                  <a:srgbClr val="000000"/>
                </a:solidFill>
              </a:rPr>
              <a:t> em uma porção de </a:t>
            </a:r>
            <a:r>
              <a:rPr i="1" lang="pt">
                <a:solidFill>
                  <a:srgbClr val="000000"/>
                </a:solidFill>
              </a:rPr>
              <a:t>N</a:t>
            </a:r>
            <a:r>
              <a:rPr lang="pt">
                <a:solidFill>
                  <a:srgbClr val="000000"/>
                </a:solidFill>
              </a:rPr>
              <a:t> elementos</a:t>
            </a:r>
            <a:endParaRPr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T(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 = 1, se 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 = 1</a:t>
            </a:r>
            <a:endParaRPr sz="22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T(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 ≤ T(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/2) + 1  </a:t>
            </a:r>
            <a:endParaRPr sz="22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	≤ T(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/2</a:t>
            </a:r>
            <a:r>
              <a:rPr baseline="30000" lang="pt" sz="2200">
                <a:solidFill>
                  <a:srgbClr val="000000"/>
                </a:solidFill>
              </a:rPr>
              <a:t>2</a:t>
            </a:r>
            <a:r>
              <a:rPr lang="pt" sz="2200">
                <a:solidFill>
                  <a:srgbClr val="000000"/>
                </a:solidFill>
              </a:rPr>
              <a:t>) + 2  </a:t>
            </a:r>
            <a:endParaRPr sz="22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≤ T(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/2</a:t>
            </a:r>
            <a:r>
              <a:rPr baseline="30000" lang="pt" sz="2200">
                <a:solidFill>
                  <a:srgbClr val="000000"/>
                </a:solidFill>
              </a:rPr>
              <a:t>3</a:t>
            </a:r>
            <a:r>
              <a:rPr lang="pt" sz="2200">
                <a:solidFill>
                  <a:srgbClr val="000000"/>
                </a:solidFill>
              </a:rPr>
              <a:t>) + 3 ≤  ... ≤ T(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/2</a:t>
            </a:r>
            <a:r>
              <a:rPr baseline="30000" i="1" lang="pt" sz="2200">
                <a:solidFill>
                  <a:srgbClr val="000000"/>
                </a:solidFill>
              </a:rPr>
              <a:t>i</a:t>
            </a:r>
            <a:r>
              <a:rPr lang="pt" sz="2200">
                <a:solidFill>
                  <a:srgbClr val="000000"/>
                </a:solidFill>
              </a:rPr>
              <a:t>) + </a:t>
            </a:r>
            <a:r>
              <a:rPr i="1" lang="pt" sz="2200">
                <a:solidFill>
                  <a:srgbClr val="000000"/>
                </a:solidFill>
              </a:rPr>
              <a:t>i</a:t>
            </a:r>
            <a:endParaRPr i="1" sz="2200">
              <a:solidFill>
                <a:srgbClr val="000000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Fazendo-se N/2</a:t>
            </a:r>
            <a:r>
              <a:rPr baseline="30000" i="1" lang="pt" sz="2200">
                <a:solidFill>
                  <a:srgbClr val="000000"/>
                </a:solidFill>
              </a:rPr>
              <a:t>i</a:t>
            </a:r>
            <a:r>
              <a:rPr lang="pt" sz="2200">
                <a:solidFill>
                  <a:srgbClr val="000000"/>
                </a:solidFill>
              </a:rPr>
              <a:t> = 1, temos que </a:t>
            </a:r>
            <a:r>
              <a:rPr i="1" lang="pt" sz="2200">
                <a:solidFill>
                  <a:srgbClr val="000000"/>
                </a:solidFill>
              </a:rPr>
              <a:t>i</a:t>
            </a:r>
            <a:r>
              <a:rPr lang="pt" sz="2200">
                <a:solidFill>
                  <a:srgbClr val="000000"/>
                </a:solidFill>
              </a:rPr>
              <a:t> = lg 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. Logo:</a:t>
            </a:r>
            <a:endParaRPr sz="2200">
              <a:solidFill>
                <a:srgbClr val="000000"/>
              </a:solidFill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</a:rPr>
              <a:t>≤ T(1) + lg 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 </a:t>
            </a:r>
            <a:br>
              <a:rPr lang="pt" sz="2200">
                <a:solidFill>
                  <a:srgbClr val="000000"/>
                </a:solidFill>
              </a:rPr>
            </a:br>
            <a:r>
              <a:rPr lang="pt" sz="2200">
                <a:solidFill>
                  <a:srgbClr val="000000"/>
                </a:solidFill>
              </a:rPr>
              <a:t>= O(lg </a:t>
            </a:r>
            <a:r>
              <a:rPr i="1" lang="pt" sz="2200">
                <a:solidFill>
                  <a:srgbClr val="000000"/>
                </a:solidFill>
              </a:rPr>
              <a:t>N</a:t>
            </a:r>
            <a:r>
              <a:rPr lang="pt" sz="2200">
                <a:solidFill>
                  <a:srgbClr val="000000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"/>
          <p:cNvSpPr txBox="1"/>
          <p:nvPr>
            <p:ph idx="1" type="body"/>
          </p:nvPr>
        </p:nvSpPr>
        <p:spPr>
          <a:xfrm>
            <a:off x="457200" y="15240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Análise de Complexidade: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pt" sz="2100"/>
              <a:t>Busca Linear</a:t>
            </a:r>
            <a:r>
              <a:rPr lang="pt" sz="2100"/>
              <a:t>: no pior caso, </a:t>
            </a:r>
            <a:r>
              <a:rPr i="1" lang="pt" sz="2100"/>
              <a:t>N</a:t>
            </a:r>
            <a:r>
              <a:rPr lang="pt" sz="2100"/>
              <a:t> comparações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pt" sz="2100"/>
              <a:t>Busca Binária</a:t>
            </a:r>
            <a:r>
              <a:rPr lang="pt" sz="2100"/>
              <a:t>: no pior caso, lg</a:t>
            </a:r>
            <a:r>
              <a:rPr baseline="-25000" lang="pt" sz="2100"/>
              <a:t> </a:t>
            </a:r>
            <a:r>
              <a:rPr i="1" lang="pt" sz="2100"/>
              <a:t>N</a:t>
            </a:r>
            <a:r>
              <a:rPr lang="pt" sz="2100"/>
              <a:t> comparações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2" name="Google Shape;522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graphicFrame>
        <p:nvGraphicFramePr>
          <p:cNvPr id="523" name="Google Shape;523;p67"/>
          <p:cNvGraphicFramePr/>
          <p:nvPr/>
        </p:nvGraphicFramePr>
        <p:xfrm>
          <a:off x="746113" y="301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{A75A1FB1-E3B9-4434-AE37-817B53298FFB}</a:tableStyleId>
              </a:tblPr>
              <a:tblGrid>
                <a:gridCol w="2804975"/>
                <a:gridCol w="1784950"/>
                <a:gridCol w="1107725"/>
                <a:gridCol w="1954125"/>
              </a:tblGrid>
              <a:tr h="43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" sz="2400"/>
                        <a:t>N</a:t>
                      </a:r>
                      <a:endParaRPr b="1" i="1" sz="24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2400"/>
                        <a:t>Tempo</a:t>
                      </a:r>
                      <a:endParaRPr b="1" sz="24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(10</a:t>
                      </a:r>
                      <a:r>
                        <a:rPr baseline="30000" lang="pt"/>
                        <a:t>6 </a:t>
                      </a:r>
                      <a:r>
                        <a:rPr lang="pt"/>
                        <a:t>passos</a:t>
                      </a:r>
                      <a:r>
                        <a:rPr lang="pt" sz="1400"/>
                        <a:t>/s)</a:t>
                      </a:r>
                      <a:endParaRPr sz="14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2400">
                          <a:solidFill>
                            <a:schemeClr val="dk1"/>
                          </a:solidFill>
                        </a:rPr>
                        <a:t>lg</a:t>
                      </a:r>
                      <a:r>
                        <a:rPr b="1" baseline="-25000" lang="pt" sz="24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i="1" lang="pt" sz="2400">
                          <a:solidFill>
                            <a:schemeClr val="dk1"/>
                          </a:solidFill>
                        </a:rPr>
                        <a:t>N</a:t>
                      </a:r>
                      <a:endParaRPr b="1" i="1" sz="24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 sz="2400"/>
                        <a:t>Tempo</a:t>
                      </a:r>
                      <a:endParaRPr b="1" sz="24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(10</a:t>
                      </a:r>
                      <a:r>
                        <a:rPr baseline="30000" lang="pt">
                          <a:solidFill>
                            <a:schemeClr val="dk1"/>
                          </a:solidFill>
                        </a:rPr>
                        <a:t>6 </a:t>
                      </a:r>
                      <a:r>
                        <a:rPr lang="pt">
                          <a:solidFill>
                            <a:schemeClr val="dk1"/>
                          </a:solidFill>
                        </a:rPr>
                        <a:t>passos/s)</a:t>
                      </a:r>
                      <a:endParaRPr sz="1400"/>
                    </a:p>
                  </a:txBody>
                  <a:tcPr marT="91425" marB="91425" marR="91425" marL="91425" anchor="ctr">
                    <a:solidFill>
                      <a:srgbClr val="A2C4C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128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&lt; 0,1 s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7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&lt; 0,1 s</a:t>
                      </a:r>
                      <a:endParaRPr sz="2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1.024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2100">
                          <a:solidFill>
                            <a:schemeClr val="dk1"/>
                          </a:solidFill>
                        </a:rPr>
                        <a:t>~ 0,1 s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10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pt" sz="2100"/>
                        <a:t> 0,1 s</a:t>
                      </a:r>
                      <a:endParaRPr sz="2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1.048.576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2100">
                          <a:solidFill>
                            <a:schemeClr val="dk1"/>
                          </a:solidFill>
                        </a:rPr>
                        <a:t>~ 1 s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20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pt" sz="2100"/>
                        <a:t> 0,1 s</a:t>
                      </a:r>
                      <a:endParaRPr sz="2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1.073.741.824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2100">
                          <a:solidFill>
                            <a:schemeClr val="dk1"/>
                          </a:solidFill>
                        </a:rPr>
                        <a:t>~ 17 min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30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pt" sz="2100"/>
                        <a:t> 0,1 s</a:t>
                      </a:r>
                      <a:endParaRPr sz="2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1.099.511.627.776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2100">
                          <a:solidFill>
                            <a:schemeClr val="dk1"/>
                          </a:solidFill>
                        </a:rPr>
                        <a:t>~ 12 dias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/>
                        <a:t>40</a:t>
                      </a:r>
                      <a:endParaRPr sz="2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10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pt" sz="2100"/>
                        <a:t> 0,1 s</a:t>
                      </a:r>
                      <a:endParaRPr sz="2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" sz="4400"/>
              <a:t>Recursão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 sz="2400">
                <a:solidFill>
                  <a:srgbClr val="000000"/>
                </a:solidFill>
              </a:rPr>
              <a:t>Uma função </a:t>
            </a:r>
            <a:r>
              <a:rPr b="1" i="1" lang="pt" sz="2400">
                <a:solidFill>
                  <a:srgbClr val="000000"/>
                </a:solidFill>
              </a:rPr>
              <a:t>recursiva</a:t>
            </a:r>
            <a:r>
              <a:rPr lang="pt" sz="2400">
                <a:solidFill>
                  <a:srgbClr val="000000"/>
                </a:solidFill>
              </a:rPr>
              <a:t> consiste de uma chamada a uma função especial: a própria função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" sz="2400">
                <a:solidFill>
                  <a:srgbClr val="000000"/>
                </a:solidFill>
              </a:rPr>
              <a:t>Embora ela tenha uma preocupação </a:t>
            </a:r>
            <a:r>
              <a:rPr b="1" lang="pt" sz="2400">
                <a:solidFill>
                  <a:srgbClr val="000000"/>
                </a:solidFill>
              </a:rPr>
              <a:t>a mais</a:t>
            </a:r>
            <a:r>
              <a:rPr lang="pt" sz="2400">
                <a:solidFill>
                  <a:srgbClr val="000000"/>
                </a:solidFill>
              </a:rPr>
              <a:t> por conta disso (condição de parada), ela não tem propriedades </a:t>
            </a:r>
            <a:br>
              <a:rPr lang="pt" sz="2400">
                <a:solidFill>
                  <a:srgbClr val="000000"/>
                </a:solidFill>
              </a:rPr>
            </a:br>
            <a:r>
              <a:rPr b="1" lang="pt" sz="2400">
                <a:solidFill>
                  <a:srgbClr val="000000"/>
                </a:solidFill>
              </a:rPr>
              <a:t>a menos</a:t>
            </a:r>
            <a:r>
              <a:rPr lang="pt" sz="2400">
                <a:solidFill>
                  <a:srgbClr val="000000"/>
                </a:solidFill>
              </a:rPr>
              <a:t> (i.e., ambas as propriedades do slide anterior valem)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" sz="2400">
                <a:solidFill>
                  <a:srgbClr val="000000"/>
                </a:solidFill>
              </a:rPr>
              <a:t>O emprego da técnica de recursão é também chamada de </a:t>
            </a:r>
            <a:r>
              <a:rPr b="1" i="1" lang="pt" sz="2400">
                <a:solidFill>
                  <a:srgbClr val="000000"/>
                </a:solidFill>
              </a:rPr>
              <a:t>divisão e conquista</a:t>
            </a:r>
            <a:endParaRPr i="1"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529" name="Google Shape;529;p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Lições aprendidas: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 sz="2400">
                <a:solidFill>
                  <a:srgbClr val="000000"/>
                </a:solidFill>
              </a:rPr>
              <a:t>Quando uma Recursão depende da solução de mais de um subproblema recursivo, ela será melhor se houver um balanceamento no tamanho destes subproblemas</a:t>
            </a:r>
            <a:endParaRPr sz="24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Exemplo: </a:t>
            </a:r>
            <a:r>
              <a:rPr b="1" lang="pt"/>
              <a:t>Ordenação de Vetores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	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Usando a pergunta-chave: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"/>
              <a:t>Como a ordenação de </a:t>
            </a:r>
            <a:br>
              <a:rPr i="1" lang="pt"/>
            </a:br>
            <a:r>
              <a:rPr i="1" lang="pt"/>
              <a:t>vetores com menos que N elementos </a:t>
            </a:r>
            <a:br>
              <a:rPr i="1" lang="pt"/>
            </a:br>
            <a:r>
              <a:rPr i="1" lang="pt"/>
              <a:t>pode ajudar a ordenar um </a:t>
            </a:r>
            <a:br>
              <a:rPr i="1" lang="pt"/>
            </a:br>
            <a:r>
              <a:rPr i="1" lang="pt"/>
              <a:t>vetor com N elementos?</a:t>
            </a:r>
            <a:endParaRPr i="1"/>
          </a:p>
        </p:txBody>
      </p:sp>
      <p:sp>
        <p:nvSpPr>
          <p:cNvPr id="535" name="Google Shape;535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Consulte no material de "Algoritmos de Ordenação":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"/>
              <a:t>InsertionSort</a:t>
            </a:r>
            <a:endParaRPr/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"/>
              <a:t>SelectionSort</a:t>
            </a:r>
            <a:endParaRPr/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"/>
              <a:t>BubbleSort</a:t>
            </a:r>
            <a:endParaRPr/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"/>
              <a:t>MergeSort </a:t>
            </a:r>
            <a:endParaRPr/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pt"/>
              <a:t>QuickSort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547" name="Google Shape;547;p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Lições aprendidas:</a:t>
            </a:r>
            <a:endParaRPr b="1"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 sz="2400">
                <a:solidFill>
                  <a:srgbClr val="000000"/>
                </a:solidFill>
              </a:rPr>
              <a:t>Nota-se que Ordenação de vetores é um exemplo que reforça as seguintes lições anteriores:</a:t>
            </a:r>
            <a:endParaRPr sz="24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" sz="1800">
                <a:solidFill>
                  <a:srgbClr val="000000"/>
                </a:solidFill>
              </a:rPr>
              <a:t>Quanto maior o balanceamento de tamanhos dos subproblemas, mais eficiente o algoritmo recursivo</a:t>
            </a:r>
            <a:br>
              <a:rPr lang="pt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" sz="1800"/>
              <a:t>A pergunta-chave "como usar a resolução de instâncias menores do problema para resolver o problema geral?" praticamente resultou diretamente na construção dos algoritmos de ordenação apresentados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" sz="1800"/>
              <a:t>Sem se desprender do processo de mentalmente “fazer o chinês” do algoritmo recursivo, é praticamente impossível elaborar recursões mais elaboradas 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Exemplo: </a:t>
            </a:r>
            <a:r>
              <a:rPr b="1" lang="pt"/>
              <a:t>Operações em Lista Encadeada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	</a:t>
            </a:r>
            <a:endParaRPr/>
          </a:p>
        </p:txBody>
      </p:sp>
      <p:sp>
        <p:nvSpPr>
          <p:cNvPr id="553" name="Google Shape;553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554" name="Google Shape;554;p72"/>
          <p:cNvSpPr/>
          <p:nvPr/>
        </p:nvSpPr>
        <p:spPr>
          <a:xfrm>
            <a:off x="3099419" y="29303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55" name="Google Shape;555;p72"/>
          <p:cNvSpPr/>
          <p:nvPr/>
        </p:nvSpPr>
        <p:spPr>
          <a:xfrm>
            <a:off x="1612769" y="29303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56" name="Google Shape;556;p72"/>
          <p:cNvSpPr/>
          <p:nvPr/>
        </p:nvSpPr>
        <p:spPr>
          <a:xfrm>
            <a:off x="2435219" y="29303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B    </a:t>
            </a:r>
            <a:endParaRPr sz="1800"/>
          </a:p>
        </p:txBody>
      </p:sp>
      <p:sp>
        <p:nvSpPr>
          <p:cNvPr id="557" name="Google Shape;557;p72"/>
          <p:cNvSpPr/>
          <p:nvPr/>
        </p:nvSpPr>
        <p:spPr>
          <a:xfrm>
            <a:off x="948569" y="29303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A</a:t>
            </a:r>
            <a:endParaRPr sz="1800"/>
          </a:p>
        </p:txBody>
      </p:sp>
      <p:sp>
        <p:nvSpPr>
          <p:cNvPr id="558" name="Google Shape;558;p72"/>
          <p:cNvSpPr/>
          <p:nvPr/>
        </p:nvSpPr>
        <p:spPr>
          <a:xfrm>
            <a:off x="4591769" y="29303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59" name="Google Shape;559;p72"/>
          <p:cNvSpPr/>
          <p:nvPr/>
        </p:nvSpPr>
        <p:spPr>
          <a:xfrm>
            <a:off x="3927569" y="29303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C    </a:t>
            </a:r>
            <a:endParaRPr sz="1800"/>
          </a:p>
        </p:txBody>
      </p:sp>
      <p:sp>
        <p:nvSpPr>
          <p:cNvPr id="560" name="Google Shape;560;p72"/>
          <p:cNvSpPr/>
          <p:nvPr/>
        </p:nvSpPr>
        <p:spPr>
          <a:xfrm>
            <a:off x="6073569" y="29303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61" name="Google Shape;561;p72"/>
          <p:cNvSpPr/>
          <p:nvPr/>
        </p:nvSpPr>
        <p:spPr>
          <a:xfrm>
            <a:off x="5409369" y="29303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D    </a:t>
            </a:r>
            <a:endParaRPr sz="1800"/>
          </a:p>
        </p:txBody>
      </p:sp>
      <p:sp>
        <p:nvSpPr>
          <p:cNvPr id="562" name="Google Shape;562;p72"/>
          <p:cNvSpPr/>
          <p:nvPr/>
        </p:nvSpPr>
        <p:spPr>
          <a:xfrm>
            <a:off x="7544827" y="2930300"/>
            <a:ext cx="7977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300"/>
              <a:t>NULO</a:t>
            </a:r>
            <a:endParaRPr sz="1300"/>
          </a:p>
        </p:txBody>
      </p:sp>
      <p:sp>
        <p:nvSpPr>
          <p:cNvPr id="563" name="Google Shape;563;p72"/>
          <p:cNvSpPr/>
          <p:nvPr/>
        </p:nvSpPr>
        <p:spPr>
          <a:xfrm>
            <a:off x="6880619" y="29303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E    </a:t>
            </a:r>
            <a:endParaRPr sz="1800"/>
          </a:p>
        </p:txBody>
      </p:sp>
      <p:sp>
        <p:nvSpPr>
          <p:cNvPr id="564" name="Google Shape;564;p72"/>
          <p:cNvSpPr/>
          <p:nvPr/>
        </p:nvSpPr>
        <p:spPr>
          <a:xfrm>
            <a:off x="678300" y="37565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</a:t>
            </a:r>
            <a:endParaRPr sz="1800"/>
          </a:p>
        </p:txBody>
      </p:sp>
      <p:sp>
        <p:nvSpPr>
          <p:cNvPr id="565" name="Google Shape;565;p72"/>
          <p:cNvSpPr/>
          <p:nvPr/>
        </p:nvSpPr>
        <p:spPr>
          <a:xfrm>
            <a:off x="1875601" y="3041750"/>
            <a:ext cx="569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72"/>
          <p:cNvSpPr/>
          <p:nvPr/>
        </p:nvSpPr>
        <p:spPr>
          <a:xfrm>
            <a:off x="3358469" y="3041750"/>
            <a:ext cx="569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2"/>
          <p:cNvSpPr/>
          <p:nvPr/>
        </p:nvSpPr>
        <p:spPr>
          <a:xfrm>
            <a:off x="4840269" y="3041750"/>
            <a:ext cx="569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72"/>
          <p:cNvSpPr/>
          <p:nvPr/>
        </p:nvSpPr>
        <p:spPr>
          <a:xfrm>
            <a:off x="6311519" y="3041750"/>
            <a:ext cx="569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72"/>
          <p:cNvSpPr/>
          <p:nvPr/>
        </p:nvSpPr>
        <p:spPr>
          <a:xfrm rot="-5510564">
            <a:off x="784922" y="3552892"/>
            <a:ext cx="569094" cy="2236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72"/>
          <p:cNvSpPr txBox="1"/>
          <p:nvPr/>
        </p:nvSpPr>
        <p:spPr>
          <a:xfrm>
            <a:off x="334375" y="3759800"/>
            <a:ext cx="42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571" name="Google Shape;571;p72"/>
          <p:cNvSpPr txBox="1"/>
          <p:nvPr/>
        </p:nvSpPr>
        <p:spPr>
          <a:xfrm>
            <a:off x="1020175" y="25406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Valor</a:t>
            </a:r>
            <a:endParaRPr/>
          </a:p>
        </p:txBody>
      </p:sp>
      <p:sp>
        <p:nvSpPr>
          <p:cNvPr id="572" name="Google Shape;572;p72"/>
          <p:cNvSpPr txBox="1"/>
          <p:nvPr/>
        </p:nvSpPr>
        <p:spPr>
          <a:xfrm>
            <a:off x="1629775" y="25406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Prox</a:t>
            </a:r>
            <a:endParaRPr/>
          </a:p>
        </p:txBody>
      </p:sp>
      <p:sp>
        <p:nvSpPr>
          <p:cNvPr id="573" name="Google Shape;573;p72"/>
          <p:cNvSpPr txBox="1"/>
          <p:nvPr/>
        </p:nvSpPr>
        <p:spPr>
          <a:xfrm>
            <a:off x="2467975" y="25406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Valor</a:t>
            </a:r>
            <a:endParaRPr/>
          </a:p>
        </p:txBody>
      </p:sp>
      <p:sp>
        <p:nvSpPr>
          <p:cNvPr id="574" name="Google Shape;574;p72"/>
          <p:cNvSpPr txBox="1"/>
          <p:nvPr/>
        </p:nvSpPr>
        <p:spPr>
          <a:xfrm>
            <a:off x="3077575" y="25406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Prox</a:t>
            </a:r>
            <a:endParaRPr/>
          </a:p>
        </p:txBody>
      </p:sp>
      <p:sp>
        <p:nvSpPr>
          <p:cNvPr id="575" name="Google Shape;575;p72"/>
          <p:cNvSpPr txBox="1"/>
          <p:nvPr/>
        </p:nvSpPr>
        <p:spPr>
          <a:xfrm>
            <a:off x="3991975" y="25406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Valor</a:t>
            </a:r>
            <a:endParaRPr/>
          </a:p>
        </p:txBody>
      </p:sp>
      <p:sp>
        <p:nvSpPr>
          <p:cNvPr id="576" name="Google Shape;576;p72"/>
          <p:cNvSpPr txBox="1"/>
          <p:nvPr/>
        </p:nvSpPr>
        <p:spPr>
          <a:xfrm>
            <a:off x="4601575" y="25406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Prox</a:t>
            </a:r>
            <a:endParaRPr/>
          </a:p>
        </p:txBody>
      </p:sp>
      <p:sp>
        <p:nvSpPr>
          <p:cNvPr id="577" name="Google Shape;577;p72"/>
          <p:cNvSpPr txBox="1"/>
          <p:nvPr/>
        </p:nvSpPr>
        <p:spPr>
          <a:xfrm>
            <a:off x="5515975" y="25406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Valor</a:t>
            </a:r>
            <a:endParaRPr/>
          </a:p>
        </p:txBody>
      </p:sp>
      <p:sp>
        <p:nvSpPr>
          <p:cNvPr id="578" name="Google Shape;578;p72"/>
          <p:cNvSpPr txBox="1"/>
          <p:nvPr/>
        </p:nvSpPr>
        <p:spPr>
          <a:xfrm>
            <a:off x="6125575" y="25406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Prox</a:t>
            </a:r>
            <a:endParaRPr/>
          </a:p>
        </p:txBody>
      </p:sp>
      <p:sp>
        <p:nvSpPr>
          <p:cNvPr id="579" name="Google Shape;579;p72"/>
          <p:cNvSpPr txBox="1"/>
          <p:nvPr/>
        </p:nvSpPr>
        <p:spPr>
          <a:xfrm>
            <a:off x="6963775" y="25406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Valor</a:t>
            </a:r>
            <a:endParaRPr/>
          </a:p>
        </p:txBody>
      </p:sp>
      <p:sp>
        <p:nvSpPr>
          <p:cNvPr id="580" name="Google Shape;580;p72"/>
          <p:cNvSpPr txBox="1"/>
          <p:nvPr/>
        </p:nvSpPr>
        <p:spPr>
          <a:xfrm>
            <a:off x="7573375" y="25406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Prox</a:t>
            </a:r>
            <a:endParaRPr/>
          </a:p>
        </p:txBody>
      </p:sp>
      <p:sp>
        <p:nvSpPr>
          <p:cNvPr id="581" name="Google Shape;581;p72"/>
          <p:cNvSpPr txBox="1"/>
          <p:nvPr/>
        </p:nvSpPr>
        <p:spPr>
          <a:xfrm>
            <a:off x="551442" y="2944400"/>
            <a:ext cx="511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No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587" name="Google Shape;587;p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Como seria a implementação iterativa de, digamos, anexar um novo valor (ao final)?</a:t>
            </a:r>
            <a:br>
              <a:rPr lang="pt"/>
            </a:b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Anexar(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L: ^No, v: Inteiro)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L = NULO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(L)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L^.Valor, L^.Prox ← v, NULO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p: ^No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p^.Prox ≠ NULO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p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p^.Prox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(p^.Prox)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p^.Prox^.Valor, p^.Prox^.Prox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v, NULO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593" name="Google Shape;593;p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Definição recursiva de listas encadeadas: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Uma lista encadeada é: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3000"/>
              <a:t>um ponteiro nulo</a:t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3000"/>
              <a:t>um ponteiro p para uma estrutura tal que:</a:t>
            </a:r>
            <a:endParaRPr sz="3000"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 sz="3000"/>
              <a:t>p^.Valor é um dado armazenado</a:t>
            </a:r>
            <a:endParaRPr sz="3000"/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 sz="3000"/>
              <a:t>p^.Prox é uma lista encadeada</a:t>
            </a:r>
            <a:endParaRPr sz="3000"/>
          </a:p>
        </p:txBody>
      </p:sp>
      <p:sp>
        <p:nvSpPr>
          <p:cNvPr id="594" name="Google Shape;594;p74"/>
          <p:cNvSpPr/>
          <p:nvPr/>
        </p:nvSpPr>
        <p:spPr>
          <a:xfrm>
            <a:off x="3099419" y="53687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95" name="Google Shape;595;p74"/>
          <p:cNvSpPr/>
          <p:nvPr/>
        </p:nvSpPr>
        <p:spPr>
          <a:xfrm>
            <a:off x="1612769" y="53687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96" name="Google Shape;596;p74"/>
          <p:cNvSpPr/>
          <p:nvPr/>
        </p:nvSpPr>
        <p:spPr>
          <a:xfrm>
            <a:off x="2435219" y="53687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B    </a:t>
            </a:r>
            <a:endParaRPr sz="1800"/>
          </a:p>
        </p:txBody>
      </p:sp>
      <p:sp>
        <p:nvSpPr>
          <p:cNvPr id="597" name="Google Shape;597;p74"/>
          <p:cNvSpPr/>
          <p:nvPr/>
        </p:nvSpPr>
        <p:spPr>
          <a:xfrm>
            <a:off x="948569" y="53687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A</a:t>
            </a:r>
            <a:endParaRPr sz="1800"/>
          </a:p>
        </p:txBody>
      </p:sp>
      <p:sp>
        <p:nvSpPr>
          <p:cNvPr id="598" name="Google Shape;598;p74"/>
          <p:cNvSpPr/>
          <p:nvPr/>
        </p:nvSpPr>
        <p:spPr>
          <a:xfrm>
            <a:off x="4591769" y="53687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99" name="Google Shape;599;p74"/>
          <p:cNvSpPr/>
          <p:nvPr/>
        </p:nvSpPr>
        <p:spPr>
          <a:xfrm>
            <a:off x="3927569" y="53687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C    </a:t>
            </a:r>
            <a:endParaRPr sz="1800"/>
          </a:p>
        </p:txBody>
      </p:sp>
      <p:sp>
        <p:nvSpPr>
          <p:cNvPr id="600" name="Google Shape;600;p74"/>
          <p:cNvSpPr/>
          <p:nvPr/>
        </p:nvSpPr>
        <p:spPr>
          <a:xfrm>
            <a:off x="6073569" y="53687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01" name="Google Shape;601;p74"/>
          <p:cNvSpPr/>
          <p:nvPr/>
        </p:nvSpPr>
        <p:spPr>
          <a:xfrm>
            <a:off x="5409369" y="53687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D    </a:t>
            </a:r>
            <a:endParaRPr sz="1800"/>
          </a:p>
        </p:txBody>
      </p:sp>
      <p:sp>
        <p:nvSpPr>
          <p:cNvPr id="602" name="Google Shape;602;p74"/>
          <p:cNvSpPr/>
          <p:nvPr/>
        </p:nvSpPr>
        <p:spPr>
          <a:xfrm>
            <a:off x="7544827" y="5368700"/>
            <a:ext cx="7977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300"/>
              <a:t>NULO</a:t>
            </a:r>
            <a:endParaRPr sz="1300"/>
          </a:p>
        </p:txBody>
      </p:sp>
      <p:sp>
        <p:nvSpPr>
          <p:cNvPr id="603" name="Google Shape;603;p74"/>
          <p:cNvSpPr/>
          <p:nvPr/>
        </p:nvSpPr>
        <p:spPr>
          <a:xfrm>
            <a:off x="6880619" y="53687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E    </a:t>
            </a:r>
            <a:endParaRPr sz="1800"/>
          </a:p>
        </p:txBody>
      </p:sp>
      <p:sp>
        <p:nvSpPr>
          <p:cNvPr id="604" name="Google Shape;604;p74"/>
          <p:cNvSpPr/>
          <p:nvPr/>
        </p:nvSpPr>
        <p:spPr>
          <a:xfrm>
            <a:off x="678300" y="61949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</a:t>
            </a:r>
            <a:endParaRPr sz="1800"/>
          </a:p>
        </p:txBody>
      </p:sp>
      <p:sp>
        <p:nvSpPr>
          <p:cNvPr id="605" name="Google Shape;605;p74"/>
          <p:cNvSpPr/>
          <p:nvPr/>
        </p:nvSpPr>
        <p:spPr>
          <a:xfrm>
            <a:off x="1875601" y="5480150"/>
            <a:ext cx="569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74"/>
          <p:cNvSpPr/>
          <p:nvPr/>
        </p:nvSpPr>
        <p:spPr>
          <a:xfrm>
            <a:off x="3358469" y="5480150"/>
            <a:ext cx="569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74"/>
          <p:cNvSpPr/>
          <p:nvPr/>
        </p:nvSpPr>
        <p:spPr>
          <a:xfrm>
            <a:off x="4840269" y="5480150"/>
            <a:ext cx="569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74"/>
          <p:cNvSpPr/>
          <p:nvPr/>
        </p:nvSpPr>
        <p:spPr>
          <a:xfrm>
            <a:off x="6311519" y="5480150"/>
            <a:ext cx="569100" cy="2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4"/>
          <p:cNvSpPr/>
          <p:nvPr/>
        </p:nvSpPr>
        <p:spPr>
          <a:xfrm rot="-5510564">
            <a:off x="784922" y="5991292"/>
            <a:ext cx="569094" cy="2236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4"/>
          <p:cNvSpPr txBox="1"/>
          <p:nvPr/>
        </p:nvSpPr>
        <p:spPr>
          <a:xfrm>
            <a:off x="334375" y="6198200"/>
            <a:ext cx="42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611" name="Google Shape;611;p74"/>
          <p:cNvSpPr txBox="1"/>
          <p:nvPr/>
        </p:nvSpPr>
        <p:spPr>
          <a:xfrm>
            <a:off x="1020175" y="49790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Valor</a:t>
            </a:r>
            <a:endParaRPr/>
          </a:p>
        </p:txBody>
      </p:sp>
      <p:sp>
        <p:nvSpPr>
          <p:cNvPr id="612" name="Google Shape;612;p74"/>
          <p:cNvSpPr txBox="1"/>
          <p:nvPr/>
        </p:nvSpPr>
        <p:spPr>
          <a:xfrm>
            <a:off x="1629775" y="49790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Prox</a:t>
            </a:r>
            <a:endParaRPr/>
          </a:p>
        </p:txBody>
      </p:sp>
      <p:sp>
        <p:nvSpPr>
          <p:cNvPr id="613" name="Google Shape;613;p74"/>
          <p:cNvSpPr txBox="1"/>
          <p:nvPr/>
        </p:nvSpPr>
        <p:spPr>
          <a:xfrm>
            <a:off x="2467975" y="49790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Valor</a:t>
            </a:r>
            <a:endParaRPr/>
          </a:p>
        </p:txBody>
      </p:sp>
      <p:sp>
        <p:nvSpPr>
          <p:cNvPr id="614" name="Google Shape;614;p74"/>
          <p:cNvSpPr txBox="1"/>
          <p:nvPr/>
        </p:nvSpPr>
        <p:spPr>
          <a:xfrm>
            <a:off x="3077575" y="49790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Prox</a:t>
            </a:r>
            <a:endParaRPr/>
          </a:p>
        </p:txBody>
      </p:sp>
      <p:sp>
        <p:nvSpPr>
          <p:cNvPr id="615" name="Google Shape;615;p74"/>
          <p:cNvSpPr txBox="1"/>
          <p:nvPr/>
        </p:nvSpPr>
        <p:spPr>
          <a:xfrm>
            <a:off x="3991975" y="49790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Valor</a:t>
            </a:r>
            <a:endParaRPr/>
          </a:p>
        </p:txBody>
      </p:sp>
      <p:sp>
        <p:nvSpPr>
          <p:cNvPr id="616" name="Google Shape;616;p74"/>
          <p:cNvSpPr txBox="1"/>
          <p:nvPr/>
        </p:nvSpPr>
        <p:spPr>
          <a:xfrm>
            <a:off x="4601575" y="49790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Prox</a:t>
            </a:r>
            <a:endParaRPr/>
          </a:p>
        </p:txBody>
      </p:sp>
      <p:sp>
        <p:nvSpPr>
          <p:cNvPr id="617" name="Google Shape;617;p74"/>
          <p:cNvSpPr txBox="1"/>
          <p:nvPr/>
        </p:nvSpPr>
        <p:spPr>
          <a:xfrm>
            <a:off x="5515975" y="49790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Valor</a:t>
            </a:r>
            <a:endParaRPr/>
          </a:p>
        </p:txBody>
      </p:sp>
      <p:sp>
        <p:nvSpPr>
          <p:cNvPr id="618" name="Google Shape;618;p74"/>
          <p:cNvSpPr txBox="1"/>
          <p:nvPr/>
        </p:nvSpPr>
        <p:spPr>
          <a:xfrm>
            <a:off x="6125575" y="49790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Prox</a:t>
            </a:r>
            <a:endParaRPr/>
          </a:p>
        </p:txBody>
      </p:sp>
      <p:sp>
        <p:nvSpPr>
          <p:cNvPr id="619" name="Google Shape;619;p74"/>
          <p:cNvSpPr txBox="1"/>
          <p:nvPr/>
        </p:nvSpPr>
        <p:spPr>
          <a:xfrm>
            <a:off x="6963775" y="49790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Valor</a:t>
            </a:r>
            <a:endParaRPr/>
          </a:p>
        </p:txBody>
      </p:sp>
      <p:sp>
        <p:nvSpPr>
          <p:cNvPr id="620" name="Google Shape;620;p74"/>
          <p:cNvSpPr txBox="1"/>
          <p:nvPr/>
        </p:nvSpPr>
        <p:spPr>
          <a:xfrm>
            <a:off x="7573375" y="4979000"/>
            <a:ext cx="855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Prox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626" name="Google Shape;626;p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Outra solução, portanto: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Anexar(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L: ^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, v: Inteiro)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L = NULO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(L)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L^.Valor, L^.Prox ← v, NULO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Anexar(L^.Prox, v)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632" name="Google Shape;632;p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Lições aprendidas: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Os algoritmos recursivos muitas vezes são mais simples que os equivalentes iterativos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"/>
              <a:t>Algoritmos recursivos são mais naturais para se resolver problemas que já possuem estrutura/definição recursiva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638" name="Google Shape;638;p7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>
                <a:solidFill>
                  <a:srgbClr val="000000"/>
                </a:solidFill>
              </a:rPr>
              <a:t>Reduzir a Iteração</a:t>
            </a:r>
            <a:r>
              <a:rPr lang="pt">
                <a:solidFill>
                  <a:srgbClr val="000000"/>
                </a:solidFill>
              </a:rPr>
              <a:t>: </a:t>
            </a:r>
            <a:r>
              <a:rPr lang="pt" sz="2400">
                <a:solidFill>
                  <a:srgbClr val="000000"/>
                </a:solidFill>
              </a:rPr>
              <a:t>O limite de empilhamento de funções pode ser relativamente baixo para atender a solução de determinado problema. Contraste a execução nas versões recursiva vs. iterativa de:</a:t>
            </a:r>
            <a:endParaRPr sz="2400"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>
                <a:solidFill>
                  <a:srgbClr val="000000"/>
                </a:solidFill>
              </a:rPr>
              <a:t>Busca Linear em Vetores (problema com recursão!)</a:t>
            </a:r>
            <a:endParaRPr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pt">
                <a:solidFill>
                  <a:srgbClr val="000000"/>
                </a:solidFill>
              </a:rPr>
              <a:t>Fibonacci </a:t>
            </a:r>
            <a:r>
              <a:rPr lang="pt"/>
              <a:t>(problema com recursão!)</a:t>
            </a:r>
            <a:endParaRPr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>
                <a:solidFill>
                  <a:srgbClr val="000000"/>
                </a:solidFill>
              </a:rPr>
              <a:t>Fatorial (problema com recursão desprezível)</a:t>
            </a:r>
            <a:endParaRPr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>
                <a:solidFill>
                  <a:srgbClr val="000000"/>
                </a:solidFill>
              </a:rPr>
              <a:t>Busca Binária </a:t>
            </a:r>
            <a:r>
              <a:rPr lang="pt"/>
              <a:t>(problema com recursão desprezível)</a:t>
            </a:r>
            <a:br>
              <a:rPr lang="pt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" sz="4400"/>
              <a:t>Recursão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 sz="2400">
                <a:solidFill>
                  <a:srgbClr val="000000"/>
                </a:solidFill>
              </a:rPr>
              <a:t>Uma função </a:t>
            </a:r>
            <a:r>
              <a:rPr b="1" i="1" lang="pt" sz="2400">
                <a:solidFill>
                  <a:srgbClr val="000000"/>
                </a:solidFill>
              </a:rPr>
              <a:t>recursiva</a:t>
            </a:r>
            <a:r>
              <a:rPr lang="pt" sz="2400">
                <a:solidFill>
                  <a:srgbClr val="000000"/>
                </a:solidFill>
              </a:rPr>
              <a:t> consiste de uma chamada a uma função especial: a própria função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" sz="2400">
                <a:solidFill>
                  <a:srgbClr val="000000"/>
                </a:solidFill>
              </a:rPr>
              <a:t>Embora ela tenha uma preocupação </a:t>
            </a:r>
            <a:r>
              <a:rPr b="1" lang="pt" sz="2400">
                <a:solidFill>
                  <a:srgbClr val="000000"/>
                </a:solidFill>
              </a:rPr>
              <a:t>a mais</a:t>
            </a:r>
            <a:r>
              <a:rPr lang="pt" sz="2400">
                <a:solidFill>
                  <a:srgbClr val="000000"/>
                </a:solidFill>
              </a:rPr>
              <a:t> por conta disso (condição de parada), ela não tem propriedades </a:t>
            </a:r>
            <a:br>
              <a:rPr lang="pt" sz="2400">
                <a:solidFill>
                  <a:srgbClr val="000000"/>
                </a:solidFill>
              </a:rPr>
            </a:br>
            <a:r>
              <a:rPr b="1" lang="pt" sz="2400">
                <a:solidFill>
                  <a:srgbClr val="000000"/>
                </a:solidFill>
              </a:rPr>
              <a:t>a menos</a:t>
            </a:r>
            <a:r>
              <a:rPr lang="pt" sz="2400">
                <a:solidFill>
                  <a:srgbClr val="000000"/>
                </a:solidFill>
              </a:rPr>
              <a:t> (i.e., ambas as propriedades do slide anterior valem)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" sz="2400">
                <a:solidFill>
                  <a:srgbClr val="000000"/>
                </a:solidFill>
              </a:rPr>
              <a:t>O emprego da técnica de recursão é também chamada de </a:t>
            </a:r>
            <a:r>
              <a:rPr b="1" i="1" lang="pt" sz="2400">
                <a:solidFill>
                  <a:srgbClr val="000000"/>
                </a:solidFill>
              </a:rPr>
              <a:t>divisão e conquista</a:t>
            </a:r>
            <a:endParaRPr i="1"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descr="06130509988617.jpg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3375" y="2599300"/>
            <a:ext cx="1801600" cy="19662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" name="Google Shape;78;p15"/>
          <p:cNvSpPr/>
          <p:nvPr/>
        </p:nvSpPr>
        <p:spPr>
          <a:xfrm>
            <a:off x="6781850" y="3078450"/>
            <a:ext cx="1115750" cy="1440825"/>
          </a:xfrm>
          <a:custGeom>
            <a:rect b="b" l="l" r="r" t="t"/>
            <a:pathLst>
              <a:path extrusionOk="0" h="57633" w="44630">
                <a:moveTo>
                  <a:pt x="1042" y="0"/>
                </a:moveTo>
                <a:cubicBezTo>
                  <a:pt x="10948" y="1419"/>
                  <a:pt x="21465" y="5890"/>
                  <a:pt x="27776" y="13656"/>
                </a:cubicBezTo>
                <a:cubicBezTo>
                  <a:pt x="31586" y="18345"/>
                  <a:pt x="30201" y="25992"/>
                  <a:pt x="34025" y="30669"/>
                </a:cubicBezTo>
                <a:cubicBezTo>
                  <a:pt x="38591" y="36253"/>
                  <a:pt x="48134" y="44889"/>
                  <a:pt x="43283" y="50227"/>
                </a:cubicBezTo>
                <a:cubicBezTo>
                  <a:pt x="40024" y="53812"/>
                  <a:pt x="34223" y="53671"/>
                  <a:pt x="29627" y="55204"/>
                </a:cubicBezTo>
                <a:cubicBezTo>
                  <a:pt x="26018" y="56408"/>
                  <a:pt x="20976" y="59167"/>
                  <a:pt x="18286" y="56477"/>
                </a:cubicBezTo>
                <a:cubicBezTo>
                  <a:pt x="14307" y="52498"/>
                  <a:pt x="18324" y="44997"/>
                  <a:pt x="16434" y="39696"/>
                </a:cubicBezTo>
                <a:cubicBezTo>
                  <a:pt x="15179" y="36176"/>
                  <a:pt x="7683" y="40486"/>
                  <a:pt x="5439" y="37497"/>
                </a:cubicBezTo>
                <a:cubicBezTo>
                  <a:pt x="2436" y="33497"/>
                  <a:pt x="1079" y="28249"/>
                  <a:pt x="694" y="23262"/>
                </a:cubicBezTo>
                <a:cubicBezTo>
                  <a:pt x="497" y="20711"/>
                  <a:pt x="3703" y="18760"/>
                  <a:pt x="3703" y="16202"/>
                </a:cubicBezTo>
                <a:cubicBezTo>
                  <a:pt x="3703" y="10775"/>
                  <a:pt x="769" y="5719"/>
                  <a:pt x="0" y="347"/>
                </a:cubicBezTo>
              </a:path>
            </a:pathLst>
          </a:cu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644" name="Google Shape;644;p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" sz="2400"/>
              <a:t>Solução</a:t>
            </a:r>
            <a:r>
              <a:rPr lang="pt" sz="2400"/>
              <a:t>: Podemos sempre transformar um algoritmo recursivo em</a:t>
            </a:r>
            <a:r>
              <a:rPr lang="pt" sz="2400"/>
              <a:t> outro equivalente </a:t>
            </a:r>
            <a:r>
              <a:rPr lang="pt" sz="2400"/>
              <a:t>iterativo com o uso de </a:t>
            </a:r>
            <a:r>
              <a:rPr lang="pt" sz="2400"/>
              <a:t>recursão de cauda!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 sz="2400"/>
              <a:t>Uma </a:t>
            </a:r>
            <a:r>
              <a:rPr b="1" i="1" lang="pt" sz="2400"/>
              <a:t>recursão de cauda</a:t>
            </a:r>
            <a:r>
              <a:rPr lang="pt" sz="2400"/>
              <a:t> é uma recursão em que o resultado da função consiste do resultado direto da chamada recursiva, sem transformações. As recursões de cauda podem ser transformadas em comandos iterativos diretamente, </a:t>
            </a:r>
            <a:r>
              <a:rPr lang="pt" sz="2400"/>
              <a:t>eliminando</a:t>
            </a:r>
            <a:r>
              <a:rPr lang="pt" sz="2400"/>
              <a:t> a recursão:</a:t>
            </a:r>
            <a:endParaRPr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650" name="Google Shape;650;p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Transformação: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f(p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,…,p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b(p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,…,p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h(p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,…,p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f(q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,…,q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f(p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,…,p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 não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b(p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,…,p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,…,p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← q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,…,q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k</a:t>
            </a:r>
            <a:endParaRPr baseline="-2500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h(p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,…,p</a:t>
            </a:r>
            <a:r>
              <a:rPr baseline="-25000" lang="pt" sz="18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aseline="-25000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79"/>
          <p:cNvSpPr/>
          <p:nvPr/>
        </p:nvSpPr>
        <p:spPr>
          <a:xfrm>
            <a:off x="2478075" y="4484625"/>
            <a:ext cx="408600" cy="24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657" name="Google Shape;657;p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Exemplo: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fat(n: Inteiro): Inteiro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b="1" lang="pt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 *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fat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(n-1) </a:t>
            </a:r>
            <a:r>
              <a:rPr lang="pt" sz="2200">
                <a:solidFill>
                  <a:srgbClr val="FF0000"/>
                </a:solidFill>
              </a:rPr>
              <a:t>(não é de cauda!)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663" name="Google Shape;663;p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Exemplo: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fat(n: Inteiro): Inteiro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fat-c(n,1)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fat-c(n: Inteiro, a: Inteiro): Inteiro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a*n!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fat-c(n-1,a*n)</a:t>
            </a:r>
            <a:r>
              <a:rPr lang="pt" sz="2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(de cauda!)</a:t>
            </a:r>
            <a:endParaRPr sz="2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669" name="Google Shape;669;p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Exemplo: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fat-c(n: Inteiro, a: Inteiro): Inteiro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a*n!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 &gt; 0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n,a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← n-1,a*n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3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5" name="Google Shape;67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50" y="438125"/>
            <a:ext cx="8796700" cy="59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83"/>
          <p:cNvSpPr txBox="1"/>
          <p:nvPr/>
        </p:nvSpPr>
        <p:spPr>
          <a:xfrm>
            <a:off x="173650" y="6343675"/>
            <a:ext cx="30000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999999"/>
                </a:solidFill>
              </a:rPr>
              <a:t>https://startuplab.io/post/recursion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4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8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Exercícios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688" name="Google Shape;688;p85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" sz="1600"/>
              <a:t>Analise os problemas de estouro de pilha e de </a:t>
            </a:r>
            <a:r>
              <a:rPr lang="pt" sz="1600"/>
              <a:t>subproblemas repetidos nas </a:t>
            </a:r>
            <a:r>
              <a:rPr lang="pt" sz="1600"/>
              <a:t>diversas recursões dadas neste material.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" sz="1600"/>
              <a:t>Modifique um algoritmo recursivo de modo a eliminar seu caso base, deixando apenas o tratamento do caso geral, que sempre é executado. Implemente em alguma linguagem e o coloque em execução. O resultado foi o esperado?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" sz="1600"/>
              <a:t>Faça um algoritmo recursivo que verifique se uma cadeia, dada por um vetor C[1..N]: Caractere, é um palíndromo (uma cadeia que pode ser  lida da esquerda para a direita ou vice-versa visitando a mesma sequência se símbolos em ambas as leituras).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pt" sz="1600"/>
              <a:t>Considere o algoritmo-modelo abaixo e determine a complexidade de tempo para os preenchimentos de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pt" sz="1600"/>
              <a:t> e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pt" sz="1600"/>
              <a:t> conforme os vários itens:</a:t>
            </a:r>
            <a:endParaRPr sz="16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N ≤ 1 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&lt;A&gt;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 1 + &lt;B&gt;</a:t>
            </a:r>
            <a:endParaRPr sz="1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694" name="Google Shape;694;p86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4"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pt" sz="1600"/>
              <a:t> = ∅ ;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pt" sz="1600"/>
              <a:t> =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f(N-1)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pt" sz="1600"/>
              <a:t> = ∅ ;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pt" sz="1600"/>
              <a:t> =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f(N-4)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pt" sz="1600"/>
              <a:t> = ∅ ;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pt" sz="1600"/>
              <a:t> =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f(⌊N/4⌋)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pt" sz="1600"/>
              <a:t> = 	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faça</a:t>
            </a:r>
            <a:br>
              <a:rPr lang="pt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	 		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(i)</a:t>
            </a:r>
            <a:br>
              <a:rPr lang="pt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pt" sz="1600"/>
              <a:t> =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	f(N-1)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pt" sz="1600"/>
              <a:t> = 	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faça</a:t>
            </a:r>
            <a:br>
              <a:rPr lang="pt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	 		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(i)</a:t>
            </a:r>
            <a:br>
              <a:rPr lang="pt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pt" sz="1600"/>
              <a:t> =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	f(N/2)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&lt;A&gt;</a:t>
            </a:r>
            <a:r>
              <a:rPr lang="pt" sz="1600"/>
              <a:t> = 	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faça</a:t>
            </a:r>
            <a:br>
              <a:rPr lang="pt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	 		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(i)</a:t>
            </a:r>
            <a:br>
              <a:rPr lang="pt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pt" sz="1600"/>
              <a:t> =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	f(N/2) + f(N/2) </a:t>
            </a:r>
            <a:r>
              <a:rPr lang="pt" sz="1600">
                <a:solidFill>
                  <a:srgbClr val="274E13"/>
                </a:solidFill>
                <a:latin typeface="Consolas"/>
                <a:ea typeface="Consolas"/>
                <a:cs typeface="Consolas"/>
                <a:sym typeface="Consolas"/>
              </a:rPr>
              <a:t>// não troque por 2*f(N/2)</a:t>
            </a:r>
            <a:endParaRPr sz="1600">
              <a:solidFill>
                <a:srgbClr val="274E1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00" name="Google Shape;700;p87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pt" sz="1600"/>
              <a:t>Considere que uma lista encadeada consiste de ponteiro para uma estrutura No que contém 2 campos: Valor: Inteiro, Próximo: ^No. Faça algoritmos recursivos que, dado uma lista L: ^No, determine: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o número de valores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o produto dos valores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o maior valor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o último valor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o k-ésimo valor (k dado como entrada; k=1 corresponde ao primeiro, k=2 ao segundo, k=3 ao terceiro, etc.)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o k-ésimo último valor (k dado como entrada;</a:t>
            </a:r>
            <a:r>
              <a:rPr lang="pt" sz="1400"/>
              <a:t> k=1 corresponde ao último, k=2 ao penúltimo, k=3 ao antepenúltimo, etc.</a:t>
            </a:r>
            <a:r>
              <a:rPr lang="pt" sz="1400"/>
              <a:t>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busque a posição de um valor dado como entrada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remova um valor dado como entrada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Verdadeiro ou Falso, indicando se os valores estão em ordem ascendente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a média dos valores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uma outra lista ligada com os valores da lista original sem repetições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uma outra lista ligada, com o primeiro valor da lista original somado com o segundo, o segundo com o terceiro, etc.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uma outra lista ligada com todos os valores da lista original somados dois a dois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pt" sz="1400"/>
              <a:t>uma outra lista, com os elementos da lista original em ordem invertida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 sz="2400">
                <a:solidFill>
                  <a:srgbClr val="000000"/>
                </a:solidFill>
              </a:rPr>
              <a:t>Ocorre quando a solução de um problema é descrita em função das soluções de instâncias menores do mesmo problema (subproblemas). Para tanto, são necessárias duas condições: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devem haver instâncias de problemas que sejam resolvidas diretamente (sem necessidade de se resolver subproblemas) </a:t>
            </a:r>
            <a:r>
              <a:rPr b="1" lang="pt"/>
              <a:t>(casos base)</a:t>
            </a:r>
            <a:endParaRPr b="1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as soluções de subproblemas sendo usadas devem ser de problemas "menores" e todos eles devem recair </a:t>
            </a:r>
            <a:r>
              <a:rPr lang="pt">
                <a:solidFill>
                  <a:srgbClr val="000000"/>
                </a:solidFill>
              </a:rPr>
              <a:t>eventualmente nos casos bases </a:t>
            </a:r>
            <a:r>
              <a:rPr b="1" lang="pt"/>
              <a:t>(caso geral)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06" name="Google Shape;706;p88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6"/>
            </a:pPr>
            <a:r>
              <a:rPr lang="pt" sz="1600"/>
              <a:t>Elabore algoritmos recursivos que: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compute a</a:t>
            </a:r>
            <a:r>
              <a:rPr baseline="30000" lang="pt" sz="1600"/>
              <a:t>b</a:t>
            </a:r>
            <a:r>
              <a:rPr lang="pt" sz="1600"/>
              <a:t> para dois números inteiros a,b dados de entrada em uma linguagem que não possui a operação de potenciação, mas possui a operação de multiplicação/divisão)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compute a ⋅ b para dois números inteiros a,b dados de entrada em uma linguagem que não possui a operação de multiplicação, mas possui a operação de soma/subtração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compute a + b para dois números inteiros a,b dados de entrada em uma linguagem que não possui a operação de soma, mas possui a operação de incrementar/decrementar o valor de uma variável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dados naturais N e p, compute o valor aproximado de √N̅ com erro máximo ε = 10</a:t>
            </a:r>
            <a:r>
              <a:rPr baseline="30000" lang="pt" sz="1600"/>
              <a:t>-p</a:t>
            </a:r>
            <a:r>
              <a:rPr lang="pt" sz="1600"/>
              <a:t> (i.e., x é uma resposta válida se |x</a:t>
            </a:r>
            <a:r>
              <a:rPr baseline="30000" lang="pt" sz="1600"/>
              <a:t> </a:t>
            </a:r>
            <a:r>
              <a:rPr lang="pt" sz="1600"/>
              <a:t>- √N̅| ≤ ε) em uma linguagem que não possui a operação de radiciação, mas possui as 4 operações aritméticas básicas. O algoritmo deve ter tempo O(p + lg N).</a:t>
            </a:r>
            <a:endParaRPr sz="16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12" name="Google Shape;712;p8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7"/>
            </a:pPr>
            <a:r>
              <a:rPr lang="pt" sz="1600"/>
              <a:t>Faça algoritmos recursivos que, numa árvore binária onde cada nó da árvore consiste de uma estrutura NoArvore que contém 3 campos: Valor: Inteiro, NoEsquerdo, NoDireito: ^NoArvore, computem: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o número de valores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o produto dos valores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a soma dos valores em folhas da árvore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o maior valor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uma lista ligada com os nós que não são folhas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V ou F, indicando se a árvore é um max-heap (uma árvore é um max-heap se, para qualquer subárvore T desta árvore, o valor da raiz de T for maior ou igual que os valores dos filhos esquerdo e direito da raiz de T)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o menor valor dentre aqueles associados a nós que não possuem subárvores vazias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a maior soma de valores dos nós de uma subárvore (uma subárvore de T é a árvore que se obtém tomando-se um nó X de T e eliminando-se de T todos os nós que não sejam X ou não descendam de X)</a:t>
            </a:r>
            <a:endParaRPr sz="16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18" name="Google Shape;718;p9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pt" sz="1600"/>
              <a:t>Faça um algoritmo recursivo que compute o valor de uma expressão aritmética dada como cadeia de entrada E[1..N]: Caractere. A cadeia pode conter apenas números, parênteses, +, -, *, e /. Exemplos: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" sz="1600"/>
              <a:t>Entrada: 3+4*2 ; Saída: 11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" sz="1600"/>
              <a:t>Entrada: (3+4)*2 ; Saída: 14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" sz="1600"/>
              <a:t>Entrada: (3+4)*2+4/2 ; Saída: 16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" sz="1600"/>
              <a:t>Entrada: ((3+4)*2+4)/2 ; Saída: 9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" sz="1600"/>
              <a:t>Entrada: (3+4*2+4))/2 ; Saída: ERRO DE SINTAXE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Para isso, leve em conta que uma expressão é definida recursivamente como: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Expressão = Fator+Expressão OU Fator-Expressão OU Fator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Fator = Termo*Fator OU Termo/Fator OU Termo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Termo = &lt;inteiro&gt; OU (Expressão)</a:t>
            </a:r>
            <a:endParaRPr sz="16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24" name="Google Shape;724;p9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" sz="1600"/>
              <a:t>Escreva um algoritmo para as seguintes variantes do problema da Torre de Hanói: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Além das regras originais do problema, acrescenta-se aquela que impede mover discos entre as torres A e B diretamente; ou seja, todos os movimentos de discos são a partir da torre C ou para a torre C.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Além das regras originais do problema, acrescenta-se aquela que permite movimentos de discos somente da torre A para a torre C, da torre C para a torre B, e da torre B para a torre A.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" sz="1600"/>
              <a:t>Dado um vetor de naturais A[1..N], encontre a maior sequência não-decrescente de seus elementos. Uma sequência não-decrescente dos elementos de A é o maior k tal que existam índices i</a:t>
            </a:r>
            <a:r>
              <a:rPr baseline="-25000" lang="pt" sz="1600"/>
              <a:t>1</a:t>
            </a:r>
            <a:r>
              <a:rPr lang="pt" sz="1600"/>
              <a:t> &lt; i</a:t>
            </a:r>
            <a:r>
              <a:rPr baseline="-25000" lang="pt" sz="1600"/>
              <a:t>2</a:t>
            </a:r>
            <a:r>
              <a:rPr lang="pt" sz="1600"/>
              <a:t> &lt; … &lt; i</a:t>
            </a:r>
            <a:r>
              <a:rPr baseline="-25000" lang="pt" sz="1600"/>
              <a:t>k</a:t>
            </a:r>
            <a:r>
              <a:rPr lang="pt" sz="1600"/>
              <a:t> com A[i</a:t>
            </a:r>
            <a:r>
              <a:rPr baseline="-25000" lang="pt" sz="1600"/>
              <a:t>1</a:t>
            </a:r>
            <a:r>
              <a:rPr lang="pt" sz="1600"/>
              <a:t>] ≤ A[i</a:t>
            </a:r>
            <a:r>
              <a:rPr baseline="-25000" lang="pt" sz="1600"/>
              <a:t>2</a:t>
            </a:r>
            <a:r>
              <a:rPr lang="pt" sz="1600"/>
              <a:t>] ≤ ⋅⋅⋅ ≤ A[i</a:t>
            </a:r>
            <a:r>
              <a:rPr baseline="-25000" lang="pt" sz="1600"/>
              <a:t>k</a:t>
            </a:r>
            <a:r>
              <a:rPr lang="pt" sz="1600"/>
              <a:t>]. O algoritmo deve ter complexidade de tempo O(N</a:t>
            </a:r>
            <a:r>
              <a:rPr baseline="30000" lang="pt" sz="1600"/>
              <a:t>2</a:t>
            </a:r>
            <a:r>
              <a:rPr lang="pt" sz="1600"/>
              <a:t>). Exemplo: Entrada: </a:t>
            </a:r>
            <a:r>
              <a:rPr lang="pt" sz="1600"/>
              <a:t>N=9, </a:t>
            </a:r>
            <a:r>
              <a:rPr lang="pt" sz="1600"/>
              <a:t> A=[1,2,3,2,3,4,3,4,5]. Saída: 1,2,3,4,5 (portanto, k=5 e i</a:t>
            </a:r>
            <a:r>
              <a:rPr baseline="-25000" lang="pt" sz="1600"/>
              <a:t>1</a:t>
            </a:r>
            <a:r>
              <a:rPr lang="pt" sz="1600"/>
              <a:t>=1, i</a:t>
            </a:r>
            <a:r>
              <a:rPr baseline="-25000" lang="pt" sz="1600"/>
              <a:t>2</a:t>
            </a:r>
            <a:r>
              <a:rPr lang="pt" sz="1600"/>
              <a:t>=2, i</a:t>
            </a:r>
            <a:r>
              <a:rPr baseline="-25000" lang="pt" sz="1600"/>
              <a:t>3</a:t>
            </a:r>
            <a:r>
              <a:rPr lang="pt" sz="1600"/>
              <a:t>=3, i</a:t>
            </a:r>
            <a:r>
              <a:rPr baseline="-25000" lang="pt" sz="1600"/>
              <a:t>4</a:t>
            </a:r>
            <a:r>
              <a:rPr lang="pt" sz="1600"/>
              <a:t>=6, i</a:t>
            </a:r>
            <a:r>
              <a:rPr baseline="-25000" lang="pt" sz="1600"/>
              <a:t>5</a:t>
            </a:r>
            <a:r>
              <a:rPr lang="pt" sz="1600"/>
              <a:t>=9)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" sz="1600"/>
              <a:t>Dados um vetor de inteiros A com N elementos, determine em tempo O(N lg N) a porção de A cuja soma dos elementos é maximizada, isto é, determinar 1 ≤ i ≤ j ≤ N tais que A[i]+A[i+1]+⋅⋅⋅+A[j-1]+A[j] é máximo. (Note que o algoritmo força-bruta é O(N</a:t>
            </a:r>
            <a:r>
              <a:rPr baseline="30000" lang="pt" sz="1600"/>
              <a:t>2</a:t>
            </a:r>
            <a:r>
              <a:rPr lang="pt" sz="1600"/>
              <a:t>).)</a:t>
            </a:r>
            <a:endParaRPr sz="16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30" name="Google Shape;730;p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2"/>
            </a:pPr>
            <a:r>
              <a:rPr lang="pt" sz="1600"/>
              <a:t>Dados vetores A com M elementos e B com N elementos, ambos A e B ordenados, encontre o k-ésimo menor valor dentre os elementos de A[1..M] e B[1..N] com um algoritmo de tempo: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O(máx{M, N})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O(lg máx{M, N})</a:t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2"/>
            </a:pPr>
            <a:r>
              <a:rPr lang="pt" sz="1600"/>
              <a:t>Dado um natural N, determine em tempo O(lg N) o número de algarismos "2" que ocorrem na lista de números de 1 a 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2"/>
            </a:pPr>
            <a:r>
              <a:rPr lang="pt" sz="1600"/>
              <a:t>Dados um natural T e um vetor M[1..N], determine o número de maneiras distintas de dar um troco de valor T usando-se moedas de valores M[1], M[2], …, M[N] cuja quantidade que pode ser usada de cada valor é ilimitada. Exemplo: Entrada: N = 4; M = [1, 5, 10, 25]; T = 11; Saída: 4 (referente aos trocos (11 moedas de 1), (6 moedas de 1, 1 moeda de 5), (1 moeda de 1, 2 moedas de 5), (1 moeda de 1, 1 moeda de 10).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36" name="Google Shape;736;p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5"/>
            </a:pPr>
            <a:r>
              <a:rPr lang="pt" sz="1600"/>
              <a:t>No problema da Torre de Hannoi, escreva um algoritmo que, ao invés de "pino de origem ⇒ pino de destino", imprima "A ⇒ B", onde A é o diâmetro do disco a mover e B é o diâmetro do disco que apoiará o disco sendo movido ou, na ausência de tal disco, o pino de destino. Suponha que os diâmetros dos discos são de 1 a N, onde N é o número de discos. A descoberta do diâmetro do disco que será movido deve gastar tempo constante. Exemplo: </a:t>
            </a:r>
            <a:r>
              <a:rPr b="1" lang="pt" sz="1600"/>
              <a:t>Entrada</a:t>
            </a:r>
            <a:r>
              <a:rPr lang="pt" sz="1600"/>
              <a:t>: N=3, </a:t>
            </a:r>
            <a:r>
              <a:rPr b="1" lang="pt" sz="1600"/>
              <a:t>Saída</a:t>
            </a:r>
            <a:r>
              <a:rPr lang="pt" sz="1600"/>
              <a:t>: 1 ⇒ B, 2 ⇒ C, 1 ⇒ 2, 3 ⇒ B, 1 ⇒ A, 2 ⇒ 3, 1 ⇒ 2.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5"/>
            </a:pPr>
            <a:r>
              <a:rPr lang="pt" sz="1600"/>
              <a:t>Um circo está planejando um novo número onde acrobatas sobem uns nos ombros dos outros formando uma torre humana. Um acrobata X pode subir no ombro de outro Y se X for mais leve e mais baixo que Y. Dados um vetor de naturais H[1..N] indicando a altura de cada um dos N acrobatas e um vetor de naturais P[1..N] indicando os respectivos pesos, determinar a torre com o maior número de acrobatas possível. Exemplo:</a:t>
            </a:r>
            <a:br>
              <a:rPr lang="pt" sz="1600"/>
            </a:br>
            <a:r>
              <a:rPr lang="pt" sz="1600"/>
              <a:t>Entrada: N = 6, H = (165, 170, 156, 175, 160, 168) e P = (50, 44, 45, 95, 48, 55)</a:t>
            </a:r>
            <a:br>
              <a:rPr lang="pt" sz="1600"/>
            </a:br>
            <a:r>
              <a:rPr lang="pt" sz="1600"/>
              <a:t>Saída: 5 (referente à torre (cima) 3 → 5 → 1 → 6 → 4 (baixo))</a:t>
            </a:r>
            <a:endParaRPr sz="12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42" name="Google Shape;742;p9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7"/>
            </a:pPr>
            <a:r>
              <a:rPr lang="pt" sz="1600"/>
              <a:t>Dado um natural N, determinar o número de parentizações bem-formadas distintas nas quais ocorrem exatamente N abertura de parênteses. Exemplo: </a:t>
            </a:r>
            <a:br>
              <a:rPr lang="pt" sz="1600"/>
            </a:br>
            <a:r>
              <a:rPr lang="pt" sz="1600"/>
              <a:t>Entrada: N = 3</a:t>
            </a:r>
            <a:br>
              <a:rPr lang="pt" sz="1600"/>
            </a:br>
            <a:r>
              <a:rPr lang="pt" sz="1600"/>
              <a:t>Saída: 5 (referente a "()(())", "()()()", "(())()", "((()))", "(()())")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7"/>
            </a:pPr>
            <a:r>
              <a:rPr lang="pt" sz="1600"/>
              <a:t>Elabore uma função recursiva que compute em tempo θ(N) a valiação de um </a:t>
            </a:r>
            <a:r>
              <a:rPr lang="pt" sz="1600"/>
              <a:t>polinômio</a:t>
            </a:r>
            <a:r>
              <a:rPr lang="pt" sz="1600"/>
              <a:t> de grau N. Mais especificamente, dados um inteiro N, um vetor A = [ a</a:t>
            </a:r>
            <a:r>
              <a:rPr baseline="-25000" lang="pt" sz="1600"/>
              <a:t>N</a:t>
            </a:r>
            <a:r>
              <a:rPr lang="pt" sz="1600"/>
              <a:t>, a</a:t>
            </a:r>
            <a:r>
              <a:rPr baseline="-25000" lang="pt" sz="1600"/>
              <a:t>N-1</a:t>
            </a:r>
            <a:r>
              <a:rPr lang="pt" sz="1600"/>
              <a:t>, …, a</a:t>
            </a:r>
            <a:r>
              <a:rPr baseline="-25000" lang="pt" sz="1600"/>
              <a:t>1</a:t>
            </a:r>
            <a:r>
              <a:rPr lang="pt" sz="1600"/>
              <a:t>, a</a:t>
            </a:r>
            <a:r>
              <a:rPr baseline="-25000" lang="pt" sz="1600"/>
              <a:t>0</a:t>
            </a:r>
            <a:r>
              <a:rPr lang="pt" sz="1600"/>
              <a:t> ] e um valor x, esta função deve computar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a</a:t>
            </a:r>
            <a:r>
              <a:rPr baseline="-25000" lang="pt" sz="1600"/>
              <a:t>N</a:t>
            </a:r>
            <a:r>
              <a:rPr lang="pt" sz="1600"/>
              <a:t> x</a:t>
            </a:r>
            <a:r>
              <a:rPr baseline="30000" lang="pt" sz="1600"/>
              <a:t>N</a:t>
            </a:r>
            <a:r>
              <a:rPr baseline="30000" lang="pt" sz="1600"/>
              <a:t> </a:t>
            </a:r>
            <a:r>
              <a:rPr lang="pt" sz="1600"/>
              <a:t>+ a</a:t>
            </a:r>
            <a:r>
              <a:rPr baseline="-25000" lang="pt" sz="1600"/>
              <a:t>N-1</a:t>
            </a:r>
            <a:r>
              <a:rPr lang="pt" sz="1600"/>
              <a:t> x</a:t>
            </a:r>
            <a:r>
              <a:rPr baseline="30000" lang="pt" sz="1600"/>
              <a:t>N-1 </a:t>
            </a:r>
            <a:r>
              <a:rPr lang="pt" sz="1600"/>
              <a:t>+ … + a</a:t>
            </a:r>
            <a:r>
              <a:rPr baseline="-25000" lang="pt" sz="1600"/>
              <a:t>1</a:t>
            </a:r>
            <a:r>
              <a:rPr lang="pt" sz="1600"/>
              <a:t> x + a</a:t>
            </a:r>
            <a:r>
              <a:rPr baseline="-25000" lang="pt" sz="1600"/>
              <a:t>0.</a:t>
            </a:r>
            <a:endParaRPr baseline="-25000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	usando-se apenas as operações de multiplicação e soma.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16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48" name="Google Shape;748;p9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8"/>
            </a:pPr>
            <a:r>
              <a:rPr lang="pt" sz="1600"/>
              <a:t>Dados um natural N e vetores de naturais X[1..M] e Y[1..M], determinar quantos caminhos distintos um robô pode percorrer em uma matriz NxN até chegar no canto inferior direito (célula (N, N)), sabendo-se que o robô começa na célula do canto superior esquerdo (célula (1, 1)), que a cada passo o robô anda para a célula da direita ou para a célula de baixo da posição corrente, que ele não pode ultrapassar os limites da matriz e nem entrar em certas células, chamadas de obstáculos. Há M obstáculos, o obstáculo i localizado na célula (X[i], Y[i])  (X[i] células a partir do canto esquerdo da matriz, Y[i] células a partir do canto superior da matriz). Exemplo: Entrada: M = 3; N = 4; X = [1, 3, 3], Y = [4, 1, 3]; Saída: 5 (representados abaixo)</a:t>
            </a:r>
            <a:endParaRPr sz="1600"/>
          </a:p>
        </p:txBody>
      </p:sp>
      <p:graphicFrame>
        <p:nvGraphicFramePr>
          <p:cNvPr id="749" name="Google Shape;749;p95"/>
          <p:cNvGraphicFramePr/>
          <p:nvPr/>
        </p:nvGraphicFramePr>
        <p:xfrm>
          <a:off x="3140475" y="468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{54764C75-8F6C-4DDE-8E2E-30F15175662D}</a:tableStyleId>
              </a:tblPr>
              <a:tblGrid>
                <a:gridCol w="755925"/>
                <a:gridCol w="755925"/>
                <a:gridCol w="755925"/>
                <a:gridCol w="755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0" name="Google Shape;750;p95"/>
          <p:cNvSpPr/>
          <p:nvPr/>
        </p:nvSpPr>
        <p:spPr>
          <a:xfrm>
            <a:off x="3694975" y="4739048"/>
            <a:ext cx="2319625" cy="1353075"/>
          </a:xfrm>
          <a:custGeom>
            <a:rect b="b" l="l" r="r" t="t"/>
            <a:pathLst>
              <a:path extrusionOk="0" h="54123" w="92785">
                <a:moveTo>
                  <a:pt x="0" y="1705"/>
                </a:moveTo>
                <a:cubicBezTo>
                  <a:pt x="8544" y="1705"/>
                  <a:pt x="17521" y="-1583"/>
                  <a:pt x="25626" y="1122"/>
                </a:cubicBezTo>
                <a:cubicBezTo>
                  <a:pt x="31275" y="3007"/>
                  <a:pt x="25724" y="16377"/>
                  <a:pt x="31451" y="18013"/>
                </a:cubicBezTo>
                <a:cubicBezTo>
                  <a:pt x="48998" y="23027"/>
                  <a:pt x="68883" y="12248"/>
                  <a:pt x="86198" y="18013"/>
                </a:cubicBezTo>
                <a:cubicBezTo>
                  <a:pt x="91336" y="19724"/>
                  <a:pt x="89510" y="28377"/>
                  <a:pt x="90275" y="33738"/>
                </a:cubicBezTo>
                <a:cubicBezTo>
                  <a:pt x="91237" y="40476"/>
                  <a:pt x="94482" y="48034"/>
                  <a:pt x="91440" y="54123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1" name="Google Shape;751;p95"/>
          <p:cNvSpPr/>
          <p:nvPr/>
        </p:nvSpPr>
        <p:spPr>
          <a:xfrm>
            <a:off x="3694975" y="4883600"/>
            <a:ext cx="1921975" cy="1129275"/>
          </a:xfrm>
          <a:custGeom>
            <a:rect b="b" l="l" r="r" t="t"/>
            <a:pathLst>
              <a:path extrusionOk="0" h="45171" w="76879">
                <a:moveTo>
                  <a:pt x="0" y="0"/>
                </a:moveTo>
                <a:cubicBezTo>
                  <a:pt x="8311" y="978"/>
                  <a:pt x="16676" y="1747"/>
                  <a:pt x="25044" y="1747"/>
                </a:cubicBezTo>
                <a:cubicBezTo>
                  <a:pt x="26015" y="1747"/>
                  <a:pt x="23434" y="3116"/>
                  <a:pt x="23297" y="4077"/>
                </a:cubicBezTo>
                <a:cubicBezTo>
                  <a:pt x="22963" y="6415"/>
                  <a:pt x="23715" y="8825"/>
                  <a:pt x="24462" y="11066"/>
                </a:cubicBezTo>
                <a:cubicBezTo>
                  <a:pt x="26733" y="17880"/>
                  <a:pt x="29893" y="24438"/>
                  <a:pt x="31451" y="31450"/>
                </a:cubicBezTo>
                <a:cubicBezTo>
                  <a:pt x="32298" y="35259"/>
                  <a:pt x="29856" y="40340"/>
                  <a:pt x="32615" y="43099"/>
                </a:cubicBezTo>
                <a:cubicBezTo>
                  <a:pt x="35663" y="46147"/>
                  <a:pt x="41118" y="44846"/>
                  <a:pt x="45429" y="44846"/>
                </a:cubicBezTo>
                <a:cubicBezTo>
                  <a:pt x="55920" y="44846"/>
                  <a:pt x="66388" y="43681"/>
                  <a:pt x="76879" y="4368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2" name="Google Shape;752;p95"/>
          <p:cNvSpPr/>
          <p:nvPr/>
        </p:nvSpPr>
        <p:spPr>
          <a:xfrm>
            <a:off x="3622175" y="4956400"/>
            <a:ext cx="2244200" cy="1062925"/>
          </a:xfrm>
          <a:custGeom>
            <a:rect b="b" l="l" r="r" t="t"/>
            <a:pathLst>
              <a:path extrusionOk="0" h="42517" w="89768">
                <a:moveTo>
                  <a:pt x="1165" y="0"/>
                </a:moveTo>
                <a:cubicBezTo>
                  <a:pt x="1165" y="3323"/>
                  <a:pt x="0" y="6578"/>
                  <a:pt x="0" y="9901"/>
                </a:cubicBezTo>
                <a:cubicBezTo>
                  <a:pt x="0" y="12071"/>
                  <a:pt x="4242" y="10899"/>
                  <a:pt x="6406" y="11066"/>
                </a:cubicBezTo>
                <a:cubicBezTo>
                  <a:pt x="12600" y="11543"/>
                  <a:pt x="18831" y="11066"/>
                  <a:pt x="25044" y="11066"/>
                </a:cubicBezTo>
                <a:cubicBezTo>
                  <a:pt x="35766" y="11066"/>
                  <a:pt x="46355" y="13978"/>
                  <a:pt x="57077" y="13978"/>
                </a:cubicBezTo>
                <a:cubicBezTo>
                  <a:pt x="65233" y="13978"/>
                  <a:pt x="73966" y="10366"/>
                  <a:pt x="81539" y="13396"/>
                </a:cubicBezTo>
                <a:cubicBezTo>
                  <a:pt x="90898" y="17140"/>
                  <a:pt x="89693" y="32437"/>
                  <a:pt x="89693" y="42517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3" name="Google Shape;753;p95"/>
          <p:cNvSpPr/>
          <p:nvPr/>
        </p:nvSpPr>
        <p:spPr>
          <a:xfrm>
            <a:off x="3501317" y="4956400"/>
            <a:ext cx="2217550" cy="1157400"/>
          </a:xfrm>
          <a:custGeom>
            <a:rect b="b" l="l" r="r" t="t"/>
            <a:pathLst>
              <a:path extrusionOk="0" h="46296" w="88702">
                <a:moveTo>
                  <a:pt x="1922" y="0"/>
                </a:moveTo>
                <a:cubicBezTo>
                  <a:pt x="931" y="4953"/>
                  <a:pt x="-2014" y="12883"/>
                  <a:pt x="2504" y="15143"/>
                </a:cubicBezTo>
                <a:cubicBezTo>
                  <a:pt x="10681" y="19234"/>
                  <a:pt x="21205" y="13996"/>
                  <a:pt x="29878" y="16890"/>
                </a:cubicBezTo>
                <a:cubicBezTo>
                  <a:pt x="36669" y="19156"/>
                  <a:pt x="33361" y="30795"/>
                  <a:pt x="34537" y="37857"/>
                </a:cubicBezTo>
                <a:cubicBezTo>
                  <a:pt x="34888" y="39964"/>
                  <a:pt x="32869" y="42930"/>
                  <a:pt x="34537" y="44264"/>
                </a:cubicBezTo>
                <a:cubicBezTo>
                  <a:pt x="39095" y="47911"/>
                  <a:pt x="46173" y="45429"/>
                  <a:pt x="52010" y="45429"/>
                </a:cubicBezTo>
                <a:cubicBezTo>
                  <a:pt x="64241" y="45429"/>
                  <a:pt x="76471" y="45429"/>
                  <a:pt x="88702" y="4542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4" name="Google Shape;754;p95"/>
          <p:cNvSpPr/>
          <p:nvPr/>
        </p:nvSpPr>
        <p:spPr>
          <a:xfrm>
            <a:off x="3287275" y="4927275"/>
            <a:ext cx="2519054" cy="1295875"/>
          </a:xfrm>
          <a:custGeom>
            <a:rect b="b" l="l" r="r" t="t"/>
            <a:pathLst>
              <a:path extrusionOk="0" h="51835" w="96028">
                <a:moveTo>
                  <a:pt x="2258" y="0"/>
                </a:moveTo>
                <a:cubicBezTo>
                  <a:pt x="3386" y="7889"/>
                  <a:pt x="2655" y="16064"/>
                  <a:pt x="1093" y="23879"/>
                </a:cubicBezTo>
                <a:cubicBezTo>
                  <a:pt x="598" y="26354"/>
                  <a:pt x="-1007" y="30051"/>
                  <a:pt x="1093" y="31451"/>
                </a:cubicBezTo>
                <a:cubicBezTo>
                  <a:pt x="3521" y="33070"/>
                  <a:pt x="6941" y="31281"/>
                  <a:pt x="9830" y="30868"/>
                </a:cubicBezTo>
                <a:cubicBezTo>
                  <a:pt x="17719" y="29740"/>
                  <a:pt x="26150" y="27180"/>
                  <a:pt x="33709" y="29703"/>
                </a:cubicBezTo>
                <a:cubicBezTo>
                  <a:pt x="39973" y="31793"/>
                  <a:pt x="27720" y="48848"/>
                  <a:pt x="34291" y="49506"/>
                </a:cubicBezTo>
                <a:cubicBezTo>
                  <a:pt x="54782" y="51557"/>
                  <a:pt x="75434" y="51835"/>
                  <a:pt x="96028" y="5183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60" name="Google Shape;760;p9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pt" sz="1600"/>
              <a:t>O seguinte algoritmo ordena os N primeiros elementos do vetor B para alguns valores específicos de k. Dentre tais valores, qual o menor? Qual a complexidade do algoritmo para tal menor valor?</a:t>
            </a:r>
            <a:endParaRPr sz="1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procedimento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 Ordena(B[]: Inteiro, inicio, fim, k: Inteiro)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 fim-inicio = 1 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 B[inicio] &gt; B[fim] 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B[inicio], B[fim] ← B[fim], B[inicio]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senão se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 fim-inicio &gt; 1 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 t: Inteiro ← (fim-inicio+1) 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 3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 j ← 1 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 k 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				se 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j mod 2 = 1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 então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Ordena(B, inicio, fim-t, k)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Ordena(B, inicio+t, fim, k)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 N, k: Inteiro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(N, k)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 B[1..N]: Inteiro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4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(B[1..N])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Ordena(B, 1, N, k)</a:t>
            </a:r>
            <a:endParaRPr sz="12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66" name="Google Shape;766;p9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0"/>
            </a:pPr>
            <a:r>
              <a:rPr lang="pt" sz="1600"/>
              <a:t>Dado um vetor B[1..N] de inteiros, pede-se determinar a ordem de contrações a serem feitas tal que o resultado final seja um número P dado. Cada contração substitui dois elementos x,y sucessivos na sequência pela diferença x-y. [Maratona ACM, 1998, América do Sul]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0"/>
            </a:pPr>
            <a:r>
              <a:rPr lang="pt" sz="1600"/>
              <a:t>Considere 3 vasos v</a:t>
            </a:r>
            <a:r>
              <a:rPr baseline="-25000" lang="pt" sz="1600"/>
              <a:t>1</a:t>
            </a:r>
            <a:r>
              <a:rPr lang="pt" sz="1600"/>
              <a:t>, v</a:t>
            </a:r>
            <a:r>
              <a:rPr baseline="-25000" lang="pt" sz="1600"/>
              <a:t>2</a:t>
            </a:r>
            <a:r>
              <a:rPr lang="pt" sz="1600"/>
              <a:t> e v</a:t>
            </a:r>
            <a:r>
              <a:rPr baseline="-25000" lang="pt" sz="1600"/>
              <a:t>3</a:t>
            </a:r>
            <a:r>
              <a:rPr lang="pt" sz="1600"/>
              <a:t> contendo água. Cada vaso v</a:t>
            </a:r>
            <a:r>
              <a:rPr baseline="-25000" lang="pt" sz="1600"/>
              <a:t>i</a:t>
            </a:r>
            <a:r>
              <a:rPr lang="pt" sz="1600"/>
              <a:t>, para 1 ≤ i ≤ 3, possui capacidade total para c</a:t>
            </a:r>
            <a:r>
              <a:rPr baseline="-25000" lang="pt" sz="1600"/>
              <a:t>i</a:t>
            </a:r>
            <a:r>
              <a:rPr lang="pt" sz="1600"/>
              <a:t> ml, encontrando-se preenchido inicialmente com s</a:t>
            </a:r>
            <a:r>
              <a:rPr baseline="-25000" lang="pt" sz="1600"/>
              <a:t>i</a:t>
            </a:r>
            <a:r>
              <a:rPr lang="pt" sz="1600"/>
              <a:t> ml. O objetivo é determinar qual o número mínimo de operações de transferência de água entre vasos para que o vaso v</a:t>
            </a:r>
            <a:r>
              <a:rPr baseline="-25000" lang="pt" sz="1600"/>
              <a:t>i</a:t>
            </a:r>
            <a:r>
              <a:rPr lang="pt" sz="1600"/>
              <a:t> possua o</a:t>
            </a:r>
            <a:r>
              <a:rPr baseline="-25000" lang="pt" sz="1600"/>
              <a:t>i</a:t>
            </a:r>
            <a:r>
              <a:rPr lang="pt" sz="1600"/>
              <a:t> ml ao final. Todos os valores c</a:t>
            </a:r>
            <a:r>
              <a:rPr baseline="-25000" lang="pt" sz="1600"/>
              <a:t>i</a:t>
            </a:r>
            <a:r>
              <a:rPr lang="pt" sz="1600"/>
              <a:t>, s</a:t>
            </a:r>
            <a:r>
              <a:rPr baseline="-25000" lang="pt" sz="1600"/>
              <a:t>i</a:t>
            </a:r>
            <a:r>
              <a:rPr lang="pt" sz="1600"/>
              <a:t>, o</a:t>
            </a:r>
            <a:r>
              <a:rPr baseline="-25000" lang="pt" sz="1600"/>
              <a:t>i</a:t>
            </a:r>
            <a:r>
              <a:rPr lang="pt" sz="1600"/>
              <a:t> são dados como entrada, com 1 ≤ i ≤ 3. Cada transferência consiste em transportar água de uma vaso de origem para um de destino até que ou enche-se o vaso de destino ou esvazia-se o de origem (supõe-se que não há perda de água no processo). Deve-se prever a possibilidade de não haver solução. (Maratona ACM, 2000, América do Sul).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Algoritmo Geral: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procedimento/função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funçãoRecursiva(...)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&lt;expressão-detecção-caso-base&gt; 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...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funçãoRecursiva(...)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72" name="Google Shape;772;p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22"/>
            </a:pPr>
            <a:r>
              <a:rPr lang="pt" sz="1600"/>
              <a:t>Elabore os algoritmos que cumpram suas respectivas especificações de forma recursiva. Determine a complexidade de tais algoritmos.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Ímpar(n: Inteiro): Inteiro</a:t>
            </a:r>
            <a:br>
              <a:rPr lang="pt" sz="1600"/>
            </a:br>
            <a:r>
              <a:rPr lang="pt" sz="1600">
                <a:solidFill>
                  <a:srgbClr val="38761D"/>
                </a:solidFill>
              </a:rPr>
              <a:t>// assume n ≥ 1</a:t>
            </a:r>
            <a:br>
              <a:rPr lang="pt" sz="1600"/>
            </a:br>
            <a:r>
              <a:rPr lang="pt" sz="1600">
                <a:solidFill>
                  <a:srgbClr val="38761D"/>
                </a:solidFill>
              </a:rPr>
              <a:t>// retorna o n-ésimo número natural que é ímpar</a:t>
            </a:r>
            <a:endParaRPr sz="1600">
              <a:solidFill>
                <a:srgbClr val="38761D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Pot(b,n: Inteiro): Inteiro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38761D"/>
                </a:solidFill>
              </a:rPr>
              <a:t>// assume n ≥ 0</a:t>
            </a:r>
            <a:br>
              <a:rPr lang="pt" sz="1600"/>
            </a:br>
            <a:r>
              <a:rPr lang="pt" sz="1600">
                <a:solidFill>
                  <a:srgbClr val="38761D"/>
                </a:solidFill>
              </a:rPr>
              <a:t>// retorna b</a:t>
            </a:r>
            <a:r>
              <a:rPr baseline="30000" lang="pt" sz="1600">
                <a:solidFill>
                  <a:srgbClr val="38761D"/>
                </a:solidFill>
              </a:rPr>
              <a:t>n</a:t>
            </a:r>
            <a:endParaRPr baseline="30000" sz="1600">
              <a:solidFill>
                <a:srgbClr val="38761D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Bin(n, k: Inteiro): Inteiro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38761D"/>
                </a:solidFill>
              </a:rPr>
              <a:t>// assume n ≥ k ≥ 0</a:t>
            </a:r>
            <a:br>
              <a:rPr lang="pt" sz="1600"/>
            </a:br>
            <a:r>
              <a:rPr lang="pt" sz="1600">
                <a:solidFill>
                  <a:srgbClr val="38761D"/>
                </a:solidFill>
              </a:rPr>
              <a:t>// retorna o binomial (n,k), isto é, n! / ((n-k)! k!)</a:t>
            </a:r>
            <a:endParaRPr baseline="30000" sz="1600">
              <a:solidFill>
                <a:srgbClr val="38761D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RaizQuad(n: Inteiro, i,s:Inteiro): Inteiro</a:t>
            </a:r>
            <a:br>
              <a:rPr lang="pt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pt" sz="1600">
                <a:solidFill>
                  <a:srgbClr val="38761D"/>
                </a:solidFill>
              </a:rPr>
              <a:t>// assume n ≥ 0 e i ≤ ⌊√(n)⌋ &lt; 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38761D"/>
                </a:solidFill>
              </a:rPr>
              <a:t>// retorna ⌊√(n)⌋</a:t>
            </a:r>
            <a:endParaRPr baseline="30000" sz="1600">
              <a:solidFill>
                <a:srgbClr val="38761D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Divisores(n: Inteiro, k: Inteiro): Inteiro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38761D"/>
                </a:solidFill>
              </a:rPr>
              <a:t>// assume 0 ≤ k ≤ n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38761D"/>
                </a:solidFill>
              </a:rPr>
              <a:t>// retorna o número de divisores de n que são menores ou iguais a k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