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321">
          <p15:clr>
            <a:srgbClr val="A4A3A4"/>
          </p15:clr>
        </p15:guide>
        <p15:guide id="2" pos="19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6" roundtripDataSignature="AMtx7mgsh4ASB426aZrzur9cSq33TXUr0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49051C8-97A2-4A16-A21C-1AC1BC9EF8F0}">
  <a:tblStyle styleId="{849051C8-97A2-4A16-A21C-1AC1BC9EF8F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3C2CA6A-77AE-4FAF-BDEA-346D7CDCB08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CAC470E-B05E-4A05-A36F-585A8B84EAE8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FF3E9"/>
          </a:solidFill>
        </a:fill>
      </a:tcStyle>
    </a:wholeTbl>
    <a:band1H>
      <a:tcTxStyle/>
      <a:tcStyle>
        <a:tcBdr/>
        <a:fill>
          <a:solidFill>
            <a:srgbClr val="DEE7D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EE7D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3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3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321"/>
        <p:guide pos="19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slide" Target="slides/slide41.xml" /><Relationship Id="rId47" Type="http://schemas.openxmlformats.org/officeDocument/2006/relationships/slide" Target="slides/slide46.xml" /><Relationship Id="rId50" Type="http://schemas.openxmlformats.org/officeDocument/2006/relationships/slide" Target="slides/slide49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slide" Target="slides/slide45.xml" /><Relationship Id="rId59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slide" Target="slides/slide40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slide" Target="slides/slide44.xml" /><Relationship Id="rId58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49" Type="http://schemas.openxmlformats.org/officeDocument/2006/relationships/slide" Target="slides/slide48.xml" /><Relationship Id="rId57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slide" Target="slides/slide43.xml" /><Relationship Id="rId6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slide" Target="slides/slide42.xml" /><Relationship Id="rId48" Type="http://schemas.openxmlformats.org/officeDocument/2006/relationships/slide" Target="slides/slide47.xml" /><Relationship Id="rId56" Type="http://customschemas.google.com/relationships/presentationmetadata" Target="metadata" /><Relationship Id="rId8" Type="http://schemas.openxmlformats.org/officeDocument/2006/relationships/slide" Target="slides/slide7.xml" /><Relationship Id="rId51" Type="http://schemas.openxmlformats.org/officeDocument/2006/relationships/notesMaster" Target="notesMasters/notesMaster1.xml" /><Relationship Id="rId3" Type="http://schemas.openxmlformats.org/officeDocument/2006/relationships/slide" Target="slides/slide2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 /><Relationship Id="rId1" Type="http://schemas.openxmlformats.org/officeDocument/2006/relationships/notesMaster" Target="../notesMasters/notesMaster1.xml" 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 /><Relationship Id="rId1" Type="http://schemas.openxmlformats.org/officeDocument/2006/relationships/notesMaster" Target="../notesMasters/notesMaster1.xml" 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 /><Relationship Id="rId1" Type="http://schemas.openxmlformats.org/officeDocument/2006/relationships/notesMaster" Target="../notesMasters/notesMaster1.xml" 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 /><Relationship Id="rId1" Type="http://schemas.openxmlformats.org/officeDocument/2006/relationships/notesMaster" Target="../notesMasters/notesMaster1.xml" 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 /><Relationship Id="rId1" Type="http://schemas.openxmlformats.org/officeDocument/2006/relationships/notesMaster" Target="../notesMasters/notesMaster1.xml" 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 /><Relationship Id="rId1" Type="http://schemas.openxmlformats.org/officeDocument/2006/relationships/notesMaster" Target="../notesMasters/notesMaster1.xml" 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 /><Relationship Id="rId1" Type="http://schemas.openxmlformats.org/officeDocument/2006/relationships/notesMaster" Target="../notesMasters/notesMaster1.xml" 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 /><Relationship Id="rId1" Type="http://schemas.openxmlformats.org/officeDocument/2006/relationships/notesMaster" Target="../notesMasters/notesMaster1.xml" 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1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1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5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60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6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6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6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1"/>
          <p:cNvSpPr txBox="1">
            <a:spLocks noGrp="1"/>
          </p:cNvSpPr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61"/>
          <p:cNvSpPr txBox="1">
            <a:spLocks noGrp="1"/>
          </p:cNvSpPr>
          <p:nvPr>
            <p:ph type="body" idx="1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6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6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6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2"/>
          <p:cNvSpPr txBox="1">
            <a:spLocks noGrp="1"/>
          </p:cNvSpPr>
          <p:nvPr>
            <p:ph type="title"/>
          </p:nvPr>
        </p:nvSpPr>
        <p:spPr>
          <a:xfrm>
            <a:off x="609600" y="413792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2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5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2"/>
          <p:cNvSpPr txBox="1">
            <a:spLocks noGrp="1"/>
          </p:cNvSpPr>
          <p:nvPr>
            <p:ph type="sldNum" idx="12"/>
          </p:nvPr>
        </p:nvSpPr>
        <p:spPr>
          <a:xfrm>
            <a:off x="9415568" y="653389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3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3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4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54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5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5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55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55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55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5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8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8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58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5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9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9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59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5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0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.png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1.png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 /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 /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 /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 /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 /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 /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 /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 /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 /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 /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 /><Relationship Id="rId1" Type="http://schemas.openxmlformats.org/officeDocument/2006/relationships/slideLayout" Target="../slideLayouts/slideLayout2.xml" 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 /><Relationship Id="rId1" Type="http://schemas.openxmlformats.org/officeDocument/2006/relationships/slideLayout" Target="../slideLayouts/slideLayout2.xml" 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 /><Relationship Id="rId1" Type="http://schemas.openxmlformats.org/officeDocument/2006/relationships/slideLayout" Target="../slideLayouts/slideLayout2.xml" 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 /><Relationship Id="rId7" Type="http://schemas.openxmlformats.org/officeDocument/2006/relationships/image" Target="../media/image10.jp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9.jpg" /><Relationship Id="rId5" Type="http://schemas.openxmlformats.org/officeDocument/2006/relationships/image" Target="../media/image8.jpg" /><Relationship Id="rId4" Type="http://schemas.openxmlformats.org/officeDocument/2006/relationships/image" Target="../media/image7.jpg" 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 /><Relationship Id="rId1" Type="http://schemas.openxmlformats.org/officeDocument/2006/relationships/slideLayout" Target="../slideLayouts/slideLayout2.xml" 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 /><Relationship Id="rId1" Type="http://schemas.openxmlformats.org/officeDocument/2006/relationships/slideLayout" Target="../slideLayouts/slideLayout2.xml" 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 /><Relationship Id="rId1" Type="http://schemas.openxmlformats.org/officeDocument/2006/relationships/slideLayout" Target="../slideLayouts/slideLayout2.xml" 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 /><Relationship Id="rId1" Type="http://schemas.openxmlformats.org/officeDocument/2006/relationships/slideLayout" Target="../slideLayouts/slideLayout2.xml" 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 /><Relationship Id="rId1" Type="http://schemas.openxmlformats.org/officeDocument/2006/relationships/slideLayout" Target="../slideLayouts/slideLayout2.xml" 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 /><Relationship Id="rId1" Type="http://schemas.openxmlformats.org/officeDocument/2006/relationships/slideLayout" Target="../slideLayouts/slideLayout2.xml" 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 /><Relationship Id="rId1" Type="http://schemas.openxmlformats.org/officeDocument/2006/relationships/slideLayout" Target="../slideLayouts/slideLayout2.xml" 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 /><Relationship Id="rId1" Type="http://schemas.openxmlformats.org/officeDocument/2006/relationships/slideLayout" Target="../slideLayouts/slideLayout2.xml" 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 /><Relationship Id="rId1" Type="http://schemas.openxmlformats.org/officeDocument/2006/relationships/slideLayout" Target="../slideLayouts/slideLayout2.xml" 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49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.png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 /><Relationship Id="rId3" Type="http://schemas.openxmlformats.org/officeDocument/2006/relationships/image" Target="../media/image11.jpg" /><Relationship Id="rId7" Type="http://schemas.openxmlformats.org/officeDocument/2006/relationships/image" Target="../media/image15.jp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4.jpg" /><Relationship Id="rId11" Type="http://schemas.openxmlformats.org/officeDocument/2006/relationships/image" Target="../media/image19.jpg" /><Relationship Id="rId5" Type="http://schemas.openxmlformats.org/officeDocument/2006/relationships/image" Target="../media/image13.jpg" /><Relationship Id="rId10" Type="http://schemas.openxmlformats.org/officeDocument/2006/relationships/image" Target="../media/image18.jpg" /><Relationship Id="rId4" Type="http://schemas.openxmlformats.org/officeDocument/2006/relationships/image" Target="../media/image12.jpg" /><Relationship Id="rId9" Type="http://schemas.openxmlformats.org/officeDocument/2006/relationships/image" Target="../media/image17.jpg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212651" y="188641"/>
            <a:ext cx="11780875" cy="651054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2209800" y="2461017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alibri"/>
              <a:buNone/>
            </a:pPr>
            <a:r>
              <a:rPr lang="pt-BR" sz="4800" b="1">
                <a:solidFill>
                  <a:schemeClr val="dk2"/>
                </a:solidFill>
              </a:rPr>
              <a:t>Introdução a Algoritmos</a:t>
            </a:r>
            <a:endParaRPr sz="4800">
              <a:solidFill>
                <a:schemeClr val="dk2"/>
              </a:solidFill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2541390" y="5202441"/>
            <a:ext cx="7208874" cy="1172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pt-BR" b="1">
                <a:latin typeface="Calibri"/>
                <a:ea typeface="Calibri"/>
                <a:cs typeface="Calibri"/>
                <a:sym typeface="Calibri"/>
              </a:rPr>
              <a:t>Gilson. A. O. P. Costa (IME/UERJ)</a:t>
            </a:r>
            <a:endParaRPr/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7838" y="223033"/>
            <a:ext cx="1297798" cy="136247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 txBox="1"/>
          <p:nvPr/>
        </p:nvSpPr>
        <p:spPr>
          <a:xfrm>
            <a:off x="4566614" y="6146803"/>
            <a:ext cx="2729317" cy="228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A96D2B"/>
              </a:buClr>
              <a:buSzPts val="3120"/>
              <a:buFont typeface="Arial"/>
              <a:buNone/>
            </a:pPr>
            <a:r>
              <a:rPr lang="pt-BR" sz="2400" b="0" i="0" u="none" strike="noStrike" cap="none" baseline="30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gilson.costa@ime.uerj.br</a:t>
            </a:r>
            <a:endParaRPr sz="3600" b="0" i="0" u="none" strike="noStrike" cap="none" baseline="300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3048627" y="568858"/>
            <a:ext cx="6094745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Introdução ao Processamento de Dados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Turma 3 (2020.1)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37037" y="289592"/>
            <a:ext cx="1233373" cy="1233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0"/>
          <p:cNvSpPr txBox="1"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pt-BR" sz="3600">
                <a:solidFill>
                  <a:schemeClr val="dk2"/>
                </a:solidFill>
              </a:rPr>
              <a:t>Variáveis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222" name="Google Shape;222;p10"/>
          <p:cNvSpPr txBox="1">
            <a:spLocks noGrp="1"/>
          </p:cNvSpPr>
          <p:nvPr>
            <p:ph type="body" idx="1"/>
          </p:nvPr>
        </p:nvSpPr>
        <p:spPr>
          <a:xfrm>
            <a:off x="477837" y="1196753"/>
            <a:ext cx="11154181" cy="112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Existem </a:t>
            </a:r>
            <a:r>
              <a:rPr lang="pt-BR" sz="2800" b="1"/>
              <a:t>regras para se dar nome </a:t>
            </a:r>
            <a:r>
              <a:rPr lang="pt-BR" sz="2800"/>
              <a:t>a uma variável: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Uma única letra ou inicia com uma letra que pode ser seguida de dígitos ou letras, em qualquer quantidade.</a:t>
            </a:r>
            <a:endParaRPr sz="280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Não deve possuir caracteres que tenham funções específicas, </a:t>
            </a:r>
            <a:br>
              <a:rPr lang="pt-BR" sz="2800"/>
            </a:br>
            <a:r>
              <a:rPr lang="pt-BR" sz="2800"/>
              <a:t>e.g., + - * / = % “ ‘ ! ~ ? : ; , ( ) . 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Não deve possuir espaços.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Sublinhado _ funciona como uma letra (ok).</a:t>
            </a:r>
            <a:endParaRPr sz="280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Geralmente só se aceitam letras presentes na língua inglesa.</a:t>
            </a:r>
            <a:endParaRPr sz="280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Não pode ser um nome “reservado” numa linguagem, e.g., float, string, int, if, def, True, False, input, print, ...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None/>
            </a:pPr>
            <a:endParaRPr sz="2800"/>
          </a:p>
        </p:txBody>
      </p:sp>
      <p:sp>
        <p:nvSpPr>
          <p:cNvPr id="223" name="Google Shape;223;p10"/>
          <p:cNvSpPr/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8" name="Google Shape;228;p11"/>
          <p:cNvGraphicFramePr/>
          <p:nvPr/>
        </p:nvGraphicFramePr>
        <p:xfrm>
          <a:off x="1731058" y="1975021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{849051C8-97A2-4A16-A21C-1AC1BC9EF8F0}</a:tableStyleId>
              </a:tblPr>
              <a:tblGrid>
                <a:gridCol w="222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3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3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3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11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 b="0" u="none" strike="noStrike" cap="none">
                          <a:solidFill>
                            <a:srgbClr val="0000FF"/>
                          </a:solidFill>
                        </a:rPr>
                        <a:t>A</a:t>
                      </a:r>
                      <a:endParaRPr sz="2800" b="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 b="0" u="none" strike="noStrike" cap="none">
                          <a:solidFill>
                            <a:srgbClr val="0000FF"/>
                          </a:solidFill>
                        </a:rPr>
                        <a:t>5B</a:t>
                      </a:r>
                      <a:endParaRPr sz="2800" b="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 b="0" u="none" strike="noStrike" cap="none">
                          <a:solidFill>
                            <a:srgbClr val="0000FF"/>
                          </a:solidFill>
                        </a:rPr>
                        <a:t>A32B</a:t>
                      </a:r>
                      <a:endParaRPr sz="2800" b="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2800"/>
                        <a:buFont typeface="Calibri"/>
                        <a:buNone/>
                      </a:pPr>
                      <a:r>
                        <a:rPr lang="pt-BR" sz="2800" b="0" u="none" strike="noStrike" cap="none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x-y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1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 b="0" u="none" strike="noStrike" cap="none">
                          <a:solidFill>
                            <a:srgbClr val="0000FF"/>
                          </a:solidFill>
                        </a:rPr>
                        <a:t>A:B</a:t>
                      </a:r>
                      <a:endParaRPr sz="2800" b="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 b="0" u="none" strike="noStrike" cap="none">
                          <a:solidFill>
                            <a:srgbClr val="0000FF"/>
                          </a:solidFill>
                        </a:rPr>
                        <a:t>KM/H</a:t>
                      </a:r>
                      <a:endParaRPr sz="2800" b="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 b="0" u="none" strike="noStrike" cap="none">
                          <a:solidFill>
                            <a:srgbClr val="0000FF"/>
                          </a:solidFill>
                        </a:rPr>
                        <a:t>Caixa_Preta</a:t>
                      </a:r>
                      <a:endParaRPr sz="2800" b="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 b="0" u="none" strike="noStrike" cap="none">
                          <a:solidFill>
                            <a:srgbClr val="0000FF"/>
                          </a:solidFill>
                        </a:rPr>
                        <a:t>b*d</a:t>
                      </a:r>
                      <a:endParaRPr sz="2800" b="0" u="none" strike="noStrike" cap="none">
                        <a:solidFill>
                          <a:srgbClr val="0000FF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1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 b="0" u="none" strike="noStrike" cap="none">
                          <a:solidFill>
                            <a:srgbClr val="0000FF"/>
                          </a:solidFill>
                        </a:rPr>
                        <a:t>E(2)</a:t>
                      </a:r>
                      <a:endParaRPr sz="2800" b="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 b="0" u="none" strike="noStrike" cap="none">
                          <a:solidFill>
                            <a:srgbClr val="0000FF"/>
                          </a:solidFill>
                        </a:rPr>
                        <a:t>_NUM</a:t>
                      </a:r>
                      <a:endParaRPr sz="2800" b="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 b="0" u="none" strike="noStrike" cap="none">
                          <a:solidFill>
                            <a:srgbClr val="0000FF"/>
                          </a:solidFill>
                        </a:rPr>
                        <a:t>Caixa Preta</a:t>
                      </a:r>
                      <a:endParaRPr sz="2800" b="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 b="0" u="none" strike="noStrike" cap="none">
                          <a:solidFill>
                            <a:srgbClr val="0000FF"/>
                          </a:solidFill>
                        </a:rPr>
                        <a:t>A1</a:t>
                      </a:r>
                      <a:endParaRPr sz="2800" b="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1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 b="0" u="none" strike="noStrike" cap="none">
                          <a:solidFill>
                            <a:srgbClr val="0000FF"/>
                          </a:solidFill>
                        </a:rPr>
                        <a:t>Endereço</a:t>
                      </a:r>
                      <a:endParaRPr sz="2800" b="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 b="0" u="none" strike="noStrike" cap="none">
                          <a:solidFill>
                            <a:srgbClr val="0000FF"/>
                          </a:solidFill>
                        </a:rPr>
                        <a:t>A1111</a:t>
                      </a:r>
                      <a:endParaRPr sz="2800" b="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 b="0" u="none" strike="noStrike" cap="none">
                          <a:solidFill>
                            <a:srgbClr val="0000FF"/>
                          </a:solidFill>
                        </a:rPr>
                        <a:t>média</a:t>
                      </a:r>
                      <a:endParaRPr sz="2800" b="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 b="0" u="none" strike="noStrike" cap="none">
                          <a:solidFill>
                            <a:srgbClr val="0000FF"/>
                          </a:solidFill>
                        </a:rPr>
                        <a:t>ação</a:t>
                      </a:r>
                      <a:endParaRPr sz="2800" b="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9" name="Google Shape;229;p11"/>
          <p:cNvSpPr txBox="1"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pt-BR" sz="3600">
                <a:solidFill>
                  <a:schemeClr val="dk2"/>
                </a:solidFill>
              </a:rPr>
              <a:t>Variáveis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230" name="Google Shape;230;p11"/>
          <p:cNvSpPr txBox="1">
            <a:spLocks noGrp="1"/>
          </p:cNvSpPr>
          <p:nvPr>
            <p:ph type="body" idx="1"/>
          </p:nvPr>
        </p:nvSpPr>
        <p:spPr>
          <a:xfrm>
            <a:off x="477837" y="1196753"/>
            <a:ext cx="11154181" cy="112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Quais destes são nomes de variáveis válidos?</a:t>
            </a:r>
            <a:endParaRPr sz="280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None/>
            </a:pPr>
            <a:endParaRPr sz="2800"/>
          </a:p>
        </p:txBody>
      </p:sp>
      <p:sp>
        <p:nvSpPr>
          <p:cNvPr id="231" name="Google Shape;231;p11"/>
          <p:cNvSpPr/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2" name="Google Shape;232;p11"/>
          <p:cNvGrpSpPr/>
          <p:nvPr/>
        </p:nvGrpSpPr>
        <p:grpSpPr>
          <a:xfrm>
            <a:off x="2852197" y="1963446"/>
            <a:ext cx="7223752" cy="3200928"/>
            <a:chOff x="2852197" y="1963446"/>
            <a:chExt cx="7223752" cy="3200928"/>
          </a:xfrm>
        </p:grpSpPr>
        <p:pic>
          <p:nvPicPr>
            <p:cNvPr id="233" name="Google Shape;233;p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852197" y="1963446"/>
              <a:ext cx="498084" cy="4980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4" name="Google Shape;234;p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566009" y="1975021"/>
              <a:ext cx="498084" cy="4980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5" name="Google Shape;235;p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93285" y="2900679"/>
              <a:ext cx="498084" cy="4980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6" name="Google Shape;236;p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58427" y="3727915"/>
              <a:ext cx="498084" cy="4980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7" name="Google Shape;237;p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577865" y="3727915"/>
              <a:ext cx="498084" cy="4980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8" name="Google Shape;238;p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64859" y="4666290"/>
              <a:ext cx="498084" cy="49808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9" name="Google Shape;239;p11"/>
          <p:cNvGrpSpPr/>
          <p:nvPr/>
        </p:nvGrpSpPr>
        <p:grpSpPr>
          <a:xfrm>
            <a:off x="3113525" y="2114331"/>
            <a:ext cx="7161254" cy="3050043"/>
            <a:chOff x="3113525" y="2114331"/>
            <a:chExt cx="7161254" cy="3050043"/>
          </a:xfrm>
        </p:grpSpPr>
        <p:pic>
          <p:nvPicPr>
            <p:cNvPr id="240" name="Google Shape;240;p1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124384" y="3039989"/>
              <a:ext cx="415639" cy="3587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1" name="Google Shape;241;p1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251136" y="2114331"/>
              <a:ext cx="415639" cy="3587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2" name="Google Shape;242;p1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486774" y="3039989"/>
              <a:ext cx="415639" cy="3587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3" name="Google Shape;243;p1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776055" y="2114331"/>
              <a:ext cx="415639" cy="3587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4" name="Google Shape;244;p1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813747" y="3039989"/>
              <a:ext cx="415639" cy="3587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5" name="Google Shape;245;p1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113525" y="3867225"/>
              <a:ext cx="415639" cy="3587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6" name="Google Shape;246;p1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085882" y="3867225"/>
              <a:ext cx="415639" cy="3587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7" name="Google Shape;247;p1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519855" y="4805600"/>
              <a:ext cx="415639" cy="3587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8" name="Google Shape;248;p1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859140" y="4805600"/>
              <a:ext cx="415639" cy="3587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9" name="Google Shape;249;p1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714658" y="4805600"/>
              <a:ext cx="415639" cy="35877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2"/>
          <p:cNvSpPr txBox="1"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pt-BR" sz="3600">
                <a:solidFill>
                  <a:schemeClr val="dk2"/>
                </a:solidFill>
              </a:rPr>
              <a:t>Tipos de Dados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255" name="Google Shape;255;p12"/>
          <p:cNvSpPr txBox="1">
            <a:spLocks noGrp="1"/>
          </p:cNvSpPr>
          <p:nvPr>
            <p:ph type="body" idx="1"/>
          </p:nvPr>
        </p:nvSpPr>
        <p:spPr>
          <a:xfrm>
            <a:off x="477837" y="1196753"/>
            <a:ext cx="11154181" cy="112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Cada variável está associada a um </a:t>
            </a:r>
            <a:r>
              <a:rPr lang="pt-BR" sz="2800" b="1"/>
              <a:t>tipo de dado</a:t>
            </a:r>
            <a:r>
              <a:rPr lang="pt-BR" sz="2800"/>
              <a:t>.</a:t>
            </a: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Tipos básicos de dados: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Numéricos 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▪"/>
            </a:pPr>
            <a:r>
              <a:rPr lang="pt-BR" sz="2400"/>
              <a:t>Inteiros (</a:t>
            </a:r>
            <a:r>
              <a:rPr lang="pt-BR" sz="2400" i="1"/>
              <a:t>integer</a:t>
            </a:r>
            <a:r>
              <a:rPr lang="pt-BR" sz="2400"/>
              <a:t>)</a:t>
            </a:r>
            <a:endParaRPr sz="240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▪"/>
            </a:pPr>
            <a:r>
              <a:rPr lang="pt-BR" sz="2400"/>
              <a:t>Reais (</a:t>
            </a:r>
            <a:r>
              <a:rPr lang="pt-BR" sz="2400" i="1"/>
              <a:t>float</a:t>
            </a:r>
            <a:r>
              <a:rPr lang="pt-BR" sz="2400"/>
              <a:t>)</a:t>
            </a:r>
            <a:endParaRPr sz="240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Alfanuméricos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▪"/>
            </a:pPr>
            <a:r>
              <a:rPr lang="pt-BR" sz="2400"/>
              <a:t>Caractere (</a:t>
            </a:r>
            <a:r>
              <a:rPr lang="pt-BR" sz="2400" i="1"/>
              <a:t>char</a:t>
            </a:r>
            <a:r>
              <a:rPr lang="pt-BR" sz="2400"/>
              <a:t>): um único caractere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▪"/>
            </a:pPr>
            <a:r>
              <a:rPr lang="pt-BR" sz="2400"/>
              <a:t>Cadeia de caracteres (</a:t>
            </a:r>
            <a:r>
              <a:rPr lang="pt-BR" sz="2400" i="1"/>
              <a:t>string</a:t>
            </a:r>
            <a:r>
              <a:rPr lang="pt-BR" sz="2400"/>
              <a:t>): uma cadeia de caracteres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Lógicos ou Booleanos 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▪"/>
            </a:pPr>
            <a:r>
              <a:rPr lang="pt-BR" sz="2400"/>
              <a:t>Verdadeiro (</a:t>
            </a:r>
            <a:r>
              <a:rPr lang="pt-BR" sz="2400" i="1"/>
              <a:t>True</a:t>
            </a:r>
            <a:r>
              <a:rPr lang="pt-BR" sz="2400"/>
              <a:t>) ou Falso (</a:t>
            </a:r>
            <a:r>
              <a:rPr lang="pt-BR" sz="2400" i="1"/>
              <a:t>False</a:t>
            </a:r>
            <a:r>
              <a:rPr lang="pt-BR" sz="2400"/>
              <a:t>)</a:t>
            </a:r>
            <a:endParaRPr sz="240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None/>
            </a:pPr>
            <a:endParaRPr sz="2800"/>
          </a:p>
        </p:txBody>
      </p:sp>
      <p:sp>
        <p:nvSpPr>
          <p:cNvPr id="256" name="Google Shape;256;p12"/>
          <p:cNvSpPr/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3"/>
          <p:cNvSpPr txBox="1"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pt-BR" sz="3600">
                <a:solidFill>
                  <a:schemeClr val="dk2"/>
                </a:solidFill>
              </a:rPr>
              <a:t>Programação Estruturada</a:t>
            </a:r>
            <a:endParaRPr/>
          </a:p>
        </p:txBody>
      </p:sp>
      <p:sp>
        <p:nvSpPr>
          <p:cNvPr id="262" name="Google Shape;262;p13"/>
          <p:cNvSpPr txBox="1">
            <a:spLocks noGrp="1"/>
          </p:cNvSpPr>
          <p:nvPr>
            <p:ph type="body" idx="1"/>
          </p:nvPr>
        </p:nvSpPr>
        <p:spPr>
          <a:xfrm>
            <a:off x="477837" y="1196753"/>
            <a:ext cx="11154181" cy="112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Possui três tipos de comandos/instruções básicos: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Sequência simples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/>
              <a:t>Atribuição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/>
              <a:t>Entrada (</a:t>
            </a:r>
            <a:r>
              <a:rPr lang="pt-BR" i="1"/>
              <a:t>ler</a:t>
            </a:r>
            <a:r>
              <a:rPr lang="pt-BR"/>
              <a:t>)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/>
              <a:t>Saída (</a:t>
            </a:r>
            <a:r>
              <a:rPr lang="pt-BR" i="1"/>
              <a:t>escrever</a:t>
            </a:r>
            <a:r>
              <a:rPr lang="pt-BR"/>
              <a:t>)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Decisão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Repetição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None/>
            </a:pPr>
            <a:endParaRPr sz="2800"/>
          </a:p>
        </p:txBody>
      </p:sp>
      <p:sp>
        <p:nvSpPr>
          <p:cNvPr id="263" name="Google Shape;263;p13"/>
          <p:cNvSpPr/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4"/>
          <p:cNvSpPr txBox="1"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pt-BR" sz="3600">
                <a:solidFill>
                  <a:schemeClr val="dk2"/>
                </a:solidFill>
              </a:rPr>
              <a:t>Atribuição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269" name="Google Shape;269;p14"/>
          <p:cNvSpPr txBox="1">
            <a:spLocks noGrp="1"/>
          </p:cNvSpPr>
          <p:nvPr>
            <p:ph type="body" idx="1"/>
          </p:nvPr>
        </p:nvSpPr>
        <p:spPr>
          <a:xfrm>
            <a:off x="477837" y="1196753"/>
            <a:ext cx="11339915" cy="112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Especifica o valor que será dado a uma variável.</a:t>
            </a:r>
            <a:endParaRPr sz="280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Sintaxe: ← </a:t>
            </a:r>
            <a:br>
              <a:rPr lang="pt-BR" sz="2800"/>
            </a:br>
            <a:r>
              <a:rPr lang="pt-BR" sz="2800"/>
              <a:t>Por enquanto vamos usar este símbolo, no Python equivale ao símbolo =</a:t>
            </a:r>
            <a:endParaRPr sz="280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Exemplos: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/>
              <a:t>A ← 3.2  </a:t>
            </a:r>
            <a:endParaRPr/>
          </a:p>
          <a:p>
            <a:pPr marL="914400" lvl="2" indent="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pt-BR"/>
              <a:t>Significa: variável ‘A’ recebe o valor 3.2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/>
              <a:t>X ← 4 + 5</a:t>
            </a:r>
            <a:endParaRPr/>
          </a:p>
          <a:p>
            <a:pPr marL="914400" lvl="2" indent="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pt-BR"/>
              <a:t>Significa: variável ‘X’ recebe a soma de 4 + 5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/>
              <a:t>nome ← ‘João’</a:t>
            </a:r>
            <a:endParaRPr/>
          </a:p>
          <a:p>
            <a:pPr marL="914400" lvl="2" indent="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pt-BR"/>
              <a:t>Significa: variável ‘nome’ recebe a </a:t>
            </a:r>
            <a:r>
              <a:rPr lang="pt-BR" i="1"/>
              <a:t>string</a:t>
            </a:r>
            <a:r>
              <a:rPr lang="pt-BR"/>
              <a:t> ‘João’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None/>
            </a:pPr>
            <a:endParaRPr sz="2800"/>
          </a:p>
        </p:txBody>
      </p:sp>
      <p:sp>
        <p:nvSpPr>
          <p:cNvPr id="270" name="Google Shape;270;p14"/>
          <p:cNvSpPr/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5"/>
          <p:cNvSpPr txBox="1"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pt-BR" sz="3600">
                <a:solidFill>
                  <a:schemeClr val="dk2"/>
                </a:solidFill>
              </a:rPr>
              <a:t>Atribuição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276" name="Google Shape;276;p15"/>
          <p:cNvSpPr txBox="1">
            <a:spLocks noGrp="1"/>
          </p:cNvSpPr>
          <p:nvPr>
            <p:ph type="body" idx="1"/>
          </p:nvPr>
        </p:nvSpPr>
        <p:spPr>
          <a:xfrm>
            <a:off x="477837" y="1196753"/>
            <a:ext cx="11339915" cy="112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Especifica o valor que será dado a uma variável.</a:t>
            </a:r>
            <a:endParaRPr sz="280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Sintaxe: ← </a:t>
            </a:r>
            <a:br>
              <a:rPr lang="pt-BR" sz="2800"/>
            </a:br>
            <a:r>
              <a:rPr lang="pt-BR" sz="2800"/>
              <a:t>Por enquanto vamos usar este símbolo, no Python equivale ao símbolo =</a:t>
            </a:r>
            <a:endParaRPr sz="280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Exemplos: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/>
              <a:t>X ← 3*Y  </a:t>
            </a:r>
            <a:endParaRPr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▪"/>
            </a:pPr>
            <a:r>
              <a:rPr lang="pt-BR"/>
              <a:t>Significa: variável ‘X’ recebe o valor 3 vezes o valor da variável ‘Y’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/>
              <a:t>b ← b + 1</a:t>
            </a:r>
            <a:endParaRPr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▪"/>
            </a:pPr>
            <a:r>
              <a:rPr lang="pt-BR"/>
              <a:t>Significa: ‘b’ recebe o conteúdo do próprio ‘b’, mais 1</a:t>
            </a:r>
            <a:endParaRPr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▪"/>
            </a:pPr>
            <a:r>
              <a:rPr lang="pt-BR"/>
              <a:t>Como assim?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None/>
            </a:pPr>
            <a:endParaRPr sz="2800"/>
          </a:p>
        </p:txBody>
      </p:sp>
      <p:sp>
        <p:nvSpPr>
          <p:cNvPr id="277" name="Google Shape;277;p15"/>
          <p:cNvSpPr/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6"/>
          <p:cNvSpPr txBox="1"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pt-BR" sz="3600">
                <a:solidFill>
                  <a:schemeClr val="dk2"/>
                </a:solidFill>
              </a:rPr>
              <a:t>Atribuição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283" name="Google Shape;283;p16"/>
          <p:cNvSpPr txBox="1">
            <a:spLocks noGrp="1"/>
          </p:cNvSpPr>
          <p:nvPr>
            <p:ph type="body" idx="1"/>
          </p:nvPr>
        </p:nvSpPr>
        <p:spPr>
          <a:xfrm>
            <a:off x="477837" y="1196753"/>
            <a:ext cx="11339915" cy="112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Em várias linguagens de programação (e.g., C, C++, Pascal, Fortran), é preciso ‘declarar’ uma variável antes dela ser usada no programa.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No Python a primeira atribuição a uma variável vai criá-la: </a:t>
            </a:r>
            <a:r>
              <a:rPr lang="pt-BR" sz="2800" b="1"/>
              <a:t>alocar espaço </a:t>
            </a:r>
            <a:r>
              <a:rPr lang="pt-BR" sz="2800"/>
              <a:t>na memória. </a:t>
            </a:r>
            <a:endParaRPr sz="280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Imagine que nosso programa tem a seguinte sequência de atribuições:</a:t>
            </a:r>
            <a:endParaRPr sz="280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None/>
            </a:pPr>
            <a:endParaRPr sz="2800"/>
          </a:p>
        </p:txBody>
      </p:sp>
      <p:sp>
        <p:nvSpPr>
          <p:cNvPr id="284" name="Google Shape;284;p16"/>
          <p:cNvSpPr/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6"/>
          <p:cNvSpPr/>
          <p:nvPr/>
        </p:nvSpPr>
        <p:spPr>
          <a:xfrm>
            <a:off x="4185831" y="4032637"/>
            <a:ext cx="2587568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71550" marR="0" lvl="1" indent="-5143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libri"/>
              <a:buAutoNum type="arabicParenR"/>
            </a:pP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← 1</a:t>
            </a:r>
            <a:endParaRPr/>
          </a:p>
          <a:p>
            <a:pPr marL="971550" marR="0" lvl="1" indent="-5143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libri"/>
              <a:buAutoNum type="arabicParenR"/>
            </a:pP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← a + 1</a:t>
            </a:r>
            <a:endParaRPr/>
          </a:p>
          <a:p>
            <a:pPr marL="971550" marR="0" lvl="1" indent="-5143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libri"/>
              <a:buAutoNum type="arabicParenR"/>
            </a:pP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← b + 1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7"/>
          <p:cNvSpPr txBox="1"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pt-BR" sz="3600">
                <a:solidFill>
                  <a:schemeClr val="dk2"/>
                </a:solidFill>
              </a:rPr>
              <a:t>Atribuição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291" name="Google Shape;291;p17"/>
          <p:cNvSpPr txBox="1">
            <a:spLocks noGrp="1"/>
          </p:cNvSpPr>
          <p:nvPr>
            <p:ph type="body" idx="1"/>
          </p:nvPr>
        </p:nvSpPr>
        <p:spPr>
          <a:xfrm>
            <a:off x="477837" y="1196753"/>
            <a:ext cx="11339915" cy="112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Imagine que nosso programa tem a seguinte sequência de atribuições:</a:t>
            </a:r>
            <a:endParaRPr sz="280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None/>
            </a:pPr>
            <a:endParaRPr sz="2800"/>
          </a:p>
        </p:txBody>
      </p:sp>
      <p:sp>
        <p:nvSpPr>
          <p:cNvPr id="292" name="Google Shape;292;p17"/>
          <p:cNvSpPr/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7"/>
          <p:cNvSpPr/>
          <p:nvPr/>
        </p:nvSpPr>
        <p:spPr>
          <a:xfrm>
            <a:off x="477838" y="2237838"/>
            <a:ext cx="2587568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71550" marR="0" lvl="1" indent="-5143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libri"/>
              <a:buAutoNum type="arabicParenR"/>
            </a:pP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← 1</a:t>
            </a:r>
            <a:endParaRPr/>
          </a:p>
          <a:p>
            <a:pPr marL="971550" marR="0" lvl="1" indent="-5143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libri"/>
              <a:buAutoNum type="arabicParenR"/>
            </a:pP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← a + 1</a:t>
            </a:r>
            <a:endParaRPr/>
          </a:p>
          <a:p>
            <a:pPr marL="971550" marR="0" lvl="1" indent="-5143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libri"/>
              <a:buAutoNum type="arabicParenR"/>
            </a:pP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← b + 1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4" name="Google Shape;294;p17"/>
          <p:cNvGrpSpPr/>
          <p:nvPr/>
        </p:nvGrpSpPr>
        <p:grpSpPr>
          <a:xfrm>
            <a:off x="6099399" y="2026185"/>
            <a:ext cx="5215771" cy="4166271"/>
            <a:chOff x="6099399" y="2026185"/>
            <a:chExt cx="5215771" cy="4166271"/>
          </a:xfrm>
        </p:grpSpPr>
        <p:sp>
          <p:nvSpPr>
            <p:cNvPr id="295" name="Google Shape;295;p17"/>
            <p:cNvSpPr/>
            <p:nvPr/>
          </p:nvSpPr>
          <p:spPr>
            <a:xfrm>
              <a:off x="7720314" y="2605386"/>
              <a:ext cx="3576577" cy="3587070"/>
            </a:xfrm>
            <a:prstGeom prst="rect">
              <a:avLst/>
            </a:prstGeom>
            <a:solidFill>
              <a:srgbClr val="F2F2F2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17"/>
            <p:cNvSpPr/>
            <p:nvPr/>
          </p:nvSpPr>
          <p:spPr>
            <a:xfrm>
              <a:off x="10484378" y="3025125"/>
              <a:ext cx="418704" cy="369332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21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8001422" y="3697872"/>
              <a:ext cx="711541" cy="369332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‘João’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8307756" y="4405386"/>
              <a:ext cx="476412" cy="369332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7.5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17"/>
            <p:cNvSpPr/>
            <p:nvPr/>
          </p:nvSpPr>
          <p:spPr>
            <a:xfrm>
              <a:off x="8545962" y="5536371"/>
              <a:ext cx="1709763" cy="369332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‘Muito aplicado’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17"/>
            <p:cNvSpPr/>
            <p:nvPr/>
          </p:nvSpPr>
          <p:spPr>
            <a:xfrm>
              <a:off x="6588279" y="3622833"/>
              <a:ext cx="7280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nome</a:t>
              </a:r>
              <a:endParaRPr/>
            </a:p>
          </p:txBody>
        </p:sp>
        <p:sp>
          <p:nvSpPr>
            <p:cNvPr id="301" name="Google Shape;301;p17"/>
            <p:cNvSpPr/>
            <p:nvPr/>
          </p:nvSpPr>
          <p:spPr>
            <a:xfrm>
              <a:off x="6645794" y="4405386"/>
              <a:ext cx="6130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nota</a:t>
              </a:r>
              <a:endParaRPr/>
            </a:p>
          </p:txBody>
        </p:sp>
        <p:sp>
          <p:nvSpPr>
            <p:cNvPr id="302" name="Google Shape;302;p17"/>
            <p:cNvSpPr/>
            <p:nvPr/>
          </p:nvSpPr>
          <p:spPr>
            <a:xfrm>
              <a:off x="6099399" y="5112434"/>
              <a:ext cx="126143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comentario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17"/>
            <p:cNvSpPr/>
            <p:nvPr/>
          </p:nvSpPr>
          <p:spPr>
            <a:xfrm>
              <a:off x="10607925" y="2026185"/>
              <a:ext cx="7072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idade</a:t>
              </a:r>
              <a:endParaRPr/>
            </a:p>
          </p:txBody>
        </p:sp>
        <p:cxnSp>
          <p:nvCxnSpPr>
            <p:cNvPr id="304" name="Google Shape;304;p17"/>
            <p:cNvCxnSpPr>
              <a:stCxn id="300" idx="3"/>
              <a:endCxn id="297" idx="1"/>
            </p:cNvCxnSpPr>
            <p:nvPr/>
          </p:nvCxnSpPr>
          <p:spPr>
            <a:xfrm>
              <a:off x="7316363" y="3807499"/>
              <a:ext cx="685200" cy="75000"/>
            </a:xfrm>
            <a:prstGeom prst="straightConnector1">
              <a:avLst/>
            </a:prstGeom>
            <a:noFill/>
            <a:ln w="19050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cxnSp>
          <p:nvCxnSpPr>
            <p:cNvPr id="305" name="Google Shape;305;p17"/>
            <p:cNvCxnSpPr>
              <a:stCxn id="301" idx="3"/>
              <a:endCxn id="298" idx="1"/>
            </p:cNvCxnSpPr>
            <p:nvPr/>
          </p:nvCxnSpPr>
          <p:spPr>
            <a:xfrm>
              <a:off x="7258847" y="4590052"/>
              <a:ext cx="1048800" cy="0"/>
            </a:xfrm>
            <a:prstGeom prst="straightConnector1">
              <a:avLst/>
            </a:prstGeom>
            <a:noFill/>
            <a:ln w="19050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cxnSp>
          <p:nvCxnSpPr>
            <p:cNvPr id="306" name="Google Shape;306;p17"/>
            <p:cNvCxnSpPr>
              <a:stCxn id="302" idx="3"/>
              <a:endCxn id="299" idx="1"/>
            </p:cNvCxnSpPr>
            <p:nvPr/>
          </p:nvCxnSpPr>
          <p:spPr>
            <a:xfrm>
              <a:off x="7360835" y="5297100"/>
              <a:ext cx="1185000" cy="423900"/>
            </a:xfrm>
            <a:prstGeom prst="straightConnector1">
              <a:avLst/>
            </a:prstGeom>
            <a:noFill/>
            <a:ln w="19050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cxnSp>
          <p:nvCxnSpPr>
            <p:cNvPr id="307" name="Google Shape;307;p17"/>
            <p:cNvCxnSpPr>
              <a:stCxn id="303" idx="2"/>
              <a:endCxn id="296" idx="0"/>
            </p:cNvCxnSpPr>
            <p:nvPr/>
          </p:nvCxnSpPr>
          <p:spPr>
            <a:xfrm flipH="1">
              <a:off x="10693648" y="2395517"/>
              <a:ext cx="267900" cy="629700"/>
            </a:xfrm>
            <a:prstGeom prst="straightConnector1">
              <a:avLst/>
            </a:prstGeom>
            <a:noFill/>
            <a:ln w="19050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lg" len="lg"/>
            </a:ln>
          </p:spPr>
        </p:cxnSp>
      </p:grpSp>
      <p:sp>
        <p:nvSpPr>
          <p:cNvPr id="308" name="Google Shape;308;p17"/>
          <p:cNvSpPr/>
          <p:nvPr/>
        </p:nvSpPr>
        <p:spPr>
          <a:xfrm>
            <a:off x="7624649" y="2257151"/>
            <a:ext cx="1047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Memória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8"/>
          <p:cNvSpPr txBox="1"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pt-BR" sz="3600">
                <a:solidFill>
                  <a:schemeClr val="dk2"/>
                </a:solidFill>
              </a:rPr>
              <a:t>Atribuição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314" name="Google Shape;314;p18"/>
          <p:cNvSpPr txBox="1">
            <a:spLocks noGrp="1"/>
          </p:cNvSpPr>
          <p:nvPr>
            <p:ph type="body" idx="1"/>
          </p:nvPr>
        </p:nvSpPr>
        <p:spPr>
          <a:xfrm>
            <a:off x="477837" y="1196753"/>
            <a:ext cx="11339915" cy="112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Imagine que nosso programa tem a seguinte sequência de atribuições:</a:t>
            </a:r>
            <a:endParaRPr sz="280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None/>
            </a:pPr>
            <a:endParaRPr sz="2800"/>
          </a:p>
        </p:txBody>
      </p:sp>
      <p:sp>
        <p:nvSpPr>
          <p:cNvPr id="315" name="Google Shape;315;p18"/>
          <p:cNvSpPr/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18"/>
          <p:cNvSpPr/>
          <p:nvPr/>
        </p:nvSpPr>
        <p:spPr>
          <a:xfrm>
            <a:off x="477838" y="2237838"/>
            <a:ext cx="2587568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71550" marR="0" lvl="1" indent="-5143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libri"/>
              <a:buAutoNum type="arabicParenR"/>
            </a:pPr>
            <a:r>
              <a:rPr lang="pt-BR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← 1</a:t>
            </a:r>
            <a:endParaRPr/>
          </a:p>
          <a:p>
            <a:pPr marL="971550" marR="0" lvl="1" indent="-5143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libri"/>
              <a:buAutoNum type="arabicParenR"/>
            </a:pP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← a + 1</a:t>
            </a:r>
            <a:endParaRPr/>
          </a:p>
          <a:p>
            <a:pPr marL="971550" marR="0" lvl="1" indent="-5143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libri"/>
              <a:buAutoNum type="arabicParenR"/>
            </a:pP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← b + 1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18"/>
          <p:cNvSpPr/>
          <p:nvPr/>
        </p:nvSpPr>
        <p:spPr>
          <a:xfrm>
            <a:off x="7720314" y="2605386"/>
            <a:ext cx="3576577" cy="3587070"/>
          </a:xfrm>
          <a:prstGeom prst="rect">
            <a:avLst/>
          </a:prstGeom>
          <a:solidFill>
            <a:srgbClr val="F2F2F2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18"/>
          <p:cNvSpPr/>
          <p:nvPr/>
        </p:nvSpPr>
        <p:spPr>
          <a:xfrm>
            <a:off x="10484378" y="3025125"/>
            <a:ext cx="418704" cy="36933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18"/>
          <p:cNvSpPr/>
          <p:nvPr/>
        </p:nvSpPr>
        <p:spPr>
          <a:xfrm>
            <a:off x="8001422" y="3697872"/>
            <a:ext cx="711541" cy="36933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‘João’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18"/>
          <p:cNvSpPr/>
          <p:nvPr/>
        </p:nvSpPr>
        <p:spPr>
          <a:xfrm>
            <a:off x="8307756" y="4405386"/>
            <a:ext cx="476412" cy="36933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8"/>
          <p:cNvSpPr/>
          <p:nvPr/>
        </p:nvSpPr>
        <p:spPr>
          <a:xfrm>
            <a:off x="8545962" y="5536371"/>
            <a:ext cx="1709763" cy="36933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‘Muito aplicado’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18"/>
          <p:cNvSpPr/>
          <p:nvPr/>
        </p:nvSpPr>
        <p:spPr>
          <a:xfrm>
            <a:off x="6588279" y="3622833"/>
            <a:ext cx="72808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</a:t>
            </a:r>
            <a:endParaRPr/>
          </a:p>
        </p:txBody>
      </p:sp>
      <p:sp>
        <p:nvSpPr>
          <p:cNvPr id="323" name="Google Shape;323;p18"/>
          <p:cNvSpPr/>
          <p:nvPr/>
        </p:nvSpPr>
        <p:spPr>
          <a:xfrm>
            <a:off x="6645794" y="4405386"/>
            <a:ext cx="6130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nota</a:t>
            </a:r>
            <a:endParaRPr/>
          </a:p>
        </p:txBody>
      </p:sp>
      <p:sp>
        <p:nvSpPr>
          <p:cNvPr id="324" name="Google Shape;324;p18"/>
          <p:cNvSpPr/>
          <p:nvPr/>
        </p:nvSpPr>
        <p:spPr>
          <a:xfrm>
            <a:off x="6099399" y="5112434"/>
            <a:ext cx="12614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comentario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18"/>
          <p:cNvSpPr/>
          <p:nvPr/>
        </p:nvSpPr>
        <p:spPr>
          <a:xfrm>
            <a:off x="10607925" y="2026185"/>
            <a:ext cx="707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idade</a:t>
            </a:r>
            <a:endParaRPr/>
          </a:p>
        </p:txBody>
      </p:sp>
      <p:cxnSp>
        <p:nvCxnSpPr>
          <p:cNvPr id="326" name="Google Shape;326;p18"/>
          <p:cNvCxnSpPr>
            <a:stCxn id="322" idx="3"/>
            <a:endCxn id="319" idx="1"/>
          </p:cNvCxnSpPr>
          <p:nvPr/>
        </p:nvCxnSpPr>
        <p:spPr>
          <a:xfrm>
            <a:off x="7316363" y="3807499"/>
            <a:ext cx="685200" cy="75000"/>
          </a:xfrm>
          <a:prstGeom prst="straightConnector1">
            <a:avLst/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327" name="Google Shape;327;p18"/>
          <p:cNvCxnSpPr>
            <a:stCxn id="323" idx="3"/>
            <a:endCxn id="320" idx="1"/>
          </p:cNvCxnSpPr>
          <p:nvPr/>
        </p:nvCxnSpPr>
        <p:spPr>
          <a:xfrm>
            <a:off x="7258847" y="4590052"/>
            <a:ext cx="1048800" cy="0"/>
          </a:xfrm>
          <a:prstGeom prst="straightConnector1">
            <a:avLst/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328" name="Google Shape;328;p18"/>
          <p:cNvCxnSpPr>
            <a:stCxn id="324" idx="3"/>
            <a:endCxn id="321" idx="1"/>
          </p:cNvCxnSpPr>
          <p:nvPr/>
        </p:nvCxnSpPr>
        <p:spPr>
          <a:xfrm>
            <a:off x="7360835" y="5297100"/>
            <a:ext cx="1185000" cy="423900"/>
          </a:xfrm>
          <a:prstGeom prst="straightConnector1">
            <a:avLst/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329" name="Google Shape;329;p18"/>
          <p:cNvCxnSpPr>
            <a:stCxn id="325" idx="2"/>
            <a:endCxn id="318" idx="0"/>
          </p:cNvCxnSpPr>
          <p:nvPr/>
        </p:nvCxnSpPr>
        <p:spPr>
          <a:xfrm flipH="1">
            <a:off x="10693648" y="2395517"/>
            <a:ext cx="267900" cy="629700"/>
          </a:xfrm>
          <a:prstGeom prst="straightConnector1">
            <a:avLst/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330" name="Google Shape;330;p18"/>
          <p:cNvSpPr/>
          <p:nvPr/>
        </p:nvSpPr>
        <p:spPr>
          <a:xfrm>
            <a:off x="7624649" y="2257151"/>
            <a:ext cx="1047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Memória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1" name="Google Shape;331;p18"/>
          <p:cNvGrpSpPr/>
          <p:nvPr/>
        </p:nvGrpSpPr>
        <p:grpSpPr>
          <a:xfrm>
            <a:off x="7154803" y="3019693"/>
            <a:ext cx="1274953" cy="374764"/>
            <a:chOff x="7154803" y="3019693"/>
            <a:chExt cx="1274953" cy="374764"/>
          </a:xfrm>
        </p:grpSpPr>
        <p:sp>
          <p:nvSpPr>
            <p:cNvPr id="332" name="Google Shape;332;p18"/>
            <p:cNvSpPr/>
            <p:nvPr/>
          </p:nvSpPr>
          <p:spPr>
            <a:xfrm>
              <a:off x="8128070" y="3025125"/>
              <a:ext cx="301686" cy="369332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18"/>
            <p:cNvSpPr/>
            <p:nvPr/>
          </p:nvSpPr>
          <p:spPr>
            <a:xfrm>
              <a:off x="7154803" y="3019693"/>
              <a:ext cx="29527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34" name="Google Shape;334;p18"/>
            <p:cNvCxnSpPr>
              <a:stCxn id="333" idx="3"/>
              <a:endCxn id="332" idx="1"/>
            </p:cNvCxnSpPr>
            <p:nvPr/>
          </p:nvCxnSpPr>
          <p:spPr>
            <a:xfrm>
              <a:off x="7450077" y="3204359"/>
              <a:ext cx="678000" cy="5400"/>
            </a:xfrm>
            <a:prstGeom prst="straightConnector1">
              <a:avLst/>
            </a:prstGeom>
            <a:noFill/>
            <a:ln w="19050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lg" len="lg"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9"/>
          <p:cNvSpPr txBox="1"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pt-BR" sz="3600">
                <a:solidFill>
                  <a:schemeClr val="dk2"/>
                </a:solidFill>
              </a:rPr>
              <a:t>Atribuição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340" name="Google Shape;340;p19"/>
          <p:cNvSpPr txBox="1">
            <a:spLocks noGrp="1"/>
          </p:cNvSpPr>
          <p:nvPr>
            <p:ph type="body" idx="1"/>
          </p:nvPr>
        </p:nvSpPr>
        <p:spPr>
          <a:xfrm>
            <a:off x="477837" y="1196753"/>
            <a:ext cx="11339915" cy="112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Imagine que nosso programa tem a seguinte sequência de atribuições:</a:t>
            </a:r>
            <a:endParaRPr sz="280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None/>
            </a:pPr>
            <a:endParaRPr sz="2800"/>
          </a:p>
        </p:txBody>
      </p:sp>
      <p:sp>
        <p:nvSpPr>
          <p:cNvPr id="341" name="Google Shape;341;p19"/>
          <p:cNvSpPr/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19"/>
          <p:cNvSpPr/>
          <p:nvPr/>
        </p:nvSpPr>
        <p:spPr>
          <a:xfrm>
            <a:off x="477838" y="2237838"/>
            <a:ext cx="2587568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71550" marR="0" lvl="1" indent="-5143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libri"/>
              <a:buAutoNum type="arabicParenR"/>
            </a:pP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← 1</a:t>
            </a:r>
            <a:endParaRPr/>
          </a:p>
          <a:p>
            <a:pPr marL="971550" marR="0" lvl="1" indent="-5143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libri"/>
              <a:buAutoNum type="arabicParenR"/>
            </a:pPr>
            <a:r>
              <a:rPr lang="pt-BR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← a + 1</a:t>
            </a:r>
            <a:endParaRPr/>
          </a:p>
          <a:p>
            <a:pPr marL="971550" marR="0" lvl="1" indent="-5143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libri"/>
              <a:buAutoNum type="arabicParenR"/>
            </a:pP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← b + 1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19"/>
          <p:cNvSpPr/>
          <p:nvPr/>
        </p:nvSpPr>
        <p:spPr>
          <a:xfrm>
            <a:off x="7720314" y="2605386"/>
            <a:ext cx="3576577" cy="3587070"/>
          </a:xfrm>
          <a:prstGeom prst="rect">
            <a:avLst/>
          </a:prstGeom>
          <a:solidFill>
            <a:srgbClr val="F2F2F2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19"/>
          <p:cNvSpPr/>
          <p:nvPr/>
        </p:nvSpPr>
        <p:spPr>
          <a:xfrm>
            <a:off x="10484378" y="3025125"/>
            <a:ext cx="418704" cy="36933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19"/>
          <p:cNvSpPr/>
          <p:nvPr/>
        </p:nvSpPr>
        <p:spPr>
          <a:xfrm>
            <a:off x="8001422" y="3697872"/>
            <a:ext cx="711541" cy="36933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‘João’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19"/>
          <p:cNvSpPr/>
          <p:nvPr/>
        </p:nvSpPr>
        <p:spPr>
          <a:xfrm>
            <a:off x="8307756" y="4405386"/>
            <a:ext cx="476412" cy="36933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19"/>
          <p:cNvSpPr/>
          <p:nvPr/>
        </p:nvSpPr>
        <p:spPr>
          <a:xfrm>
            <a:off x="8545962" y="5536371"/>
            <a:ext cx="1709763" cy="36933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‘Muito aplicado’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19"/>
          <p:cNvSpPr/>
          <p:nvPr/>
        </p:nvSpPr>
        <p:spPr>
          <a:xfrm>
            <a:off x="6588279" y="3622833"/>
            <a:ext cx="72808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</a:t>
            </a:r>
            <a:endParaRPr/>
          </a:p>
        </p:txBody>
      </p:sp>
      <p:sp>
        <p:nvSpPr>
          <p:cNvPr id="349" name="Google Shape;349;p19"/>
          <p:cNvSpPr/>
          <p:nvPr/>
        </p:nvSpPr>
        <p:spPr>
          <a:xfrm>
            <a:off x="6645794" y="4405386"/>
            <a:ext cx="6130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nota</a:t>
            </a:r>
            <a:endParaRPr/>
          </a:p>
        </p:txBody>
      </p:sp>
      <p:sp>
        <p:nvSpPr>
          <p:cNvPr id="350" name="Google Shape;350;p19"/>
          <p:cNvSpPr/>
          <p:nvPr/>
        </p:nvSpPr>
        <p:spPr>
          <a:xfrm>
            <a:off x="6099399" y="5112434"/>
            <a:ext cx="12614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comentario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19"/>
          <p:cNvSpPr/>
          <p:nvPr/>
        </p:nvSpPr>
        <p:spPr>
          <a:xfrm>
            <a:off x="10607925" y="2026185"/>
            <a:ext cx="707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idade</a:t>
            </a:r>
            <a:endParaRPr/>
          </a:p>
        </p:txBody>
      </p:sp>
      <p:cxnSp>
        <p:nvCxnSpPr>
          <p:cNvPr id="352" name="Google Shape;352;p19"/>
          <p:cNvCxnSpPr>
            <a:stCxn id="348" idx="3"/>
            <a:endCxn id="345" idx="1"/>
          </p:cNvCxnSpPr>
          <p:nvPr/>
        </p:nvCxnSpPr>
        <p:spPr>
          <a:xfrm>
            <a:off x="7316363" y="3807499"/>
            <a:ext cx="685200" cy="75000"/>
          </a:xfrm>
          <a:prstGeom prst="straightConnector1">
            <a:avLst/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353" name="Google Shape;353;p19"/>
          <p:cNvCxnSpPr>
            <a:stCxn id="349" idx="3"/>
            <a:endCxn id="346" idx="1"/>
          </p:cNvCxnSpPr>
          <p:nvPr/>
        </p:nvCxnSpPr>
        <p:spPr>
          <a:xfrm>
            <a:off x="7258847" y="4590052"/>
            <a:ext cx="1048800" cy="0"/>
          </a:xfrm>
          <a:prstGeom prst="straightConnector1">
            <a:avLst/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354" name="Google Shape;354;p19"/>
          <p:cNvCxnSpPr>
            <a:stCxn id="350" idx="3"/>
            <a:endCxn id="347" idx="1"/>
          </p:cNvCxnSpPr>
          <p:nvPr/>
        </p:nvCxnSpPr>
        <p:spPr>
          <a:xfrm>
            <a:off x="7360835" y="5297100"/>
            <a:ext cx="1185000" cy="423900"/>
          </a:xfrm>
          <a:prstGeom prst="straightConnector1">
            <a:avLst/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355" name="Google Shape;355;p19"/>
          <p:cNvCxnSpPr>
            <a:stCxn id="351" idx="2"/>
            <a:endCxn id="344" idx="0"/>
          </p:cNvCxnSpPr>
          <p:nvPr/>
        </p:nvCxnSpPr>
        <p:spPr>
          <a:xfrm flipH="1">
            <a:off x="10693648" y="2395517"/>
            <a:ext cx="267900" cy="629700"/>
          </a:xfrm>
          <a:prstGeom prst="straightConnector1">
            <a:avLst/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356" name="Google Shape;356;p19"/>
          <p:cNvSpPr/>
          <p:nvPr/>
        </p:nvSpPr>
        <p:spPr>
          <a:xfrm>
            <a:off x="7624649" y="2257151"/>
            <a:ext cx="1047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Memória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19"/>
          <p:cNvSpPr/>
          <p:nvPr/>
        </p:nvSpPr>
        <p:spPr>
          <a:xfrm>
            <a:off x="8128070" y="3025125"/>
            <a:ext cx="301686" cy="36933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19"/>
          <p:cNvSpPr/>
          <p:nvPr/>
        </p:nvSpPr>
        <p:spPr>
          <a:xfrm>
            <a:off x="7154803" y="3019693"/>
            <a:ext cx="2952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9" name="Google Shape;359;p19"/>
          <p:cNvCxnSpPr>
            <a:stCxn id="358" idx="3"/>
            <a:endCxn id="357" idx="1"/>
          </p:cNvCxnSpPr>
          <p:nvPr/>
        </p:nvCxnSpPr>
        <p:spPr>
          <a:xfrm>
            <a:off x="7450077" y="3204359"/>
            <a:ext cx="678000" cy="5400"/>
          </a:xfrm>
          <a:prstGeom prst="straightConnector1">
            <a:avLst/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sm" len="sm"/>
            <a:tailEnd type="triangle" w="lg" len="lg"/>
          </a:ln>
        </p:spPr>
      </p:cxnSp>
      <p:grpSp>
        <p:nvGrpSpPr>
          <p:cNvPr id="360" name="Google Shape;360;p19"/>
          <p:cNvGrpSpPr/>
          <p:nvPr/>
        </p:nvGrpSpPr>
        <p:grpSpPr>
          <a:xfrm>
            <a:off x="8870429" y="2102908"/>
            <a:ext cx="306494" cy="1286117"/>
            <a:chOff x="8870429" y="2102908"/>
            <a:chExt cx="306494" cy="1286117"/>
          </a:xfrm>
        </p:grpSpPr>
        <p:sp>
          <p:nvSpPr>
            <p:cNvPr id="361" name="Google Shape;361;p19"/>
            <p:cNvSpPr/>
            <p:nvPr/>
          </p:nvSpPr>
          <p:spPr>
            <a:xfrm>
              <a:off x="8880558" y="3019693"/>
              <a:ext cx="275017" cy="369332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9"/>
            <p:cNvSpPr/>
            <p:nvPr/>
          </p:nvSpPr>
          <p:spPr>
            <a:xfrm>
              <a:off x="8870429" y="2102908"/>
              <a:ext cx="3064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63" name="Google Shape;363;p19"/>
            <p:cNvCxnSpPr>
              <a:stCxn id="362" idx="2"/>
              <a:endCxn id="361" idx="0"/>
            </p:cNvCxnSpPr>
            <p:nvPr/>
          </p:nvCxnSpPr>
          <p:spPr>
            <a:xfrm flipH="1">
              <a:off x="9017976" y="2472240"/>
              <a:ext cx="5700" cy="547500"/>
            </a:xfrm>
            <a:prstGeom prst="straightConnector1">
              <a:avLst/>
            </a:prstGeom>
            <a:noFill/>
            <a:ln w="19050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lg" len="lg"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pt-BR" sz="3600">
                <a:solidFill>
                  <a:schemeClr val="dk2"/>
                </a:solidFill>
              </a:rPr>
              <a:t>Definição de Algoritmo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body" idx="1"/>
          </p:nvPr>
        </p:nvSpPr>
        <p:spPr>
          <a:xfrm>
            <a:off x="477837" y="1196753"/>
            <a:ext cx="11154181" cy="112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Uma </a:t>
            </a:r>
            <a:r>
              <a:rPr lang="pt-BR" sz="2800" b="1"/>
              <a:t>sequência</a:t>
            </a:r>
            <a:r>
              <a:rPr lang="pt-BR" sz="2800"/>
              <a:t> de passos para realizar uma tarefa.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Exemplo: separar a roupa suja para lavar.</a:t>
            </a:r>
            <a:endParaRPr sz="280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None/>
            </a:pPr>
            <a:endParaRPr sz="280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None/>
            </a:pPr>
            <a:endParaRPr sz="280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None/>
            </a:pPr>
            <a:endParaRPr sz="280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None/>
            </a:pPr>
            <a:endParaRPr sz="2800"/>
          </a:p>
        </p:txBody>
      </p:sp>
      <p:sp>
        <p:nvSpPr>
          <p:cNvPr id="101" name="Google Shape;101;p2"/>
          <p:cNvSpPr/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2" descr="Guia da roupa suja: com que frequência você deve lavar cada peça -  10/10/2017 - UOL Univers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7695948" y="1856166"/>
            <a:ext cx="3936070" cy="2624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27982" y="3944959"/>
            <a:ext cx="3185779" cy="238933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"/>
          <p:cNvSpPr/>
          <p:nvPr/>
        </p:nvSpPr>
        <p:spPr>
          <a:xfrm>
            <a:off x="592692" y="2248448"/>
            <a:ext cx="5976573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65113" marR="0" lvl="0" indent="-26511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AutoNum type="arabicPeriod"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Pegue uma peça do cesto de roupa suja</a:t>
            </a:r>
            <a:endParaRPr/>
          </a:p>
          <a:p>
            <a:pPr marL="265113" marR="0" lvl="0" indent="-26511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AutoNum type="arabicPeriod"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ela for branca, coloque na cesta azul</a:t>
            </a:r>
            <a:endParaRPr/>
          </a:p>
          <a:p>
            <a:pPr marL="265113" marR="0" lvl="0" indent="-26511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AutoNum type="arabicPeriod"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ela tiver cor clara, coloque na cesta verde</a:t>
            </a:r>
            <a:endParaRPr/>
          </a:p>
          <a:p>
            <a:pPr marL="265113" marR="0" lvl="0" indent="-26511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AutoNum type="arabicPeriod"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ela for escura, coloque na cesta cinza</a:t>
            </a:r>
            <a:endParaRPr/>
          </a:p>
          <a:p>
            <a:pPr marL="265113" marR="0" lvl="0" indent="-26511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AutoNum type="arabicPeriod"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Repita a partir do passo 1 até esvaziar o </a:t>
            </a:r>
            <a:b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cesto de roupa suja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8662567" y="6323598"/>
            <a:ext cx="90197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wikiHow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0"/>
          <p:cNvSpPr txBox="1"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pt-BR" sz="3600">
                <a:solidFill>
                  <a:schemeClr val="dk2"/>
                </a:solidFill>
              </a:rPr>
              <a:t>Atribuição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369" name="Google Shape;369;p20"/>
          <p:cNvSpPr txBox="1">
            <a:spLocks noGrp="1"/>
          </p:cNvSpPr>
          <p:nvPr>
            <p:ph type="body" idx="1"/>
          </p:nvPr>
        </p:nvSpPr>
        <p:spPr>
          <a:xfrm>
            <a:off x="477837" y="1196753"/>
            <a:ext cx="11339915" cy="112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Imagine que nosso programa tem a seguinte sequência de atribuições:</a:t>
            </a:r>
            <a:endParaRPr sz="280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None/>
            </a:pPr>
            <a:endParaRPr sz="2800"/>
          </a:p>
        </p:txBody>
      </p:sp>
      <p:sp>
        <p:nvSpPr>
          <p:cNvPr id="370" name="Google Shape;370;p20"/>
          <p:cNvSpPr/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20"/>
          <p:cNvSpPr/>
          <p:nvPr/>
        </p:nvSpPr>
        <p:spPr>
          <a:xfrm>
            <a:off x="477838" y="2237838"/>
            <a:ext cx="2587568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71550" marR="0" lvl="1" indent="-5143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libri"/>
              <a:buAutoNum type="arabicParenR"/>
            </a:pP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← 1</a:t>
            </a:r>
            <a:endParaRPr/>
          </a:p>
          <a:p>
            <a:pPr marL="971550" marR="0" lvl="1" indent="-5143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libri"/>
              <a:buAutoNum type="arabicParenR"/>
            </a:pP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← a + 1</a:t>
            </a:r>
            <a:endParaRPr/>
          </a:p>
          <a:p>
            <a:pPr marL="971550" marR="0" lvl="1" indent="-5143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libri"/>
              <a:buAutoNum type="arabicParenR"/>
            </a:pPr>
            <a:r>
              <a:rPr lang="pt-BR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← b + 1</a:t>
            </a: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20"/>
          <p:cNvSpPr/>
          <p:nvPr/>
        </p:nvSpPr>
        <p:spPr>
          <a:xfrm>
            <a:off x="7720314" y="2605386"/>
            <a:ext cx="3576577" cy="3587070"/>
          </a:xfrm>
          <a:prstGeom prst="rect">
            <a:avLst/>
          </a:prstGeom>
          <a:solidFill>
            <a:srgbClr val="F2F2F2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20"/>
          <p:cNvSpPr/>
          <p:nvPr/>
        </p:nvSpPr>
        <p:spPr>
          <a:xfrm>
            <a:off x="10484378" y="3025125"/>
            <a:ext cx="418704" cy="36933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20"/>
          <p:cNvSpPr/>
          <p:nvPr/>
        </p:nvSpPr>
        <p:spPr>
          <a:xfrm>
            <a:off x="8001422" y="3697872"/>
            <a:ext cx="711541" cy="36933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‘João’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20"/>
          <p:cNvSpPr/>
          <p:nvPr/>
        </p:nvSpPr>
        <p:spPr>
          <a:xfrm>
            <a:off x="8307756" y="4405386"/>
            <a:ext cx="476412" cy="36933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20"/>
          <p:cNvSpPr/>
          <p:nvPr/>
        </p:nvSpPr>
        <p:spPr>
          <a:xfrm>
            <a:off x="8545962" y="5536371"/>
            <a:ext cx="1709763" cy="36933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‘Muito aplicado’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20"/>
          <p:cNvSpPr/>
          <p:nvPr/>
        </p:nvSpPr>
        <p:spPr>
          <a:xfrm>
            <a:off x="6588279" y="3622833"/>
            <a:ext cx="72808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</a:t>
            </a:r>
            <a:endParaRPr/>
          </a:p>
        </p:txBody>
      </p:sp>
      <p:sp>
        <p:nvSpPr>
          <p:cNvPr id="378" name="Google Shape;378;p20"/>
          <p:cNvSpPr/>
          <p:nvPr/>
        </p:nvSpPr>
        <p:spPr>
          <a:xfrm>
            <a:off x="6645794" y="4405386"/>
            <a:ext cx="6130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nota</a:t>
            </a:r>
            <a:endParaRPr/>
          </a:p>
        </p:txBody>
      </p:sp>
      <p:sp>
        <p:nvSpPr>
          <p:cNvPr id="379" name="Google Shape;379;p20"/>
          <p:cNvSpPr/>
          <p:nvPr/>
        </p:nvSpPr>
        <p:spPr>
          <a:xfrm>
            <a:off x="6099399" y="5112434"/>
            <a:ext cx="12614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comentario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20"/>
          <p:cNvSpPr/>
          <p:nvPr/>
        </p:nvSpPr>
        <p:spPr>
          <a:xfrm>
            <a:off x="10607925" y="2026185"/>
            <a:ext cx="707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idade</a:t>
            </a:r>
            <a:endParaRPr/>
          </a:p>
        </p:txBody>
      </p:sp>
      <p:cxnSp>
        <p:nvCxnSpPr>
          <p:cNvPr id="381" name="Google Shape;381;p20"/>
          <p:cNvCxnSpPr>
            <a:stCxn id="377" idx="3"/>
            <a:endCxn id="374" idx="1"/>
          </p:cNvCxnSpPr>
          <p:nvPr/>
        </p:nvCxnSpPr>
        <p:spPr>
          <a:xfrm>
            <a:off x="7316363" y="3807499"/>
            <a:ext cx="685200" cy="75000"/>
          </a:xfrm>
          <a:prstGeom prst="straightConnector1">
            <a:avLst/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382" name="Google Shape;382;p20"/>
          <p:cNvCxnSpPr>
            <a:stCxn id="378" idx="3"/>
            <a:endCxn id="375" idx="1"/>
          </p:cNvCxnSpPr>
          <p:nvPr/>
        </p:nvCxnSpPr>
        <p:spPr>
          <a:xfrm>
            <a:off x="7258847" y="4590052"/>
            <a:ext cx="1048800" cy="0"/>
          </a:xfrm>
          <a:prstGeom prst="straightConnector1">
            <a:avLst/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383" name="Google Shape;383;p20"/>
          <p:cNvCxnSpPr>
            <a:stCxn id="379" idx="3"/>
            <a:endCxn id="376" idx="1"/>
          </p:cNvCxnSpPr>
          <p:nvPr/>
        </p:nvCxnSpPr>
        <p:spPr>
          <a:xfrm>
            <a:off x="7360835" y="5297100"/>
            <a:ext cx="1185000" cy="423900"/>
          </a:xfrm>
          <a:prstGeom prst="straightConnector1">
            <a:avLst/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384" name="Google Shape;384;p20"/>
          <p:cNvCxnSpPr>
            <a:stCxn id="380" idx="2"/>
            <a:endCxn id="373" idx="0"/>
          </p:cNvCxnSpPr>
          <p:nvPr/>
        </p:nvCxnSpPr>
        <p:spPr>
          <a:xfrm flipH="1">
            <a:off x="10693648" y="2395517"/>
            <a:ext cx="267900" cy="629700"/>
          </a:xfrm>
          <a:prstGeom prst="straightConnector1">
            <a:avLst/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385" name="Google Shape;385;p20"/>
          <p:cNvSpPr/>
          <p:nvPr/>
        </p:nvSpPr>
        <p:spPr>
          <a:xfrm>
            <a:off x="7624649" y="2257151"/>
            <a:ext cx="1047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Memória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20"/>
          <p:cNvSpPr/>
          <p:nvPr/>
        </p:nvSpPr>
        <p:spPr>
          <a:xfrm>
            <a:off x="8128070" y="3025125"/>
            <a:ext cx="301686" cy="36933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20"/>
          <p:cNvSpPr/>
          <p:nvPr/>
        </p:nvSpPr>
        <p:spPr>
          <a:xfrm>
            <a:off x="7154803" y="3019693"/>
            <a:ext cx="2952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8" name="Google Shape;388;p20"/>
          <p:cNvCxnSpPr>
            <a:stCxn id="387" idx="3"/>
            <a:endCxn id="386" idx="1"/>
          </p:cNvCxnSpPr>
          <p:nvPr/>
        </p:nvCxnSpPr>
        <p:spPr>
          <a:xfrm>
            <a:off x="7450077" y="3204359"/>
            <a:ext cx="678000" cy="5400"/>
          </a:xfrm>
          <a:prstGeom prst="straightConnector1">
            <a:avLst/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389" name="Google Shape;389;p20"/>
          <p:cNvSpPr/>
          <p:nvPr/>
        </p:nvSpPr>
        <p:spPr>
          <a:xfrm>
            <a:off x="8880558" y="3019693"/>
            <a:ext cx="275017" cy="36933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20"/>
          <p:cNvSpPr/>
          <p:nvPr/>
        </p:nvSpPr>
        <p:spPr>
          <a:xfrm>
            <a:off x="8870429" y="2102908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1" name="Google Shape;391;p20"/>
          <p:cNvCxnSpPr>
            <a:stCxn id="390" idx="2"/>
            <a:endCxn id="389" idx="0"/>
          </p:cNvCxnSpPr>
          <p:nvPr/>
        </p:nvCxnSpPr>
        <p:spPr>
          <a:xfrm flipH="1">
            <a:off x="9017976" y="2472240"/>
            <a:ext cx="5700" cy="547500"/>
          </a:xfrm>
          <a:prstGeom prst="straightConnector1">
            <a:avLst/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392" name="Google Shape;392;p20"/>
          <p:cNvSpPr/>
          <p:nvPr/>
        </p:nvSpPr>
        <p:spPr>
          <a:xfrm>
            <a:off x="8880558" y="3019693"/>
            <a:ext cx="275017" cy="36933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1"/>
          <p:cNvSpPr txBox="1"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pt-BR" sz="3600">
                <a:solidFill>
                  <a:schemeClr val="dk2"/>
                </a:solidFill>
              </a:rPr>
              <a:t>Atribuição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398" name="Google Shape;398;p21"/>
          <p:cNvSpPr txBox="1">
            <a:spLocks noGrp="1"/>
          </p:cNvSpPr>
          <p:nvPr>
            <p:ph type="body" idx="1"/>
          </p:nvPr>
        </p:nvSpPr>
        <p:spPr>
          <a:xfrm>
            <a:off x="477837" y="1196753"/>
            <a:ext cx="11339915" cy="112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Perceba que uma atribuição substitui definitivamente (destrói) o valor anterior da variável!</a:t>
            </a:r>
            <a:endParaRPr sz="280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None/>
            </a:pPr>
            <a:endParaRPr sz="2800"/>
          </a:p>
        </p:txBody>
      </p:sp>
      <p:sp>
        <p:nvSpPr>
          <p:cNvPr id="399" name="Google Shape;399;p21"/>
          <p:cNvSpPr/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21"/>
          <p:cNvSpPr/>
          <p:nvPr/>
        </p:nvSpPr>
        <p:spPr>
          <a:xfrm>
            <a:off x="477838" y="2237838"/>
            <a:ext cx="2587568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71550" marR="0" lvl="1" indent="-5143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libri"/>
              <a:buAutoNum type="arabicParenR"/>
            </a:pP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← 1</a:t>
            </a:r>
            <a:endParaRPr/>
          </a:p>
          <a:p>
            <a:pPr marL="971550" marR="0" lvl="1" indent="-5143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libri"/>
              <a:buAutoNum type="arabicParenR"/>
            </a:pP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← a + 1</a:t>
            </a:r>
            <a:endParaRPr/>
          </a:p>
          <a:p>
            <a:pPr marL="971550" marR="0" lvl="1" indent="-5143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libri"/>
              <a:buAutoNum type="arabicParenR"/>
            </a:pP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← b + 1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21"/>
          <p:cNvSpPr/>
          <p:nvPr/>
        </p:nvSpPr>
        <p:spPr>
          <a:xfrm>
            <a:off x="7720314" y="2605386"/>
            <a:ext cx="3576577" cy="3587070"/>
          </a:xfrm>
          <a:prstGeom prst="rect">
            <a:avLst/>
          </a:prstGeom>
          <a:solidFill>
            <a:srgbClr val="F2F2F2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21"/>
          <p:cNvSpPr/>
          <p:nvPr/>
        </p:nvSpPr>
        <p:spPr>
          <a:xfrm>
            <a:off x="10484378" y="3025125"/>
            <a:ext cx="418704" cy="36933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21"/>
          <p:cNvSpPr/>
          <p:nvPr/>
        </p:nvSpPr>
        <p:spPr>
          <a:xfrm>
            <a:off x="8001422" y="3697872"/>
            <a:ext cx="711541" cy="36933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‘João’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21"/>
          <p:cNvSpPr/>
          <p:nvPr/>
        </p:nvSpPr>
        <p:spPr>
          <a:xfrm>
            <a:off x="8307756" y="4405386"/>
            <a:ext cx="476412" cy="36933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21"/>
          <p:cNvSpPr/>
          <p:nvPr/>
        </p:nvSpPr>
        <p:spPr>
          <a:xfrm>
            <a:off x="8545962" y="5536371"/>
            <a:ext cx="1709763" cy="36933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‘Muito aplicado’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21"/>
          <p:cNvSpPr/>
          <p:nvPr/>
        </p:nvSpPr>
        <p:spPr>
          <a:xfrm>
            <a:off x="6588279" y="3622833"/>
            <a:ext cx="72808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</a:t>
            </a:r>
            <a:endParaRPr/>
          </a:p>
        </p:txBody>
      </p:sp>
      <p:sp>
        <p:nvSpPr>
          <p:cNvPr id="407" name="Google Shape;407;p21"/>
          <p:cNvSpPr/>
          <p:nvPr/>
        </p:nvSpPr>
        <p:spPr>
          <a:xfrm>
            <a:off x="6645794" y="4405386"/>
            <a:ext cx="6130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nota</a:t>
            </a:r>
            <a:endParaRPr/>
          </a:p>
        </p:txBody>
      </p:sp>
      <p:sp>
        <p:nvSpPr>
          <p:cNvPr id="408" name="Google Shape;408;p21"/>
          <p:cNvSpPr/>
          <p:nvPr/>
        </p:nvSpPr>
        <p:spPr>
          <a:xfrm>
            <a:off x="6099399" y="5112434"/>
            <a:ext cx="12614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comentario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21"/>
          <p:cNvSpPr/>
          <p:nvPr/>
        </p:nvSpPr>
        <p:spPr>
          <a:xfrm>
            <a:off x="10607925" y="2026185"/>
            <a:ext cx="707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idade</a:t>
            </a:r>
            <a:endParaRPr/>
          </a:p>
        </p:txBody>
      </p:sp>
      <p:cxnSp>
        <p:nvCxnSpPr>
          <p:cNvPr id="410" name="Google Shape;410;p21"/>
          <p:cNvCxnSpPr>
            <a:stCxn id="406" idx="3"/>
            <a:endCxn id="403" idx="1"/>
          </p:cNvCxnSpPr>
          <p:nvPr/>
        </p:nvCxnSpPr>
        <p:spPr>
          <a:xfrm>
            <a:off x="7316363" y="3807499"/>
            <a:ext cx="685200" cy="75000"/>
          </a:xfrm>
          <a:prstGeom prst="straightConnector1">
            <a:avLst/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411" name="Google Shape;411;p21"/>
          <p:cNvCxnSpPr>
            <a:stCxn id="407" idx="3"/>
            <a:endCxn id="404" idx="1"/>
          </p:cNvCxnSpPr>
          <p:nvPr/>
        </p:nvCxnSpPr>
        <p:spPr>
          <a:xfrm>
            <a:off x="7258847" y="4590052"/>
            <a:ext cx="1048800" cy="0"/>
          </a:xfrm>
          <a:prstGeom prst="straightConnector1">
            <a:avLst/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412" name="Google Shape;412;p21"/>
          <p:cNvCxnSpPr>
            <a:stCxn id="408" idx="3"/>
            <a:endCxn id="405" idx="1"/>
          </p:cNvCxnSpPr>
          <p:nvPr/>
        </p:nvCxnSpPr>
        <p:spPr>
          <a:xfrm>
            <a:off x="7360835" y="5297100"/>
            <a:ext cx="1185000" cy="423900"/>
          </a:xfrm>
          <a:prstGeom prst="straightConnector1">
            <a:avLst/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413" name="Google Shape;413;p21"/>
          <p:cNvCxnSpPr>
            <a:stCxn id="409" idx="2"/>
            <a:endCxn id="402" idx="0"/>
          </p:cNvCxnSpPr>
          <p:nvPr/>
        </p:nvCxnSpPr>
        <p:spPr>
          <a:xfrm flipH="1">
            <a:off x="10693648" y="2395517"/>
            <a:ext cx="267900" cy="629700"/>
          </a:xfrm>
          <a:prstGeom prst="straightConnector1">
            <a:avLst/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414" name="Google Shape;414;p21"/>
          <p:cNvSpPr/>
          <p:nvPr/>
        </p:nvSpPr>
        <p:spPr>
          <a:xfrm>
            <a:off x="7624649" y="2257151"/>
            <a:ext cx="1047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Memória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21"/>
          <p:cNvSpPr/>
          <p:nvPr/>
        </p:nvSpPr>
        <p:spPr>
          <a:xfrm>
            <a:off x="8128070" y="3025125"/>
            <a:ext cx="301686" cy="36933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21"/>
          <p:cNvSpPr/>
          <p:nvPr/>
        </p:nvSpPr>
        <p:spPr>
          <a:xfrm>
            <a:off x="7154803" y="3019693"/>
            <a:ext cx="2952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7" name="Google Shape;417;p21"/>
          <p:cNvCxnSpPr>
            <a:stCxn id="416" idx="3"/>
            <a:endCxn id="415" idx="1"/>
          </p:cNvCxnSpPr>
          <p:nvPr/>
        </p:nvCxnSpPr>
        <p:spPr>
          <a:xfrm>
            <a:off x="7450077" y="3204359"/>
            <a:ext cx="678000" cy="5400"/>
          </a:xfrm>
          <a:prstGeom prst="straightConnector1">
            <a:avLst/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418" name="Google Shape;418;p21"/>
          <p:cNvSpPr/>
          <p:nvPr/>
        </p:nvSpPr>
        <p:spPr>
          <a:xfrm>
            <a:off x="8870429" y="2102908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9" name="Google Shape;419;p21"/>
          <p:cNvCxnSpPr>
            <a:stCxn id="418" idx="2"/>
          </p:cNvCxnSpPr>
          <p:nvPr/>
        </p:nvCxnSpPr>
        <p:spPr>
          <a:xfrm flipH="1">
            <a:off x="9017976" y="2472240"/>
            <a:ext cx="5700" cy="547500"/>
          </a:xfrm>
          <a:prstGeom prst="straightConnector1">
            <a:avLst/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420" name="Google Shape;420;p21"/>
          <p:cNvSpPr/>
          <p:nvPr/>
        </p:nvSpPr>
        <p:spPr>
          <a:xfrm>
            <a:off x="8880558" y="3019693"/>
            <a:ext cx="275017" cy="36933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2"/>
          <p:cNvSpPr txBox="1"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pt-BR" sz="3600">
                <a:solidFill>
                  <a:schemeClr val="dk2"/>
                </a:solidFill>
              </a:rPr>
              <a:t>Operadores Aritméticos</a:t>
            </a:r>
            <a:endParaRPr/>
          </a:p>
        </p:txBody>
      </p:sp>
      <p:sp>
        <p:nvSpPr>
          <p:cNvPr id="426" name="Google Shape;426;p22"/>
          <p:cNvSpPr txBox="1">
            <a:spLocks noGrp="1"/>
          </p:cNvSpPr>
          <p:nvPr>
            <p:ph type="body" idx="1"/>
          </p:nvPr>
        </p:nvSpPr>
        <p:spPr>
          <a:xfrm>
            <a:off x="477837" y="1196753"/>
            <a:ext cx="11339915" cy="112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563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800"/>
              <a:t>+	soma:  5+4==9</a:t>
            </a:r>
            <a:endParaRPr sz="2800"/>
          </a:p>
          <a:p>
            <a:pPr marL="182563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800"/>
              <a:t>- 	subtração:  5-4==1</a:t>
            </a:r>
            <a:endParaRPr sz="2800"/>
          </a:p>
          <a:p>
            <a:pPr marL="182563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800"/>
              <a:t>*	multiplicação:  5*4==20</a:t>
            </a:r>
            <a:endParaRPr/>
          </a:p>
          <a:p>
            <a:pPr marL="182563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800"/>
              <a:t>**	potenciação: 5**4==625</a:t>
            </a:r>
            <a:endParaRPr sz="2800"/>
          </a:p>
          <a:p>
            <a:pPr marL="182563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800"/>
              <a:t>/	divisão real:  5/4==1.25</a:t>
            </a:r>
            <a:endParaRPr sz="2800"/>
          </a:p>
          <a:p>
            <a:pPr marL="182563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800"/>
              <a:t>//	divisão inteira:  5//4==1</a:t>
            </a:r>
            <a:endParaRPr sz="2800"/>
          </a:p>
          <a:p>
            <a:pPr marL="182563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800"/>
              <a:t>%	resto inteiro (módulo) da divisão: 5%4==1</a:t>
            </a:r>
            <a:endParaRPr sz="2800"/>
          </a:p>
          <a:p>
            <a:pPr marL="182563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800"/>
              <a:t>( )	aninhamento/precedência:</a:t>
            </a:r>
            <a:br>
              <a:rPr lang="pt-BR" sz="2800"/>
            </a:br>
            <a:r>
              <a:rPr lang="pt-BR" sz="2800"/>
              <a:t>				5*(4-1) == 15</a:t>
            </a:r>
            <a:br>
              <a:rPr lang="pt-BR" sz="2800"/>
            </a:br>
            <a:r>
              <a:rPr lang="pt-BR" sz="2800"/>
              <a:t>				(5*4)-1 == 19</a:t>
            </a:r>
            <a:endParaRPr/>
          </a:p>
          <a:p>
            <a:pPr marL="182563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800"/>
              <a:t>				   5*4-1 == 19</a:t>
            </a:r>
            <a:endParaRPr sz="280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None/>
            </a:pPr>
            <a:endParaRPr sz="2800"/>
          </a:p>
        </p:txBody>
      </p:sp>
      <p:sp>
        <p:nvSpPr>
          <p:cNvPr id="427" name="Google Shape;427;p22"/>
          <p:cNvSpPr/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3"/>
          <p:cNvSpPr txBox="1"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pt-BR" sz="3600">
                <a:solidFill>
                  <a:schemeClr val="dk2"/>
                </a:solidFill>
              </a:rPr>
              <a:t>Operadores Aritméticos</a:t>
            </a:r>
            <a:endParaRPr/>
          </a:p>
        </p:txBody>
      </p:sp>
      <p:sp>
        <p:nvSpPr>
          <p:cNvPr id="433" name="Google Shape;433;p23"/>
          <p:cNvSpPr txBox="1">
            <a:spLocks noGrp="1"/>
          </p:cNvSpPr>
          <p:nvPr>
            <p:ph type="body" idx="1"/>
          </p:nvPr>
        </p:nvSpPr>
        <p:spPr>
          <a:xfrm>
            <a:off x="477837" y="1196753"/>
            <a:ext cx="11339915" cy="112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Exemplos:</a:t>
            </a:r>
            <a:endParaRPr/>
          </a:p>
          <a:p>
            <a:pPr marL="457200" lvl="1" indent="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/>
              <a:t>A ← 4 </a:t>
            </a:r>
            <a:endParaRPr/>
          </a:p>
          <a:p>
            <a:pPr marL="457200" lvl="1" indent="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/>
              <a:t>C ← A + 5</a:t>
            </a:r>
            <a:endParaRPr/>
          </a:p>
          <a:p>
            <a:pPr marL="457200" lvl="1" indent="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/>
              <a:t>mult ← A * 2</a:t>
            </a:r>
            <a:endParaRPr/>
          </a:p>
          <a:p>
            <a:pPr marL="457200" lvl="1" indent="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/>
              <a:t>N1 ← 9 / 2</a:t>
            </a:r>
            <a:endParaRPr/>
          </a:p>
          <a:p>
            <a:pPr marL="457200" lvl="1" indent="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/>
              <a:t>N2 ← 9 // 2</a:t>
            </a:r>
            <a:endParaRPr/>
          </a:p>
          <a:p>
            <a:pPr marL="457200" lvl="1" indent="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/>
              <a:t>modulo ← 9 % 2</a:t>
            </a:r>
            <a:endParaRPr/>
          </a:p>
          <a:p>
            <a:pPr marL="457200" lvl="1" indent="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/>
              <a:t>divisao_inteira ← (9 + 4) // 2 </a:t>
            </a:r>
            <a:endParaRPr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endParaRPr sz="280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None/>
            </a:pPr>
            <a:endParaRPr sz="2800"/>
          </a:p>
        </p:txBody>
      </p:sp>
      <p:sp>
        <p:nvSpPr>
          <p:cNvPr id="434" name="Google Shape;434;p23"/>
          <p:cNvSpPr/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4"/>
          <p:cNvSpPr txBox="1"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pt-BR" sz="3600">
                <a:solidFill>
                  <a:schemeClr val="dk2"/>
                </a:solidFill>
              </a:rPr>
              <a:t>Operadores Relacionais</a:t>
            </a:r>
            <a:endParaRPr/>
          </a:p>
        </p:txBody>
      </p:sp>
      <p:sp>
        <p:nvSpPr>
          <p:cNvPr id="440" name="Google Shape;440;p24"/>
          <p:cNvSpPr txBox="1">
            <a:spLocks noGrp="1"/>
          </p:cNvSpPr>
          <p:nvPr>
            <p:ph type="body" idx="1"/>
          </p:nvPr>
        </p:nvSpPr>
        <p:spPr>
          <a:xfrm>
            <a:off x="477837" y="1196753"/>
            <a:ext cx="11339915" cy="112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Resultado da operação é um </a:t>
            </a:r>
            <a:r>
              <a:rPr lang="pt-BR" sz="2800" b="1"/>
              <a:t>valor lógico</a:t>
            </a:r>
            <a:r>
              <a:rPr lang="pt-BR" sz="2800"/>
              <a:t>: verdadeiro (</a:t>
            </a:r>
            <a:r>
              <a:rPr lang="pt-BR" sz="2800" i="1"/>
              <a:t>True</a:t>
            </a:r>
            <a:r>
              <a:rPr lang="pt-BR" sz="2800"/>
              <a:t>) ou falso (</a:t>
            </a:r>
            <a:r>
              <a:rPr lang="pt-BR" sz="2800" i="1"/>
              <a:t>False</a:t>
            </a:r>
            <a:r>
              <a:rPr lang="pt-BR" sz="2800"/>
              <a:t>).</a:t>
            </a:r>
            <a:endParaRPr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endParaRPr sz="2800"/>
          </a:p>
          <a:p>
            <a:pPr marL="898525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800"/>
              <a:t>= = 	igual</a:t>
            </a:r>
            <a:endParaRPr sz="2800"/>
          </a:p>
          <a:p>
            <a:pPr marL="898525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800"/>
              <a:t>!=	diferente</a:t>
            </a:r>
            <a:endParaRPr/>
          </a:p>
          <a:p>
            <a:pPr marL="898525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800"/>
              <a:t>&gt; 	maior</a:t>
            </a:r>
            <a:endParaRPr/>
          </a:p>
          <a:p>
            <a:pPr marL="898525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800"/>
              <a:t>&gt;= 	maior ou igual</a:t>
            </a:r>
            <a:endParaRPr/>
          </a:p>
          <a:p>
            <a:pPr marL="898525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800"/>
              <a:t>&lt;	menor</a:t>
            </a:r>
            <a:endParaRPr/>
          </a:p>
          <a:p>
            <a:pPr marL="898525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800"/>
              <a:t>&lt;=	menor ou igual </a:t>
            </a:r>
            <a:endParaRPr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endParaRPr sz="280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None/>
            </a:pPr>
            <a:endParaRPr sz="2800"/>
          </a:p>
        </p:txBody>
      </p:sp>
      <p:sp>
        <p:nvSpPr>
          <p:cNvPr id="441" name="Google Shape;441;p24"/>
          <p:cNvSpPr/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5"/>
          <p:cNvSpPr txBox="1"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pt-BR" sz="3600">
                <a:solidFill>
                  <a:schemeClr val="dk2"/>
                </a:solidFill>
              </a:rPr>
              <a:t>Operadores Aritméticos</a:t>
            </a:r>
            <a:endParaRPr/>
          </a:p>
        </p:txBody>
      </p:sp>
      <p:sp>
        <p:nvSpPr>
          <p:cNvPr id="447" name="Google Shape;447;p25"/>
          <p:cNvSpPr txBox="1">
            <a:spLocks noGrp="1"/>
          </p:cNvSpPr>
          <p:nvPr>
            <p:ph type="body" idx="1"/>
          </p:nvPr>
        </p:nvSpPr>
        <p:spPr>
          <a:xfrm>
            <a:off x="477837" y="1196753"/>
            <a:ext cx="11339915" cy="112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Exemplos:</a:t>
            </a:r>
            <a:endParaRPr/>
          </a:p>
          <a:p>
            <a:pPr marL="40005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5 &gt; 4</a:t>
            </a:r>
            <a:endParaRPr/>
          </a:p>
          <a:p>
            <a:pPr marL="40005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A ← 5 &gt; 4</a:t>
            </a:r>
            <a:endParaRPr/>
          </a:p>
          <a:p>
            <a:pPr marL="40005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(5 + 6) &gt; (7 + 8)</a:t>
            </a:r>
            <a:endParaRPr/>
          </a:p>
          <a:p>
            <a:pPr marL="40005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(5 * 2) &gt;= ((4 * 5) / 2) </a:t>
            </a:r>
            <a:endParaRPr/>
          </a:p>
          <a:p>
            <a:pPr marL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Perceba que no segundo exemplo a variável ‘A’ recebe o valor lógico ‘True’.</a:t>
            </a:r>
            <a:endParaRPr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endParaRPr sz="280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None/>
            </a:pPr>
            <a:endParaRPr sz="2800"/>
          </a:p>
        </p:txBody>
      </p:sp>
      <p:sp>
        <p:nvSpPr>
          <p:cNvPr id="448" name="Google Shape;448;p25"/>
          <p:cNvSpPr/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6"/>
          <p:cNvSpPr txBox="1"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pt-BR" sz="3600">
                <a:solidFill>
                  <a:schemeClr val="dk2"/>
                </a:solidFill>
              </a:rPr>
              <a:t>Operadores Lógicos</a:t>
            </a:r>
            <a:endParaRPr/>
          </a:p>
        </p:txBody>
      </p:sp>
      <p:sp>
        <p:nvSpPr>
          <p:cNvPr id="454" name="Google Shape;454;p26"/>
          <p:cNvSpPr txBox="1">
            <a:spLocks noGrp="1"/>
          </p:cNvSpPr>
          <p:nvPr>
            <p:ph type="body" idx="1"/>
          </p:nvPr>
        </p:nvSpPr>
        <p:spPr>
          <a:xfrm>
            <a:off x="477837" y="1196753"/>
            <a:ext cx="11339915" cy="112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800"/>
              <a:t>Resultado da operação é um </a:t>
            </a:r>
            <a:r>
              <a:rPr lang="pt-BR" sz="2800" b="1"/>
              <a:t>valor lógico</a:t>
            </a:r>
            <a:r>
              <a:rPr lang="pt-BR" sz="2800"/>
              <a:t>: verdadeiro (</a:t>
            </a:r>
            <a:r>
              <a:rPr lang="pt-BR" sz="2800" i="1"/>
              <a:t>True</a:t>
            </a:r>
            <a:r>
              <a:rPr lang="pt-BR" sz="2800"/>
              <a:t>) ou falso (</a:t>
            </a:r>
            <a:r>
              <a:rPr lang="pt-BR" sz="2800" i="1"/>
              <a:t>False</a:t>
            </a:r>
            <a:r>
              <a:rPr lang="pt-BR" sz="2800"/>
              <a:t>).</a:t>
            </a:r>
            <a:endParaRPr sz="2800"/>
          </a:p>
          <a:p>
            <a:pPr marL="342900" lvl="0" indent="-2730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/>
          </a:p>
          <a:p>
            <a:pPr marL="898525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800"/>
              <a:t>and   (</a:t>
            </a:r>
            <a:r>
              <a:rPr lang="pt-BR" sz="2800" i="1"/>
              <a:t>e</a:t>
            </a:r>
            <a:r>
              <a:rPr lang="pt-BR" sz="2800"/>
              <a:t> lógico)</a:t>
            </a:r>
            <a:br>
              <a:rPr lang="pt-BR" sz="2800"/>
            </a:br>
            <a:r>
              <a:rPr lang="pt-BR" sz="2800"/>
              <a:t>or   (</a:t>
            </a:r>
            <a:r>
              <a:rPr lang="pt-BR" sz="2800" i="1"/>
              <a:t>ou</a:t>
            </a:r>
            <a:r>
              <a:rPr lang="pt-BR" sz="2800"/>
              <a:t> lógico)</a:t>
            </a:r>
            <a:br>
              <a:rPr lang="pt-BR" sz="2800"/>
            </a:br>
            <a:r>
              <a:rPr lang="pt-BR" sz="2800"/>
              <a:t>not   (</a:t>
            </a:r>
            <a:r>
              <a:rPr lang="pt-BR" sz="2800" i="1"/>
              <a:t>não</a:t>
            </a:r>
            <a:r>
              <a:rPr lang="pt-BR" sz="2800"/>
              <a:t> lógico)</a:t>
            </a: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800"/>
              <a:t>Só fazem sentido se aplicados a variáveis com valor lógico (</a:t>
            </a:r>
            <a:r>
              <a:rPr lang="pt-BR" sz="2800" i="1"/>
              <a:t>True</a:t>
            </a:r>
            <a:r>
              <a:rPr lang="pt-BR" sz="2800"/>
              <a:t> ou </a:t>
            </a:r>
            <a:r>
              <a:rPr lang="pt-BR" sz="2800" i="1"/>
              <a:t>False</a:t>
            </a:r>
            <a:r>
              <a:rPr lang="pt-BR" sz="2800"/>
              <a:t>).</a:t>
            </a: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endParaRPr sz="280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None/>
            </a:pPr>
            <a:endParaRPr sz="2800"/>
          </a:p>
        </p:txBody>
      </p:sp>
      <p:sp>
        <p:nvSpPr>
          <p:cNvPr id="455" name="Google Shape;455;p26"/>
          <p:cNvSpPr/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" name="Google Shape;460;p27"/>
          <p:cNvGrpSpPr/>
          <p:nvPr/>
        </p:nvGrpSpPr>
        <p:grpSpPr>
          <a:xfrm>
            <a:off x="2085375" y="2988194"/>
            <a:ext cx="7870785" cy="1976309"/>
            <a:chOff x="2235848" y="3138669"/>
            <a:chExt cx="7870785" cy="1976309"/>
          </a:xfrm>
        </p:grpSpPr>
        <p:sp>
          <p:nvSpPr>
            <p:cNvPr id="461" name="Google Shape;461;p27"/>
            <p:cNvSpPr/>
            <p:nvPr/>
          </p:nvSpPr>
          <p:spPr>
            <a:xfrm>
              <a:off x="2235848" y="3138669"/>
              <a:ext cx="1574157" cy="49771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27"/>
            <p:cNvSpPr/>
            <p:nvPr/>
          </p:nvSpPr>
          <p:spPr>
            <a:xfrm>
              <a:off x="3810005" y="3138669"/>
              <a:ext cx="1574157" cy="49771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27"/>
            <p:cNvSpPr/>
            <p:nvPr/>
          </p:nvSpPr>
          <p:spPr>
            <a:xfrm>
              <a:off x="5384162" y="3138669"/>
              <a:ext cx="1574157" cy="49771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27"/>
            <p:cNvSpPr/>
            <p:nvPr/>
          </p:nvSpPr>
          <p:spPr>
            <a:xfrm>
              <a:off x="6958319" y="3138669"/>
              <a:ext cx="1574157" cy="49771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27"/>
            <p:cNvSpPr/>
            <p:nvPr/>
          </p:nvSpPr>
          <p:spPr>
            <a:xfrm>
              <a:off x="8532476" y="3138669"/>
              <a:ext cx="1574157" cy="49771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27"/>
            <p:cNvSpPr/>
            <p:nvPr/>
          </p:nvSpPr>
          <p:spPr>
            <a:xfrm>
              <a:off x="2235848" y="3636381"/>
              <a:ext cx="1574157" cy="49771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27"/>
            <p:cNvSpPr/>
            <p:nvPr/>
          </p:nvSpPr>
          <p:spPr>
            <a:xfrm>
              <a:off x="3810005" y="3636381"/>
              <a:ext cx="1574157" cy="49771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27"/>
            <p:cNvSpPr/>
            <p:nvPr/>
          </p:nvSpPr>
          <p:spPr>
            <a:xfrm>
              <a:off x="5384162" y="3636381"/>
              <a:ext cx="1574157" cy="49771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27"/>
            <p:cNvSpPr/>
            <p:nvPr/>
          </p:nvSpPr>
          <p:spPr>
            <a:xfrm>
              <a:off x="6958319" y="3636381"/>
              <a:ext cx="1574157" cy="49771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27"/>
            <p:cNvSpPr/>
            <p:nvPr/>
          </p:nvSpPr>
          <p:spPr>
            <a:xfrm>
              <a:off x="8532476" y="3636381"/>
              <a:ext cx="1574157" cy="49771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27"/>
            <p:cNvSpPr/>
            <p:nvPr/>
          </p:nvSpPr>
          <p:spPr>
            <a:xfrm>
              <a:off x="2235848" y="4134093"/>
              <a:ext cx="1574157" cy="49771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27"/>
            <p:cNvSpPr/>
            <p:nvPr/>
          </p:nvSpPr>
          <p:spPr>
            <a:xfrm>
              <a:off x="3810005" y="4134093"/>
              <a:ext cx="1574157" cy="49771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27"/>
            <p:cNvSpPr/>
            <p:nvPr/>
          </p:nvSpPr>
          <p:spPr>
            <a:xfrm>
              <a:off x="5384162" y="4134093"/>
              <a:ext cx="1574157" cy="49771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27"/>
            <p:cNvSpPr/>
            <p:nvPr/>
          </p:nvSpPr>
          <p:spPr>
            <a:xfrm>
              <a:off x="6958319" y="4134093"/>
              <a:ext cx="1574157" cy="49771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27"/>
            <p:cNvSpPr/>
            <p:nvPr/>
          </p:nvSpPr>
          <p:spPr>
            <a:xfrm>
              <a:off x="8532476" y="4134093"/>
              <a:ext cx="1574157" cy="49771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27"/>
            <p:cNvSpPr/>
            <p:nvPr/>
          </p:nvSpPr>
          <p:spPr>
            <a:xfrm>
              <a:off x="2235848" y="4617266"/>
              <a:ext cx="1574157" cy="49771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27"/>
            <p:cNvSpPr/>
            <p:nvPr/>
          </p:nvSpPr>
          <p:spPr>
            <a:xfrm>
              <a:off x="3810005" y="4617266"/>
              <a:ext cx="1574157" cy="49771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27"/>
            <p:cNvSpPr/>
            <p:nvPr/>
          </p:nvSpPr>
          <p:spPr>
            <a:xfrm>
              <a:off x="5384162" y="4617266"/>
              <a:ext cx="1574157" cy="49771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27"/>
            <p:cNvSpPr/>
            <p:nvPr/>
          </p:nvSpPr>
          <p:spPr>
            <a:xfrm>
              <a:off x="6958319" y="4617266"/>
              <a:ext cx="1574157" cy="49771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27"/>
            <p:cNvSpPr/>
            <p:nvPr/>
          </p:nvSpPr>
          <p:spPr>
            <a:xfrm>
              <a:off x="8532476" y="4617266"/>
              <a:ext cx="1574157" cy="49771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1" name="Google Shape;481;p27"/>
          <p:cNvSpPr txBox="1"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pt-BR" sz="3600">
                <a:solidFill>
                  <a:schemeClr val="dk2"/>
                </a:solidFill>
              </a:rPr>
              <a:t>Operadores Lógicos</a:t>
            </a:r>
            <a:endParaRPr/>
          </a:p>
        </p:txBody>
      </p:sp>
      <p:sp>
        <p:nvSpPr>
          <p:cNvPr id="482" name="Google Shape;482;p27"/>
          <p:cNvSpPr txBox="1">
            <a:spLocks noGrp="1"/>
          </p:cNvSpPr>
          <p:nvPr>
            <p:ph type="body" idx="1"/>
          </p:nvPr>
        </p:nvSpPr>
        <p:spPr>
          <a:xfrm>
            <a:off x="477837" y="1196753"/>
            <a:ext cx="11339915" cy="112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800"/>
              <a:t>Seguem a </a:t>
            </a:r>
            <a:r>
              <a:rPr lang="pt-BR" sz="2800" b="1"/>
              <a:t>tabela verdade</a:t>
            </a:r>
            <a:r>
              <a:rPr lang="pt-BR" sz="2800"/>
              <a:t>:</a:t>
            </a:r>
            <a:endParaRPr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endParaRPr sz="280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None/>
            </a:pPr>
            <a:endParaRPr sz="2800"/>
          </a:p>
        </p:txBody>
      </p:sp>
      <p:sp>
        <p:nvSpPr>
          <p:cNvPr id="483" name="Google Shape;483;p27"/>
          <p:cNvSpPr/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27"/>
          <p:cNvSpPr/>
          <p:nvPr/>
        </p:nvSpPr>
        <p:spPr>
          <a:xfrm>
            <a:off x="5718463" y="2033896"/>
            <a:ext cx="43136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verdadeiro (</a:t>
            </a:r>
            <a:r>
              <a:rPr lang="pt-BR" sz="18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 </a:t>
            </a:r>
            <a:r>
              <a:rPr lang="pt-B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falso (</a:t>
            </a:r>
            <a:r>
              <a:rPr lang="pt-BR" sz="18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27"/>
          <p:cNvSpPr/>
          <p:nvPr/>
        </p:nvSpPr>
        <p:spPr>
          <a:xfrm>
            <a:off x="2083448" y="2488557"/>
            <a:ext cx="1574157" cy="49771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27"/>
          <p:cNvSpPr/>
          <p:nvPr/>
        </p:nvSpPr>
        <p:spPr>
          <a:xfrm>
            <a:off x="3657605" y="2488557"/>
            <a:ext cx="1574157" cy="49771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27"/>
          <p:cNvSpPr/>
          <p:nvPr/>
        </p:nvSpPr>
        <p:spPr>
          <a:xfrm>
            <a:off x="5231762" y="2488557"/>
            <a:ext cx="1574157" cy="49771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pt-BR" sz="28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pt-BR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27"/>
          <p:cNvSpPr/>
          <p:nvPr/>
        </p:nvSpPr>
        <p:spPr>
          <a:xfrm>
            <a:off x="6805919" y="2488557"/>
            <a:ext cx="1574157" cy="49771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pt-BR" sz="28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r>
              <a:rPr lang="pt-BR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27"/>
          <p:cNvSpPr/>
          <p:nvPr/>
        </p:nvSpPr>
        <p:spPr>
          <a:xfrm>
            <a:off x="8380076" y="2488557"/>
            <a:ext cx="1574157" cy="49771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lang="pt-BR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27"/>
          <p:cNvSpPr/>
          <p:nvPr/>
        </p:nvSpPr>
        <p:spPr>
          <a:xfrm>
            <a:off x="2083448" y="2986269"/>
            <a:ext cx="1574157" cy="49771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27"/>
          <p:cNvSpPr/>
          <p:nvPr/>
        </p:nvSpPr>
        <p:spPr>
          <a:xfrm>
            <a:off x="3657605" y="2986269"/>
            <a:ext cx="1574157" cy="49771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27"/>
          <p:cNvSpPr/>
          <p:nvPr/>
        </p:nvSpPr>
        <p:spPr>
          <a:xfrm>
            <a:off x="5231762" y="2986269"/>
            <a:ext cx="1574157" cy="49771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27"/>
          <p:cNvSpPr/>
          <p:nvPr/>
        </p:nvSpPr>
        <p:spPr>
          <a:xfrm>
            <a:off x="6805919" y="2986269"/>
            <a:ext cx="1574157" cy="49771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27"/>
          <p:cNvSpPr/>
          <p:nvPr/>
        </p:nvSpPr>
        <p:spPr>
          <a:xfrm>
            <a:off x="8380076" y="2986269"/>
            <a:ext cx="1574157" cy="49771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27"/>
          <p:cNvSpPr/>
          <p:nvPr/>
        </p:nvSpPr>
        <p:spPr>
          <a:xfrm>
            <a:off x="2083448" y="3483981"/>
            <a:ext cx="1574157" cy="49771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27"/>
          <p:cNvSpPr/>
          <p:nvPr/>
        </p:nvSpPr>
        <p:spPr>
          <a:xfrm>
            <a:off x="3657605" y="3483981"/>
            <a:ext cx="1574157" cy="49771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27"/>
          <p:cNvSpPr/>
          <p:nvPr/>
        </p:nvSpPr>
        <p:spPr>
          <a:xfrm>
            <a:off x="5231762" y="3483981"/>
            <a:ext cx="1574157" cy="49771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27"/>
          <p:cNvSpPr/>
          <p:nvPr/>
        </p:nvSpPr>
        <p:spPr>
          <a:xfrm>
            <a:off x="6805919" y="3483981"/>
            <a:ext cx="1574157" cy="49771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27"/>
          <p:cNvSpPr/>
          <p:nvPr/>
        </p:nvSpPr>
        <p:spPr>
          <a:xfrm>
            <a:off x="8380076" y="3483981"/>
            <a:ext cx="1574157" cy="49771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27"/>
          <p:cNvSpPr/>
          <p:nvPr/>
        </p:nvSpPr>
        <p:spPr>
          <a:xfrm>
            <a:off x="2083448" y="3981693"/>
            <a:ext cx="1574157" cy="49771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27"/>
          <p:cNvSpPr/>
          <p:nvPr/>
        </p:nvSpPr>
        <p:spPr>
          <a:xfrm>
            <a:off x="3657605" y="3981693"/>
            <a:ext cx="1574157" cy="49771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27"/>
          <p:cNvSpPr/>
          <p:nvPr/>
        </p:nvSpPr>
        <p:spPr>
          <a:xfrm>
            <a:off x="5231762" y="3981693"/>
            <a:ext cx="1574157" cy="49771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27"/>
          <p:cNvSpPr/>
          <p:nvPr/>
        </p:nvSpPr>
        <p:spPr>
          <a:xfrm>
            <a:off x="6805919" y="3981693"/>
            <a:ext cx="1574157" cy="49771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27"/>
          <p:cNvSpPr/>
          <p:nvPr/>
        </p:nvSpPr>
        <p:spPr>
          <a:xfrm>
            <a:off x="8380076" y="3981693"/>
            <a:ext cx="1574157" cy="49771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27"/>
          <p:cNvSpPr/>
          <p:nvPr/>
        </p:nvSpPr>
        <p:spPr>
          <a:xfrm>
            <a:off x="2083448" y="4464866"/>
            <a:ext cx="1574157" cy="49771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27"/>
          <p:cNvSpPr/>
          <p:nvPr/>
        </p:nvSpPr>
        <p:spPr>
          <a:xfrm>
            <a:off x="3657605" y="4464866"/>
            <a:ext cx="1574157" cy="49771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27"/>
          <p:cNvSpPr/>
          <p:nvPr/>
        </p:nvSpPr>
        <p:spPr>
          <a:xfrm>
            <a:off x="5231762" y="4464866"/>
            <a:ext cx="1574157" cy="49771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27"/>
          <p:cNvSpPr/>
          <p:nvPr/>
        </p:nvSpPr>
        <p:spPr>
          <a:xfrm>
            <a:off x="6805919" y="4464866"/>
            <a:ext cx="1574157" cy="49771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27"/>
          <p:cNvSpPr/>
          <p:nvPr/>
        </p:nvSpPr>
        <p:spPr>
          <a:xfrm>
            <a:off x="8380076" y="4464866"/>
            <a:ext cx="1574157" cy="49771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8"/>
          <p:cNvSpPr txBox="1"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pt-BR" sz="3600">
                <a:solidFill>
                  <a:schemeClr val="dk2"/>
                </a:solidFill>
              </a:rPr>
              <a:t>Operadores Lógicos</a:t>
            </a:r>
            <a:endParaRPr/>
          </a:p>
        </p:txBody>
      </p:sp>
      <p:sp>
        <p:nvSpPr>
          <p:cNvPr id="515" name="Google Shape;515;p28"/>
          <p:cNvSpPr txBox="1">
            <a:spLocks noGrp="1"/>
          </p:cNvSpPr>
          <p:nvPr>
            <p:ph type="body" idx="1"/>
          </p:nvPr>
        </p:nvSpPr>
        <p:spPr>
          <a:xfrm>
            <a:off x="477837" y="1196753"/>
            <a:ext cx="11339915" cy="112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Exemplos:</a:t>
            </a:r>
            <a:endParaRPr/>
          </a:p>
          <a:p>
            <a:pPr marL="40005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(5 &gt; 4) and (4 &gt; 4)</a:t>
            </a:r>
            <a:endParaRPr/>
          </a:p>
          <a:p>
            <a:pPr marL="40005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A ← (5 &gt; 4) and (4 &gt; 4)</a:t>
            </a:r>
            <a:endParaRPr/>
          </a:p>
          <a:p>
            <a:pPr marL="40005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B ← not A</a:t>
            </a:r>
            <a:endParaRPr/>
          </a:p>
          <a:p>
            <a:pPr marL="40005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C ← B or A</a:t>
            </a:r>
            <a:endParaRPr/>
          </a:p>
          <a:p>
            <a:pPr marL="40005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not ((5 + 6) &gt; (7 + 8))</a:t>
            </a:r>
            <a:endParaRPr/>
          </a:p>
          <a:p>
            <a:pPr marL="40005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((5 * 2) &gt; ((4 * 5) / 2)) or not A </a:t>
            </a:r>
            <a:endParaRPr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endParaRPr sz="280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None/>
            </a:pPr>
            <a:endParaRPr sz="2800"/>
          </a:p>
        </p:txBody>
      </p:sp>
      <p:sp>
        <p:nvSpPr>
          <p:cNvPr id="516" name="Google Shape;516;p28"/>
          <p:cNvSpPr/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9"/>
          <p:cNvSpPr txBox="1"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pt-BR" sz="3600">
                <a:solidFill>
                  <a:schemeClr val="dk2"/>
                </a:solidFill>
              </a:rPr>
              <a:t>Outras funções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522" name="Google Shape;522;p29"/>
          <p:cNvSpPr txBox="1">
            <a:spLocks noGrp="1"/>
          </p:cNvSpPr>
          <p:nvPr>
            <p:ph type="body" idx="1"/>
          </p:nvPr>
        </p:nvSpPr>
        <p:spPr>
          <a:xfrm>
            <a:off x="477837" y="1196753"/>
            <a:ext cx="11339915" cy="112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Existem muitas outras funções disponíveis.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No Python estas funções estão embutidas em </a:t>
            </a:r>
            <a:r>
              <a:rPr lang="pt-BR" sz="2800" b="1"/>
              <a:t>módulos</a:t>
            </a:r>
            <a:r>
              <a:rPr lang="pt-BR" sz="2800"/>
              <a:t> como o </a:t>
            </a:r>
            <a:r>
              <a:rPr lang="pt-BR" sz="2800" b="1"/>
              <a:t>math</a:t>
            </a:r>
            <a:r>
              <a:rPr lang="pt-BR" sz="2800"/>
              <a:t>. 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None/>
            </a:pPr>
            <a:endParaRPr sz="2800"/>
          </a:p>
          <a:p>
            <a:pPr marL="582613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sqrt(X): Calcula a raiz quadrada de X</a:t>
            </a:r>
            <a:endParaRPr/>
          </a:p>
          <a:p>
            <a:pPr marL="582613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pow(X,Y): Eleva X ao valor de Y</a:t>
            </a:r>
            <a:endParaRPr/>
          </a:p>
          <a:p>
            <a:pPr marL="582613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sin(X): Calcula o seno de X (ângulo em radianos)</a:t>
            </a:r>
            <a:endParaRPr/>
          </a:p>
          <a:p>
            <a:pPr marL="582613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cos(X): Calcula o cosseno de X (ângulo em radianos)</a:t>
            </a:r>
            <a:endParaRPr/>
          </a:p>
          <a:p>
            <a:pPr marL="582613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random( ): Produz um número aleatório entre 0 e 1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None/>
            </a:pPr>
            <a:endParaRPr sz="2800"/>
          </a:p>
        </p:txBody>
      </p:sp>
      <p:sp>
        <p:nvSpPr>
          <p:cNvPr id="523" name="Google Shape;523;p29"/>
          <p:cNvSpPr/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pt-BR" sz="3600">
                <a:solidFill>
                  <a:schemeClr val="dk2"/>
                </a:solidFill>
              </a:rPr>
              <a:t>Definição de Algoritmo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111" name="Google Shape;111;p3"/>
          <p:cNvSpPr txBox="1">
            <a:spLocks noGrp="1"/>
          </p:cNvSpPr>
          <p:nvPr>
            <p:ph type="body" idx="1"/>
          </p:nvPr>
        </p:nvSpPr>
        <p:spPr>
          <a:xfrm>
            <a:off x="477837" y="1196753"/>
            <a:ext cx="11154181" cy="112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Uma </a:t>
            </a:r>
            <a:r>
              <a:rPr lang="pt-BR" sz="2800" b="1"/>
              <a:t>sequência</a:t>
            </a:r>
            <a:r>
              <a:rPr lang="pt-BR" sz="2800"/>
              <a:t> de passos para realizar uma tarefa.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None/>
            </a:pPr>
            <a:endParaRPr sz="280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None/>
            </a:pPr>
            <a:endParaRPr sz="2800"/>
          </a:p>
        </p:txBody>
      </p:sp>
      <p:sp>
        <p:nvSpPr>
          <p:cNvPr id="112" name="Google Shape;112;p3"/>
          <p:cNvSpPr/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5" y="1958253"/>
            <a:ext cx="9795664" cy="4534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0"/>
          <p:cNvSpPr txBox="1"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pt-BR" sz="3600">
                <a:solidFill>
                  <a:schemeClr val="dk2"/>
                </a:solidFill>
              </a:rPr>
              <a:t>Algoritmos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529" name="Google Shape;529;p30"/>
          <p:cNvSpPr txBox="1">
            <a:spLocks noGrp="1"/>
          </p:cNvSpPr>
          <p:nvPr>
            <p:ph type="body" idx="1"/>
          </p:nvPr>
        </p:nvSpPr>
        <p:spPr>
          <a:xfrm>
            <a:off x="477837" y="1196753"/>
            <a:ext cx="11339915" cy="112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Existem várias formas de </a:t>
            </a:r>
            <a:r>
              <a:rPr lang="pt-BR" sz="2800" b="1"/>
              <a:t>representar um algoritmo</a:t>
            </a:r>
            <a:r>
              <a:rPr lang="pt-BR" sz="2800"/>
              <a:t>.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Com frequência, antes de começar a criar um programa que implemente o algoritmo, usamos alguma destas representações: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/>
              <a:t>Diagrama de Chapin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/>
              <a:t>Fluxograma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/>
              <a:t>Pseudocódigo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None/>
            </a:pPr>
            <a:endParaRPr sz="2800"/>
          </a:p>
        </p:txBody>
      </p:sp>
      <p:sp>
        <p:nvSpPr>
          <p:cNvPr id="530" name="Google Shape;530;p30"/>
          <p:cNvSpPr/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1"/>
          <p:cNvSpPr txBox="1"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pt-BR" sz="3600">
                <a:solidFill>
                  <a:schemeClr val="dk2"/>
                </a:solidFill>
              </a:rPr>
              <a:t>Diagrama de Chapin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536" name="Google Shape;536;p31"/>
          <p:cNvSpPr txBox="1">
            <a:spLocks noGrp="1"/>
          </p:cNvSpPr>
          <p:nvPr>
            <p:ph type="body" idx="1"/>
          </p:nvPr>
        </p:nvSpPr>
        <p:spPr>
          <a:xfrm>
            <a:off x="477837" y="1196753"/>
            <a:ext cx="11339915" cy="112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Algoritmo para ler duas notas dizer se aluno foi aprovado ou reprovado.</a:t>
            </a:r>
            <a:endParaRPr/>
          </a:p>
        </p:txBody>
      </p:sp>
      <p:sp>
        <p:nvSpPr>
          <p:cNvPr id="537" name="Google Shape;537;p31"/>
          <p:cNvSpPr/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38" name="Google Shape;538;p31"/>
          <p:cNvGraphicFramePr/>
          <p:nvPr/>
        </p:nvGraphicFramePr>
        <p:xfrm>
          <a:off x="2032994" y="20520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{73C2CA6A-77AE-4FAF-BDEA-346D7CDCB087}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56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680"/>
                        <a:buFont typeface="Noto Sans Symbols"/>
                        <a:buNone/>
                      </a:pPr>
                      <a:r>
                        <a:rPr lang="pt-BR" sz="2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Início</a:t>
                      </a:r>
                      <a:endParaRPr sz="2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680"/>
                        <a:buFont typeface="Noto Sans Symbols"/>
                        <a:buNone/>
                      </a:pPr>
                      <a:r>
                        <a:rPr lang="pt-BR" sz="2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Ler A, B</a:t>
                      </a:r>
                      <a:endParaRPr sz="2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6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680"/>
                        <a:buFont typeface="Noto Sans Symbols"/>
                        <a:buNone/>
                      </a:pPr>
                      <a:r>
                        <a:rPr lang="pt-BR" sz="2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 </a:t>
                      </a:r>
                      <a:r>
                        <a:rPr lang="pt-BR" sz="2800" u="none" strike="noStrike" cap="none"/>
                        <a:t>← </a:t>
                      </a:r>
                      <a:r>
                        <a:rPr lang="pt-BR" sz="2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(A+B)/2</a:t>
                      </a:r>
                      <a:endParaRPr sz="2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6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680"/>
                        <a:buFont typeface="Noto Sans Symbols"/>
                        <a:buNone/>
                      </a:pPr>
                      <a:r>
                        <a:rPr lang="pt-BR" sz="2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sim                                      C &gt;= 7                                     não</a:t>
                      </a:r>
                      <a:endParaRPr sz="2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680"/>
                        <a:buFont typeface="Noto Sans Symbols"/>
                        <a:buNone/>
                      </a:pPr>
                      <a:r>
                        <a:rPr lang="pt-BR" sz="2800" b="0" i="0" u="none" strike="noStrike" cap="none">
                          <a:solidFill>
                            <a:srgbClr val="C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Aprovado                             Reprovado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6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680"/>
                        <a:buFont typeface="Noto Sans Symbols"/>
                        <a:buNone/>
                      </a:pPr>
                      <a:r>
                        <a:rPr lang="pt-BR" sz="2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Fim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539" name="Google Shape;539;p31"/>
          <p:cNvGrpSpPr/>
          <p:nvPr/>
        </p:nvGrpSpPr>
        <p:grpSpPr>
          <a:xfrm>
            <a:off x="2050189" y="3719778"/>
            <a:ext cx="8164513" cy="549278"/>
            <a:chOff x="468313" y="3951273"/>
            <a:chExt cx="8164513" cy="549278"/>
          </a:xfrm>
        </p:grpSpPr>
        <p:cxnSp>
          <p:nvCxnSpPr>
            <p:cNvPr id="540" name="Google Shape;540;p31"/>
            <p:cNvCxnSpPr/>
            <p:nvPr/>
          </p:nvCxnSpPr>
          <p:spPr>
            <a:xfrm>
              <a:off x="468313" y="3951273"/>
              <a:ext cx="4132262" cy="549278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1" name="Google Shape;541;p31"/>
            <p:cNvCxnSpPr/>
            <p:nvPr/>
          </p:nvCxnSpPr>
          <p:spPr>
            <a:xfrm rot="10800000" flipH="1">
              <a:off x="4614863" y="3965560"/>
              <a:ext cx="4017963" cy="53499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542" name="Google Shape;542;p31"/>
          <p:cNvCxnSpPr/>
          <p:nvPr/>
        </p:nvCxnSpPr>
        <p:spPr>
          <a:xfrm>
            <a:off x="6211025" y="4283333"/>
            <a:ext cx="0" cy="557223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2"/>
          <p:cNvSpPr txBox="1"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pt-BR" sz="3600">
                <a:solidFill>
                  <a:schemeClr val="dk2"/>
                </a:solidFill>
              </a:rPr>
              <a:t>Diagrama de Chapin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548" name="Google Shape;548;p32"/>
          <p:cNvSpPr/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49" name="Google Shape;549;p32"/>
          <p:cNvGraphicFramePr/>
          <p:nvPr/>
        </p:nvGraphicFramePr>
        <p:xfrm>
          <a:off x="2032994" y="18783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{73C2CA6A-77AE-4FAF-BDEA-346D7CDCB087}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6800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680"/>
                        <a:buFont typeface="Noto Sans Symbols"/>
                        <a:buNone/>
                      </a:pPr>
                      <a:r>
                        <a:rPr lang="pt-BR" sz="2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Início</a:t>
                      </a:r>
                      <a:endParaRPr sz="2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650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680"/>
                        <a:buFont typeface="Noto Sans Symbols"/>
                        <a:buNone/>
                      </a:pPr>
                      <a:r>
                        <a:rPr lang="pt-BR" sz="2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Ler P1, P2</a:t>
                      </a:r>
                      <a:endParaRPr sz="2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6800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680"/>
                        <a:buFont typeface="Noto Sans Symbols"/>
                        <a:buNone/>
                      </a:pPr>
                      <a:r>
                        <a:rPr lang="pt-BR" sz="2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 </a:t>
                      </a:r>
                      <a:r>
                        <a:rPr lang="pt-BR" sz="2800" u="none" strike="noStrike" cap="none"/>
                        <a:t>← </a:t>
                      </a:r>
                      <a:r>
                        <a:rPr lang="pt-BR" sz="2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(P1+P2)/2</a:t>
                      </a:r>
                      <a:endParaRPr sz="2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6800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680"/>
                        <a:buFont typeface="Noto Sans Symbols"/>
                        <a:buNone/>
                      </a:pPr>
                      <a:r>
                        <a:rPr lang="pt-BR" sz="2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sim                                     M &gt;= 7                                     não</a:t>
                      </a:r>
                      <a:endParaRPr sz="2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5650">
                <a:tc row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680"/>
                        <a:buFont typeface="Noto Sans Symbols"/>
                        <a:buNone/>
                      </a:pPr>
                      <a:r>
                        <a:rPr lang="pt-BR" sz="2800" b="0" i="0" u="none" strike="noStrike" cap="none">
                          <a:solidFill>
                            <a:srgbClr val="C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Aprovado </a:t>
                      </a:r>
                      <a:r>
                        <a:rPr lang="pt-BR" sz="2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                                       </a:t>
                      </a:r>
                      <a:endParaRPr sz="2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680"/>
                        <a:buFont typeface="Noto Sans Symbols"/>
                        <a:buNone/>
                      </a:pPr>
                      <a:r>
                        <a:rPr lang="pt-BR" sz="2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Ler PF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68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680"/>
                        <a:buFont typeface="Noto Sans Symbols"/>
                        <a:buNone/>
                      </a:pPr>
                      <a:r>
                        <a:rPr lang="pt-BR" sz="2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 = (PF+M)/2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68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680"/>
                        <a:buFont typeface="Noto Sans Symbols"/>
                        <a:buNone/>
                      </a:pPr>
                      <a:r>
                        <a:rPr lang="pt-BR" sz="2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sim           F &gt;= 5             não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68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680"/>
                        <a:buFont typeface="Noto Sans Symbols"/>
                        <a:buNone/>
                      </a:pPr>
                      <a:r>
                        <a:rPr lang="pt-BR" sz="2800" b="0" i="0" u="none" strike="noStrike" cap="none">
                          <a:solidFill>
                            <a:srgbClr val="C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Aprovado</a:t>
                      </a:r>
                      <a:endParaRPr sz="2800" b="0" i="0" u="none" strike="noStrike" cap="none">
                        <a:solidFill>
                          <a:srgbClr val="C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680"/>
                        <a:buFont typeface="Noto Sans Symbols"/>
                        <a:buNone/>
                      </a:pPr>
                      <a:r>
                        <a:rPr lang="pt-BR" sz="2800" b="0" i="0" u="none" strike="noStrike" cap="none">
                          <a:solidFill>
                            <a:srgbClr val="C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Reprovado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550" name="Google Shape;550;p32"/>
          <p:cNvGrpSpPr/>
          <p:nvPr/>
        </p:nvGrpSpPr>
        <p:grpSpPr>
          <a:xfrm>
            <a:off x="2050189" y="3546157"/>
            <a:ext cx="8212404" cy="549281"/>
            <a:chOff x="468313" y="3951270"/>
            <a:chExt cx="8212404" cy="549281"/>
          </a:xfrm>
        </p:grpSpPr>
        <p:cxnSp>
          <p:nvCxnSpPr>
            <p:cNvPr id="551" name="Google Shape;551;p32"/>
            <p:cNvCxnSpPr/>
            <p:nvPr/>
          </p:nvCxnSpPr>
          <p:spPr>
            <a:xfrm>
              <a:off x="468313" y="3951273"/>
              <a:ext cx="4132262" cy="549278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2" name="Google Shape;552;p32"/>
            <p:cNvCxnSpPr/>
            <p:nvPr/>
          </p:nvCxnSpPr>
          <p:spPr>
            <a:xfrm rot="10800000" flipH="1">
              <a:off x="4548456" y="3951270"/>
              <a:ext cx="4132261" cy="54928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553" name="Google Shape;553;p32"/>
          <p:cNvCxnSpPr/>
          <p:nvPr/>
        </p:nvCxnSpPr>
        <p:spPr>
          <a:xfrm>
            <a:off x="6130332" y="5228212"/>
            <a:ext cx="2076119" cy="53499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4" name="Google Shape;554;p32"/>
          <p:cNvCxnSpPr/>
          <p:nvPr/>
        </p:nvCxnSpPr>
        <p:spPr>
          <a:xfrm rot="10800000" flipH="1">
            <a:off x="8139907" y="5228211"/>
            <a:ext cx="2122688" cy="53499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5" name="Google Shape;555;p32"/>
          <p:cNvSpPr txBox="1">
            <a:spLocks noGrp="1"/>
          </p:cNvSpPr>
          <p:nvPr>
            <p:ph type="body" idx="1"/>
          </p:nvPr>
        </p:nvSpPr>
        <p:spPr>
          <a:xfrm>
            <a:off x="477837" y="1196753"/>
            <a:ext cx="11339915" cy="112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Com prova final...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3"/>
          <p:cNvSpPr txBox="1"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pt-BR" sz="3600">
                <a:solidFill>
                  <a:schemeClr val="dk2"/>
                </a:solidFill>
              </a:rPr>
              <a:t>Fluxograma</a:t>
            </a:r>
            <a:endParaRPr/>
          </a:p>
        </p:txBody>
      </p:sp>
      <p:sp>
        <p:nvSpPr>
          <p:cNvPr id="561" name="Google Shape;561;p33"/>
          <p:cNvSpPr txBox="1">
            <a:spLocks noGrp="1"/>
          </p:cNvSpPr>
          <p:nvPr>
            <p:ph type="body" idx="1"/>
          </p:nvPr>
        </p:nvSpPr>
        <p:spPr>
          <a:xfrm>
            <a:off x="477837" y="1196753"/>
            <a:ext cx="11339915" cy="112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Representação esquemática de um algoritmo.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 b="1"/>
              <a:t>Grafo dirigido </a:t>
            </a:r>
            <a:r>
              <a:rPr lang="pt-BR" sz="2800"/>
              <a:t>composto por formas que representam diferentes ações (formas básicas):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None/>
            </a:pPr>
            <a:endParaRPr sz="2800"/>
          </a:p>
        </p:txBody>
      </p:sp>
      <p:sp>
        <p:nvSpPr>
          <p:cNvPr id="562" name="Google Shape;562;p33"/>
          <p:cNvSpPr/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63" name="Google Shape;563;p33"/>
          <p:cNvGraphicFramePr/>
          <p:nvPr/>
        </p:nvGraphicFramePr>
        <p:xfrm>
          <a:off x="1992123" y="2834971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{9CAC470E-B05E-4A05-A36F-585A8B84EAE8}</a:tableStyleId>
              </a:tblPr>
              <a:tblGrid>
                <a:gridCol w="136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1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0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 cap="none">
                          <a:solidFill>
                            <a:schemeClr val="dk1"/>
                          </a:solidFill>
                        </a:rPr>
                        <a:t>Forma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 cap="none">
                          <a:solidFill>
                            <a:schemeClr val="dk1"/>
                          </a:solidFill>
                        </a:rPr>
                        <a:t>Nome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 cap="none">
                          <a:solidFill>
                            <a:schemeClr val="dk1"/>
                          </a:solidFill>
                        </a:rPr>
                        <a:t>Descrição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</a:rPr>
                        <a:t>Seta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</a:rPr>
                        <a:t>Indica que o controle passa para a forma apontada 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</a:rPr>
                        <a:t>Terminal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</a:rPr>
                        <a:t>Representa o começo ou término do algoritmo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</a:rPr>
                        <a:t>Entrada/Saída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</a:rPr>
                        <a:t>Representa entrada ou saída de dados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</a:rPr>
                        <a:t>Processo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</a:rPr>
                        <a:t>Representa uma ação/cálculo/processo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0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</a:rPr>
                        <a:t>Decisão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</a:rPr>
                        <a:t>Representa uma decisão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</a:rPr>
                        <a:t>Proc. Predefinido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</a:rPr>
                        <a:t>Representa um outro fluxograma (aninhado)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64" name="Google Shape;564;p33"/>
          <p:cNvSpPr/>
          <p:nvPr/>
        </p:nvSpPr>
        <p:spPr>
          <a:xfrm>
            <a:off x="2286879" y="4400634"/>
            <a:ext cx="861346" cy="296330"/>
          </a:xfrm>
          <a:prstGeom prst="parallelogram">
            <a:avLst>
              <a:gd name="adj" fmla="val 25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33"/>
          <p:cNvSpPr/>
          <p:nvPr/>
        </p:nvSpPr>
        <p:spPr>
          <a:xfrm>
            <a:off x="2333807" y="4886730"/>
            <a:ext cx="767490" cy="29633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33"/>
          <p:cNvSpPr/>
          <p:nvPr/>
        </p:nvSpPr>
        <p:spPr>
          <a:xfrm>
            <a:off x="2270909" y="5354845"/>
            <a:ext cx="893289" cy="339296"/>
          </a:xfrm>
          <a:prstGeom prst="diamond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7" name="Google Shape;567;p33"/>
          <p:cNvCxnSpPr/>
          <p:nvPr/>
        </p:nvCxnSpPr>
        <p:spPr>
          <a:xfrm>
            <a:off x="2398569" y="3587889"/>
            <a:ext cx="615732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stealth" w="lg" len="lg"/>
          </a:ln>
        </p:spPr>
      </p:cxnSp>
      <p:sp>
        <p:nvSpPr>
          <p:cNvPr id="568" name="Google Shape;568;p33"/>
          <p:cNvSpPr/>
          <p:nvPr/>
        </p:nvSpPr>
        <p:spPr>
          <a:xfrm>
            <a:off x="2346551" y="3898952"/>
            <a:ext cx="742002" cy="304183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33"/>
          <p:cNvSpPr/>
          <p:nvPr/>
        </p:nvSpPr>
        <p:spPr>
          <a:xfrm>
            <a:off x="2333807" y="5863218"/>
            <a:ext cx="767490" cy="296330"/>
          </a:xfrm>
          <a:prstGeom prst="flowChartPredefinedProcess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34"/>
          <p:cNvSpPr txBox="1"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pt-BR" sz="3600">
                <a:solidFill>
                  <a:schemeClr val="dk2"/>
                </a:solidFill>
              </a:rPr>
              <a:t>Fluxograma</a:t>
            </a:r>
            <a:endParaRPr/>
          </a:p>
        </p:txBody>
      </p:sp>
      <p:sp>
        <p:nvSpPr>
          <p:cNvPr id="575" name="Google Shape;575;p34"/>
          <p:cNvSpPr txBox="1">
            <a:spLocks noGrp="1"/>
          </p:cNvSpPr>
          <p:nvPr>
            <p:ph type="body" idx="1"/>
          </p:nvPr>
        </p:nvSpPr>
        <p:spPr>
          <a:xfrm>
            <a:off x="477837" y="1196753"/>
            <a:ext cx="11339915" cy="112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Algoritmo para ler duas notas dizer se </a:t>
            </a:r>
            <a:br>
              <a:rPr lang="pt-BR" sz="2800"/>
            </a:br>
            <a:r>
              <a:rPr lang="pt-BR" sz="2800"/>
              <a:t>aluno foi aprovado ou reprovado.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None/>
            </a:pPr>
            <a:endParaRPr sz="2800"/>
          </a:p>
        </p:txBody>
      </p:sp>
      <p:sp>
        <p:nvSpPr>
          <p:cNvPr id="576" name="Google Shape;576;p34"/>
          <p:cNvSpPr/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77" name="Google Shape;577;p34"/>
          <p:cNvGrpSpPr/>
          <p:nvPr/>
        </p:nvGrpSpPr>
        <p:grpSpPr>
          <a:xfrm>
            <a:off x="6329837" y="902123"/>
            <a:ext cx="4839463" cy="5082752"/>
            <a:chOff x="6329837" y="902123"/>
            <a:chExt cx="4839463" cy="5082752"/>
          </a:xfrm>
        </p:grpSpPr>
        <p:sp>
          <p:nvSpPr>
            <p:cNvPr id="578" name="Google Shape;578;p34"/>
            <p:cNvSpPr/>
            <p:nvPr/>
          </p:nvSpPr>
          <p:spPr>
            <a:xfrm>
              <a:off x="8081412" y="902123"/>
              <a:ext cx="1076630" cy="36004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Início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34"/>
            <p:cNvSpPr/>
            <p:nvPr/>
          </p:nvSpPr>
          <p:spPr>
            <a:xfrm>
              <a:off x="8000301" y="1634387"/>
              <a:ext cx="1249796" cy="432048"/>
            </a:xfrm>
            <a:prstGeom prst="parallelogram">
              <a:avLst>
                <a:gd name="adj" fmla="val 25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Ler A</a:t>
              </a:r>
              <a:endParaRPr/>
            </a:p>
          </p:txBody>
        </p:sp>
        <p:sp>
          <p:nvSpPr>
            <p:cNvPr id="580" name="Google Shape;580;p34"/>
            <p:cNvSpPr/>
            <p:nvPr/>
          </p:nvSpPr>
          <p:spPr>
            <a:xfrm>
              <a:off x="7986382" y="3226795"/>
              <a:ext cx="1281543" cy="432048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 ← (A+B)/2</a:t>
              </a:r>
              <a:endParaRPr/>
            </a:p>
          </p:txBody>
        </p:sp>
        <p:sp>
          <p:nvSpPr>
            <p:cNvPr id="581" name="Google Shape;581;p34"/>
            <p:cNvSpPr/>
            <p:nvPr/>
          </p:nvSpPr>
          <p:spPr>
            <a:xfrm>
              <a:off x="7978515" y="4025579"/>
              <a:ext cx="1296145" cy="720080"/>
            </a:xfrm>
            <a:prstGeom prst="diamond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 ≥ 7</a:t>
              </a:r>
              <a:endParaRPr/>
            </a:p>
          </p:txBody>
        </p:sp>
        <p:sp>
          <p:nvSpPr>
            <p:cNvPr id="582" name="Google Shape;582;p34"/>
            <p:cNvSpPr/>
            <p:nvPr/>
          </p:nvSpPr>
          <p:spPr>
            <a:xfrm>
              <a:off x="9977825" y="4892571"/>
              <a:ext cx="1191475" cy="432048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Aprovad</a:t>
              </a:r>
              <a:r>
                <a:rPr lang="pt-BR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o</a:t>
              </a:r>
              <a:endParaRPr/>
            </a:p>
          </p:txBody>
        </p:sp>
        <p:sp>
          <p:nvSpPr>
            <p:cNvPr id="583" name="Google Shape;583;p34"/>
            <p:cNvSpPr/>
            <p:nvPr/>
          </p:nvSpPr>
          <p:spPr>
            <a:xfrm>
              <a:off x="8081412" y="5624835"/>
              <a:ext cx="1076630" cy="36004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Fim</a:t>
              </a:r>
              <a:endParaRPr/>
            </a:p>
          </p:txBody>
        </p:sp>
        <p:sp>
          <p:nvSpPr>
            <p:cNvPr id="584" name="Google Shape;584;p34"/>
            <p:cNvSpPr/>
            <p:nvPr/>
          </p:nvSpPr>
          <p:spPr>
            <a:xfrm>
              <a:off x="6329837" y="4883283"/>
              <a:ext cx="1191475" cy="432048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Reprovado</a:t>
              </a:r>
              <a:endParaRPr/>
            </a:p>
          </p:txBody>
        </p:sp>
        <p:sp>
          <p:nvSpPr>
            <p:cNvPr id="585" name="Google Shape;585;p34"/>
            <p:cNvSpPr txBox="1"/>
            <p:nvPr/>
          </p:nvSpPr>
          <p:spPr>
            <a:xfrm>
              <a:off x="7100693" y="4065744"/>
              <a:ext cx="5245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Não</a:t>
              </a:r>
              <a:endParaRPr/>
            </a:p>
          </p:txBody>
        </p:sp>
        <p:sp>
          <p:nvSpPr>
            <p:cNvPr id="586" name="Google Shape;586;p34"/>
            <p:cNvSpPr txBox="1"/>
            <p:nvPr/>
          </p:nvSpPr>
          <p:spPr>
            <a:xfrm>
              <a:off x="9569255" y="4081619"/>
              <a:ext cx="4892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Sim</a:t>
              </a:r>
              <a:endParaRPr/>
            </a:p>
          </p:txBody>
        </p:sp>
        <p:cxnSp>
          <p:nvCxnSpPr>
            <p:cNvPr id="587" name="Google Shape;587;p34"/>
            <p:cNvCxnSpPr>
              <a:stCxn id="578" idx="4"/>
            </p:cNvCxnSpPr>
            <p:nvPr/>
          </p:nvCxnSpPr>
          <p:spPr>
            <a:xfrm>
              <a:off x="8619727" y="1262163"/>
              <a:ext cx="5400" cy="3723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lg" len="lg"/>
            </a:ln>
          </p:spPr>
        </p:cxnSp>
        <p:cxnSp>
          <p:nvCxnSpPr>
            <p:cNvPr id="588" name="Google Shape;588;p34"/>
            <p:cNvCxnSpPr>
              <a:endCxn id="580" idx="0"/>
            </p:cNvCxnSpPr>
            <p:nvPr/>
          </p:nvCxnSpPr>
          <p:spPr>
            <a:xfrm>
              <a:off x="8625054" y="2879095"/>
              <a:ext cx="2100" cy="347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lg" len="lg"/>
            </a:ln>
          </p:spPr>
        </p:cxnSp>
        <p:cxnSp>
          <p:nvCxnSpPr>
            <p:cNvPr id="589" name="Google Shape;589;p34"/>
            <p:cNvCxnSpPr>
              <a:stCxn id="580" idx="2"/>
              <a:endCxn id="581" idx="0"/>
            </p:cNvCxnSpPr>
            <p:nvPr/>
          </p:nvCxnSpPr>
          <p:spPr>
            <a:xfrm flipH="1">
              <a:off x="8626554" y="3658843"/>
              <a:ext cx="600" cy="366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lg" len="lg"/>
            </a:ln>
          </p:spPr>
        </p:cxnSp>
        <p:cxnSp>
          <p:nvCxnSpPr>
            <p:cNvPr id="590" name="Google Shape;590;p34"/>
            <p:cNvCxnSpPr>
              <a:stCxn id="581" idx="1"/>
              <a:endCxn id="584" idx="0"/>
            </p:cNvCxnSpPr>
            <p:nvPr/>
          </p:nvCxnSpPr>
          <p:spPr>
            <a:xfrm flipH="1">
              <a:off x="6925515" y="4385619"/>
              <a:ext cx="1053000" cy="497700"/>
            </a:xfrm>
            <a:prstGeom prst="bentConnector2">
              <a:avLst/>
            </a:prstGeom>
            <a:noFill/>
            <a:ln w="19050" cap="flat" cmpd="sng">
              <a:solidFill>
                <a:srgbClr val="7F7F7F"/>
              </a:solidFill>
              <a:prstDash val="solid"/>
              <a:round/>
              <a:headEnd type="none" w="sm" len="sm"/>
              <a:tailEnd type="stealth" w="lg" len="lg"/>
            </a:ln>
          </p:spPr>
        </p:cxnSp>
        <p:cxnSp>
          <p:nvCxnSpPr>
            <p:cNvPr id="591" name="Google Shape;591;p34"/>
            <p:cNvCxnSpPr>
              <a:stCxn id="581" idx="3"/>
              <a:endCxn id="582" idx="0"/>
            </p:cNvCxnSpPr>
            <p:nvPr/>
          </p:nvCxnSpPr>
          <p:spPr>
            <a:xfrm>
              <a:off x="9274660" y="4385619"/>
              <a:ext cx="1299000" cy="507000"/>
            </a:xfrm>
            <a:prstGeom prst="bentConnector2">
              <a:avLst/>
            </a:prstGeom>
            <a:noFill/>
            <a:ln w="19050" cap="flat" cmpd="sng">
              <a:solidFill>
                <a:srgbClr val="7F7F7F"/>
              </a:solidFill>
              <a:prstDash val="solid"/>
              <a:round/>
              <a:headEnd type="none" w="sm" len="sm"/>
              <a:tailEnd type="stealth" w="lg" len="lg"/>
            </a:ln>
          </p:spPr>
        </p:cxnSp>
        <p:cxnSp>
          <p:nvCxnSpPr>
            <p:cNvPr id="592" name="Google Shape;592;p34"/>
            <p:cNvCxnSpPr>
              <a:stCxn id="584" idx="2"/>
              <a:endCxn id="583" idx="2"/>
            </p:cNvCxnSpPr>
            <p:nvPr/>
          </p:nvCxnSpPr>
          <p:spPr>
            <a:xfrm rot="-5400000" flipH="1">
              <a:off x="7258724" y="4982181"/>
              <a:ext cx="489600" cy="1155900"/>
            </a:xfrm>
            <a:prstGeom prst="bentConnector2">
              <a:avLst/>
            </a:prstGeom>
            <a:noFill/>
            <a:ln w="19050" cap="flat" cmpd="sng">
              <a:solidFill>
                <a:srgbClr val="7F7F7F"/>
              </a:solidFill>
              <a:prstDash val="solid"/>
              <a:round/>
              <a:headEnd type="none" w="sm" len="sm"/>
              <a:tailEnd type="stealth" w="lg" len="lg"/>
            </a:ln>
          </p:spPr>
        </p:cxnSp>
        <p:cxnSp>
          <p:nvCxnSpPr>
            <p:cNvPr id="593" name="Google Shape;593;p34"/>
            <p:cNvCxnSpPr>
              <a:stCxn id="582" idx="2"/>
              <a:endCxn id="583" idx="6"/>
            </p:cNvCxnSpPr>
            <p:nvPr/>
          </p:nvCxnSpPr>
          <p:spPr>
            <a:xfrm rot="5400000">
              <a:off x="9625713" y="4857069"/>
              <a:ext cx="480300" cy="1415400"/>
            </a:xfrm>
            <a:prstGeom prst="bentConnector2">
              <a:avLst/>
            </a:prstGeom>
            <a:noFill/>
            <a:ln w="19050" cap="flat" cmpd="sng">
              <a:solidFill>
                <a:srgbClr val="7F7F7F"/>
              </a:solidFill>
              <a:prstDash val="solid"/>
              <a:round/>
              <a:headEnd type="none" w="sm" len="sm"/>
              <a:tailEnd type="stealth" w="lg" len="lg"/>
            </a:ln>
          </p:spPr>
        </p:cxnSp>
        <p:sp>
          <p:nvSpPr>
            <p:cNvPr id="594" name="Google Shape;594;p34"/>
            <p:cNvSpPr/>
            <p:nvPr/>
          </p:nvSpPr>
          <p:spPr>
            <a:xfrm>
              <a:off x="8005944" y="2441549"/>
              <a:ext cx="1249796" cy="432048"/>
            </a:xfrm>
            <a:prstGeom prst="parallelogram">
              <a:avLst>
                <a:gd name="adj" fmla="val 25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Ler B</a:t>
              </a:r>
              <a:endParaRPr/>
            </a:p>
          </p:txBody>
        </p:sp>
        <p:cxnSp>
          <p:nvCxnSpPr>
            <p:cNvPr id="595" name="Google Shape;595;p34"/>
            <p:cNvCxnSpPr/>
            <p:nvPr/>
          </p:nvCxnSpPr>
          <p:spPr>
            <a:xfrm>
              <a:off x="8625370" y="2080614"/>
              <a:ext cx="5472" cy="37222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lg" len="lg"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5"/>
          <p:cNvSpPr txBox="1"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pt-BR" sz="3600">
                <a:solidFill>
                  <a:schemeClr val="dk2"/>
                </a:solidFill>
              </a:rPr>
              <a:t>Fluxograma</a:t>
            </a:r>
            <a:endParaRPr/>
          </a:p>
        </p:txBody>
      </p:sp>
      <p:sp>
        <p:nvSpPr>
          <p:cNvPr id="601" name="Google Shape;601;p35"/>
          <p:cNvSpPr txBox="1">
            <a:spLocks noGrp="1"/>
          </p:cNvSpPr>
          <p:nvPr>
            <p:ph type="body" idx="1"/>
          </p:nvPr>
        </p:nvSpPr>
        <p:spPr>
          <a:xfrm>
            <a:off x="477837" y="1196753"/>
            <a:ext cx="11339915" cy="112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Com prova final...</a:t>
            </a:r>
            <a:endParaRPr sz="280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None/>
            </a:pPr>
            <a:endParaRPr sz="2800"/>
          </a:p>
        </p:txBody>
      </p:sp>
      <p:sp>
        <p:nvSpPr>
          <p:cNvPr id="602" name="Google Shape;602;p35"/>
          <p:cNvSpPr/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35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03" name="Google Shape;603;p35"/>
          <p:cNvGrpSpPr/>
          <p:nvPr/>
        </p:nvGrpSpPr>
        <p:grpSpPr>
          <a:xfrm>
            <a:off x="2723674" y="902123"/>
            <a:ext cx="8401526" cy="5590752"/>
            <a:chOff x="2723674" y="902123"/>
            <a:chExt cx="8401526" cy="5590752"/>
          </a:xfrm>
        </p:grpSpPr>
        <p:sp>
          <p:nvSpPr>
            <p:cNvPr id="604" name="Google Shape;604;p35"/>
            <p:cNvSpPr/>
            <p:nvPr/>
          </p:nvSpPr>
          <p:spPr>
            <a:xfrm>
              <a:off x="8088272" y="902123"/>
              <a:ext cx="1076630" cy="36004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Início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35"/>
            <p:cNvSpPr/>
            <p:nvPr/>
          </p:nvSpPr>
          <p:spPr>
            <a:xfrm>
              <a:off x="8001689" y="1495490"/>
              <a:ext cx="1249796" cy="432048"/>
            </a:xfrm>
            <a:prstGeom prst="parallelogram">
              <a:avLst>
                <a:gd name="adj" fmla="val 25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Ler P1</a:t>
              </a:r>
              <a:endParaRPr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35"/>
            <p:cNvSpPr/>
            <p:nvPr/>
          </p:nvSpPr>
          <p:spPr>
            <a:xfrm>
              <a:off x="7893219" y="3030026"/>
              <a:ext cx="1476000" cy="432048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 ← (P1+P2)/2</a:t>
              </a:r>
              <a:endParaRPr/>
            </a:p>
          </p:txBody>
        </p:sp>
        <p:sp>
          <p:nvSpPr>
            <p:cNvPr id="607" name="Google Shape;607;p35"/>
            <p:cNvSpPr/>
            <p:nvPr/>
          </p:nvSpPr>
          <p:spPr>
            <a:xfrm>
              <a:off x="7966964" y="3794084"/>
              <a:ext cx="1330526" cy="720080"/>
            </a:xfrm>
            <a:prstGeom prst="diamond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 ≥ 7</a:t>
              </a:r>
              <a:endParaRPr/>
            </a:p>
          </p:txBody>
        </p:sp>
        <p:sp>
          <p:nvSpPr>
            <p:cNvPr id="608" name="Google Shape;608;p35"/>
            <p:cNvSpPr/>
            <p:nvPr/>
          </p:nvSpPr>
          <p:spPr>
            <a:xfrm>
              <a:off x="9933725" y="4998040"/>
              <a:ext cx="1191475" cy="432048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Aprovad</a:t>
              </a:r>
              <a:r>
                <a:rPr lang="pt-BR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o</a:t>
              </a:r>
              <a:endParaRPr/>
            </a:p>
          </p:txBody>
        </p:sp>
        <p:sp>
          <p:nvSpPr>
            <p:cNvPr id="609" name="Google Shape;609;p35"/>
            <p:cNvSpPr/>
            <p:nvPr/>
          </p:nvSpPr>
          <p:spPr>
            <a:xfrm>
              <a:off x="8088272" y="6132835"/>
              <a:ext cx="1076630" cy="36004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Fim</a:t>
              </a:r>
              <a:endParaRPr/>
            </a:p>
          </p:txBody>
        </p:sp>
        <p:sp>
          <p:nvSpPr>
            <p:cNvPr id="610" name="Google Shape;610;p35"/>
            <p:cNvSpPr txBox="1"/>
            <p:nvPr/>
          </p:nvSpPr>
          <p:spPr>
            <a:xfrm>
              <a:off x="7392227" y="3804199"/>
              <a:ext cx="5245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Não</a:t>
              </a:r>
              <a:endParaRPr/>
            </a:p>
          </p:txBody>
        </p:sp>
        <p:sp>
          <p:nvSpPr>
            <p:cNvPr id="611" name="Google Shape;611;p35"/>
            <p:cNvSpPr txBox="1"/>
            <p:nvPr/>
          </p:nvSpPr>
          <p:spPr>
            <a:xfrm>
              <a:off x="9376404" y="3804199"/>
              <a:ext cx="4892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Sim</a:t>
              </a:r>
              <a:endParaRPr/>
            </a:p>
          </p:txBody>
        </p:sp>
        <p:cxnSp>
          <p:nvCxnSpPr>
            <p:cNvPr id="612" name="Google Shape;612;p35"/>
            <p:cNvCxnSpPr/>
            <p:nvPr/>
          </p:nvCxnSpPr>
          <p:spPr>
            <a:xfrm>
              <a:off x="8626587" y="1262163"/>
              <a:ext cx="0" cy="23332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lg" len="lg"/>
            </a:ln>
          </p:spPr>
        </p:cxnSp>
        <p:cxnSp>
          <p:nvCxnSpPr>
            <p:cNvPr id="613" name="Google Shape;613;p35"/>
            <p:cNvCxnSpPr>
              <a:stCxn id="614" idx="4"/>
              <a:endCxn id="606" idx="0"/>
            </p:cNvCxnSpPr>
            <p:nvPr/>
          </p:nvCxnSpPr>
          <p:spPr>
            <a:xfrm>
              <a:off x="8626587" y="2676827"/>
              <a:ext cx="4500" cy="353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lg" len="lg"/>
            </a:ln>
          </p:spPr>
        </p:cxnSp>
        <p:cxnSp>
          <p:nvCxnSpPr>
            <p:cNvPr id="615" name="Google Shape;615;p35"/>
            <p:cNvCxnSpPr>
              <a:stCxn id="606" idx="2"/>
              <a:endCxn id="607" idx="0"/>
            </p:cNvCxnSpPr>
            <p:nvPr/>
          </p:nvCxnSpPr>
          <p:spPr>
            <a:xfrm>
              <a:off x="8631219" y="3462074"/>
              <a:ext cx="900" cy="332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lg" len="lg"/>
            </a:ln>
          </p:spPr>
        </p:cxnSp>
        <p:cxnSp>
          <p:nvCxnSpPr>
            <p:cNvPr id="616" name="Google Shape;616;p35"/>
            <p:cNvCxnSpPr>
              <a:stCxn id="607" idx="3"/>
              <a:endCxn id="608" idx="0"/>
            </p:cNvCxnSpPr>
            <p:nvPr/>
          </p:nvCxnSpPr>
          <p:spPr>
            <a:xfrm>
              <a:off x="9297490" y="4154124"/>
              <a:ext cx="1232100" cy="843900"/>
            </a:xfrm>
            <a:prstGeom prst="bentConnector2">
              <a:avLst/>
            </a:prstGeom>
            <a:noFill/>
            <a:ln w="19050" cap="flat" cmpd="sng">
              <a:solidFill>
                <a:srgbClr val="7F7F7F"/>
              </a:solidFill>
              <a:prstDash val="solid"/>
              <a:round/>
              <a:headEnd type="none" w="sm" len="sm"/>
              <a:tailEnd type="stealth" w="lg" len="lg"/>
            </a:ln>
          </p:spPr>
        </p:cxnSp>
        <p:cxnSp>
          <p:nvCxnSpPr>
            <p:cNvPr id="617" name="Google Shape;617;p35"/>
            <p:cNvCxnSpPr>
              <a:stCxn id="618" idx="2"/>
              <a:endCxn id="609" idx="2"/>
            </p:cNvCxnSpPr>
            <p:nvPr/>
          </p:nvCxnSpPr>
          <p:spPr>
            <a:xfrm rot="-5400000" flipH="1">
              <a:off x="5523212" y="3747980"/>
              <a:ext cx="361200" cy="4768800"/>
            </a:xfrm>
            <a:prstGeom prst="bentConnector2">
              <a:avLst/>
            </a:prstGeom>
            <a:noFill/>
            <a:ln w="19050" cap="flat" cmpd="sng">
              <a:solidFill>
                <a:srgbClr val="7F7F7F"/>
              </a:solidFill>
              <a:prstDash val="solid"/>
              <a:round/>
              <a:headEnd type="none" w="sm" len="sm"/>
              <a:tailEnd type="stealth" w="lg" len="lg"/>
            </a:ln>
          </p:spPr>
        </p:cxnSp>
        <p:cxnSp>
          <p:nvCxnSpPr>
            <p:cNvPr id="619" name="Google Shape;619;p35"/>
            <p:cNvCxnSpPr>
              <a:stCxn id="608" idx="2"/>
              <a:endCxn id="609" idx="6"/>
            </p:cNvCxnSpPr>
            <p:nvPr/>
          </p:nvCxnSpPr>
          <p:spPr>
            <a:xfrm rot="5400000">
              <a:off x="9405663" y="5189188"/>
              <a:ext cx="882900" cy="1364700"/>
            </a:xfrm>
            <a:prstGeom prst="bentConnector2">
              <a:avLst/>
            </a:prstGeom>
            <a:noFill/>
            <a:ln w="19050" cap="flat" cmpd="sng">
              <a:solidFill>
                <a:srgbClr val="7F7F7F"/>
              </a:solidFill>
              <a:prstDash val="solid"/>
              <a:round/>
              <a:headEnd type="none" w="sm" len="sm"/>
              <a:tailEnd type="stealth" w="lg" len="lg"/>
            </a:ln>
          </p:spPr>
        </p:cxnSp>
        <p:sp>
          <p:nvSpPr>
            <p:cNvPr id="614" name="Google Shape;614;p35"/>
            <p:cNvSpPr/>
            <p:nvPr/>
          </p:nvSpPr>
          <p:spPr>
            <a:xfrm>
              <a:off x="8001689" y="2244779"/>
              <a:ext cx="1249796" cy="432048"/>
            </a:xfrm>
            <a:prstGeom prst="parallelogram">
              <a:avLst>
                <a:gd name="adj" fmla="val 25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Ler P2</a:t>
              </a:r>
              <a:endParaRPr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20" name="Google Shape;620;p35"/>
            <p:cNvCxnSpPr/>
            <p:nvPr/>
          </p:nvCxnSpPr>
          <p:spPr>
            <a:xfrm>
              <a:off x="8626587" y="1927538"/>
              <a:ext cx="0" cy="317241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lg" len="lg"/>
            </a:ln>
          </p:spPr>
        </p:cxnSp>
        <p:sp>
          <p:nvSpPr>
            <p:cNvPr id="618" name="Google Shape;618;p35"/>
            <p:cNvSpPr/>
            <p:nvPr/>
          </p:nvSpPr>
          <p:spPr>
            <a:xfrm>
              <a:off x="2723674" y="5519732"/>
              <a:ext cx="1191475" cy="432048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Reprovado</a:t>
              </a:r>
              <a:endParaRPr/>
            </a:p>
          </p:txBody>
        </p:sp>
        <p:sp>
          <p:nvSpPr>
            <p:cNvPr id="621" name="Google Shape;621;p35"/>
            <p:cNvSpPr/>
            <p:nvPr/>
          </p:nvSpPr>
          <p:spPr>
            <a:xfrm>
              <a:off x="5959358" y="3938100"/>
              <a:ext cx="1249796" cy="432048"/>
            </a:xfrm>
            <a:prstGeom prst="parallelogram">
              <a:avLst>
                <a:gd name="adj" fmla="val 25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Ler PF</a:t>
              </a:r>
              <a:endParaRPr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35"/>
            <p:cNvSpPr/>
            <p:nvPr/>
          </p:nvSpPr>
          <p:spPr>
            <a:xfrm>
              <a:off x="3867623" y="3938100"/>
              <a:ext cx="1401543" cy="432048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 ← (PF+M)/2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35"/>
            <p:cNvSpPr/>
            <p:nvPr/>
          </p:nvSpPr>
          <p:spPr>
            <a:xfrm>
              <a:off x="3920321" y="4676275"/>
              <a:ext cx="1296145" cy="720080"/>
            </a:xfrm>
            <a:prstGeom prst="diamond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 ≥ 5</a:t>
              </a:r>
              <a:endParaRPr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35"/>
            <p:cNvSpPr/>
            <p:nvPr/>
          </p:nvSpPr>
          <p:spPr>
            <a:xfrm>
              <a:off x="5257842" y="5511646"/>
              <a:ext cx="1191475" cy="432048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Aprovad</a:t>
              </a:r>
              <a:r>
                <a:rPr lang="pt-BR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o</a:t>
              </a:r>
              <a:endParaRPr/>
            </a:p>
          </p:txBody>
        </p:sp>
        <p:cxnSp>
          <p:nvCxnSpPr>
            <p:cNvPr id="625" name="Google Shape;625;p35"/>
            <p:cNvCxnSpPr>
              <a:stCxn id="607" idx="1"/>
              <a:endCxn id="621" idx="2"/>
            </p:cNvCxnSpPr>
            <p:nvPr/>
          </p:nvCxnSpPr>
          <p:spPr>
            <a:xfrm rot="10800000">
              <a:off x="7155164" y="4154124"/>
              <a:ext cx="8118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lg" len="lg"/>
            </a:ln>
          </p:spPr>
        </p:cxnSp>
        <p:cxnSp>
          <p:nvCxnSpPr>
            <p:cNvPr id="626" name="Google Shape;626;p35"/>
            <p:cNvCxnSpPr>
              <a:stCxn id="621" idx="5"/>
              <a:endCxn id="622" idx="3"/>
            </p:cNvCxnSpPr>
            <p:nvPr/>
          </p:nvCxnSpPr>
          <p:spPr>
            <a:xfrm rot="10800000">
              <a:off x="5269064" y="4154124"/>
              <a:ext cx="744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lg" len="lg"/>
            </a:ln>
          </p:spPr>
        </p:cxnSp>
        <p:cxnSp>
          <p:nvCxnSpPr>
            <p:cNvPr id="627" name="Google Shape;627;p35"/>
            <p:cNvCxnSpPr>
              <a:stCxn id="622" idx="2"/>
              <a:endCxn id="623" idx="0"/>
            </p:cNvCxnSpPr>
            <p:nvPr/>
          </p:nvCxnSpPr>
          <p:spPr>
            <a:xfrm>
              <a:off x="4568395" y="4370148"/>
              <a:ext cx="0" cy="306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lg" len="lg"/>
            </a:ln>
          </p:spPr>
        </p:cxnSp>
        <p:cxnSp>
          <p:nvCxnSpPr>
            <p:cNvPr id="628" name="Google Shape;628;p35"/>
            <p:cNvCxnSpPr>
              <a:stCxn id="623" idx="3"/>
              <a:endCxn id="624" idx="0"/>
            </p:cNvCxnSpPr>
            <p:nvPr/>
          </p:nvCxnSpPr>
          <p:spPr>
            <a:xfrm>
              <a:off x="5216466" y="5036315"/>
              <a:ext cx="637200" cy="475200"/>
            </a:xfrm>
            <a:prstGeom prst="bentConnector2">
              <a:avLst/>
            </a:prstGeom>
            <a:noFill/>
            <a:ln w="19050" cap="flat" cmpd="sng">
              <a:solidFill>
                <a:srgbClr val="7F7F7F"/>
              </a:solidFill>
              <a:prstDash val="solid"/>
              <a:round/>
              <a:headEnd type="none" w="sm" len="sm"/>
              <a:tailEnd type="stealth" w="lg" len="lg"/>
            </a:ln>
          </p:spPr>
        </p:cxnSp>
        <p:cxnSp>
          <p:nvCxnSpPr>
            <p:cNvPr id="629" name="Google Shape;629;p35"/>
            <p:cNvCxnSpPr>
              <a:stCxn id="623" idx="1"/>
              <a:endCxn id="618" idx="0"/>
            </p:cNvCxnSpPr>
            <p:nvPr/>
          </p:nvCxnSpPr>
          <p:spPr>
            <a:xfrm flipH="1">
              <a:off x="3319421" y="5036315"/>
              <a:ext cx="600900" cy="483300"/>
            </a:xfrm>
            <a:prstGeom prst="bentConnector2">
              <a:avLst/>
            </a:prstGeom>
            <a:noFill/>
            <a:ln w="19050" cap="flat" cmpd="sng">
              <a:solidFill>
                <a:srgbClr val="7F7F7F"/>
              </a:solidFill>
              <a:prstDash val="solid"/>
              <a:round/>
              <a:headEnd type="none" w="sm" len="sm"/>
              <a:tailEnd type="stealth" w="lg" len="lg"/>
            </a:ln>
          </p:spPr>
        </p:cxnSp>
        <p:cxnSp>
          <p:nvCxnSpPr>
            <p:cNvPr id="630" name="Google Shape;630;p35"/>
            <p:cNvCxnSpPr>
              <a:stCxn id="624" idx="2"/>
              <a:endCxn id="609" idx="2"/>
            </p:cNvCxnSpPr>
            <p:nvPr/>
          </p:nvCxnSpPr>
          <p:spPr>
            <a:xfrm rot="-5400000" flipH="1">
              <a:off x="6786280" y="5010994"/>
              <a:ext cx="369300" cy="2234700"/>
            </a:xfrm>
            <a:prstGeom prst="bentConnector2">
              <a:avLst/>
            </a:prstGeom>
            <a:noFill/>
            <a:ln w="19050" cap="flat" cmpd="sng">
              <a:solidFill>
                <a:srgbClr val="7F7F7F"/>
              </a:solidFill>
              <a:prstDash val="solid"/>
              <a:round/>
              <a:headEnd type="none" w="sm" len="sm"/>
              <a:tailEnd type="stealth" w="lg" len="lg"/>
            </a:ln>
          </p:spPr>
        </p:cxnSp>
        <p:sp>
          <p:nvSpPr>
            <p:cNvPr id="631" name="Google Shape;631;p35"/>
            <p:cNvSpPr txBox="1"/>
            <p:nvPr/>
          </p:nvSpPr>
          <p:spPr>
            <a:xfrm>
              <a:off x="3377735" y="4700634"/>
              <a:ext cx="5245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Não</a:t>
              </a:r>
              <a:endParaRPr/>
            </a:p>
          </p:txBody>
        </p:sp>
        <p:sp>
          <p:nvSpPr>
            <p:cNvPr id="632" name="Google Shape;632;p35"/>
            <p:cNvSpPr txBox="1"/>
            <p:nvPr/>
          </p:nvSpPr>
          <p:spPr>
            <a:xfrm>
              <a:off x="5246162" y="4700634"/>
              <a:ext cx="4892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Sim</a:t>
              </a: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36"/>
          <p:cNvSpPr txBox="1"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pt-BR" sz="3600">
                <a:solidFill>
                  <a:schemeClr val="dk2"/>
                </a:solidFill>
              </a:rPr>
              <a:t>Pseudocódigo</a:t>
            </a:r>
            <a:endParaRPr/>
          </a:p>
        </p:txBody>
      </p:sp>
      <p:sp>
        <p:nvSpPr>
          <p:cNvPr id="638" name="Google Shape;638;p36"/>
          <p:cNvSpPr txBox="1">
            <a:spLocks noGrp="1"/>
          </p:cNvSpPr>
          <p:nvPr>
            <p:ph type="body" idx="1"/>
          </p:nvPr>
        </p:nvSpPr>
        <p:spPr>
          <a:xfrm>
            <a:off x="477837" y="1196753"/>
            <a:ext cx="11339915" cy="112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Forma genérica de escrever um algoritmo, utilizando uma </a:t>
            </a:r>
            <a:r>
              <a:rPr lang="pt-BR" sz="2800" b="1"/>
              <a:t>linguagem simples</a:t>
            </a:r>
            <a:r>
              <a:rPr lang="pt-BR" sz="2800"/>
              <a:t>, próxima da natural.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Não há necessidade de conhecer a sintaxe de nenhuma linguagem de programação. 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Não pode ser executado num sistema real (computador), de outra forma deixaria de ser </a:t>
            </a:r>
            <a:r>
              <a:rPr lang="pt-BR" sz="2800" i="1"/>
              <a:t>pseudo</a:t>
            </a:r>
            <a:r>
              <a:rPr lang="pt-BR" sz="2800"/>
              <a:t>.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None/>
            </a:pPr>
            <a:endParaRPr sz="2800"/>
          </a:p>
        </p:txBody>
      </p:sp>
      <p:sp>
        <p:nvSpPr>
          <p:cNvPr id="639" name="Google Shape;639;p36"/>
          <p:cNvSpPr/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36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37"/>
          <p:cNvSpPr txBox="1"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pt-BR" sz="3600">
                <a:solidFill>
                  <a:schemeClr val="dk2"/>
                </a:solidFill>
              </a:rPr>
              <a:t>Pseudocódigo</a:t>
            </a:r>
            <a:endParaRPr/>
          </a:p>
        </p:txBody>
      </p:sp>
      <p:sp>
        <p:nvSpPr>
          <p:cNvPr id="645" name="Google Shape;645;p37"/>
          <p:cNvSpPr txBox="1">
            <a:spLocks noGrp="1"/>
          </p:cNvSpPr>
          <p:nvPr>
            <p:ph type="body" idx="1"/>
          </p:nvPr>
        </p:nvSpPr>
        <p:spPr>
          <a:xfrm>
            <a:off x="477837" y="1196753"/>
            <a:ext cx="11339915" cy="112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Há algumas propostas mais rígidas (em termos de sintaxe) de português estruturado: Portugol, G-Portugol, Portugol Viana.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Estes formalismos não se justificam neste curso: nos concentraremos posteriormente na sintaxe da linguagem Phyton.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None/>
            </a:pPr>
            <a:endParaRPr sz="2800"/>
          </a:p>
        </p:txBody>
      </p:sp>
      <p:sp>
        <p:nvSpPr>
          <p:cNvPr id="646" name="Google Shape;646;p37"/>
          <p:cNvSpPr/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37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38"/>
          <p:cNvSpPr txBox="1"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pt-BR" sz="3600">
                <a:solidFill>
                  <a:schemeClr val="dk2"/>
                </a:solidFill>
              </a:rPr>
              <a:t>Algoritmo 1</a:t>
            </a:r>
            <a:endParaRPr/>
          </a:p>
        </p:txBody>
      </p:sp>
      <p:sp>
        <p:nvSpPr>
          <p:cNvPr id="652" name="Google Shape;652;p38"/>
          <p:cNvSpPr txBox="1">
            <a:spLocks noGrp="1"/>
          </p:cNvSpPr>
          <p:nvPr>
            <p:ph type="body" idx="1"/>
          </p:nvPr>
        </p:nvSpPr>
        <p:spPr>
          <a:xfrm>
            <a:off x="477837" y="1196753"/>
            <a:ext cx="11339915" cy="112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800"/>
              <a:t>Ler o valor de dois números e escrever a soma:</a:t>
            </a: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endParaRPr sz="2800"/>
          </a:p>
        </p:txBody>
      </p:sp>
      <p:sp>
        <p:nvSpPr>
          <p:cNvPr id="653" name="Google Shape;653;p38"/>
          <p:cNvSpPr/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38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Google Shape;654;p38"/>
          <p:cNvSpPr txBox="1"/>
          <p:nvPr/>
        </p:nvSpPr>
        <p:spPr>
          <a:xfrm>
            <a:off x="3240000" y="2160000"/>
            <a:ext cx="5242560" cy="2316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algoritmo </a:t>
            </a:r>
            <a:r>
              <a:rPr lang="pt-BR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soma</a:t>
            </a:r>
            <a:endParaRPr sz="24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inicio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ler 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ler b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resultado ← a + b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escrever ‘soma:’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escrever resultado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fim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9"/>
          <p:cNvSpPr txBox="1"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pt-BR" sz="3600">
                <a:solidFill>
                  <a:schemeClr val="dk2"/>
                </a:solidFill>
              </a:rPr>
              <a:t>Algoritmo 2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660" name="Google Shape;660;p39"/>
          <p:cNvSpPr txBox="1">
            <a:spLocks noGrp="1"/>
          </p:cNvSpPr>
          <p:nvPr>
            <p:ph type="body" idx="1"/>
          </p:nvPr>
        </p:nvSpPr>
        <p:spPr>
          <a:xfrm>
            <a:off x="477837" y="1196753"/>
            <a:ext cx="11339915" cy="112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800"/>
              <a:t>Ler o valor de três números e escrever a média:</a:t>
            </a: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endParaRPr sz="2800"/>
          </a:p>
        </p:txBody>
      </p:sp>
      <p:sp>
        <p:nvSpPr>
          <p:cNvPr id="661" name="Google Shape;661;p39"/>
          <p:cNvSpPr/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39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Google Shape;662;p39"/>
          <p:cNvSpPr txBox="1"/>
          <p:nvPr/>
        </p:nvSpPr>
        <p:spPr>
          <a:xfrm>
            <a:off x="3240000" y="2160000"/>
            <a:ext cx="5242560" cy="2316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algoritmo </a:t>
            </a:r>
            <a:r>
              <a:rPr lang="pt-BR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media_aritmetica</a:t>
            </a:r>
            <a:endParaRPr sz="24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inicio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ler n1, n2, n3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media ← (n1 + n2 + n3)/3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escrever ‘media:’, media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fim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4" descr="Simone e as Borboletas, http://simoneeasborboletas.blogspot.com.br/2011/03/bolo-rapido-de-fuba-com-goiabada.htm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19265" y="1757325"/>
            <a:ext cx="3403195" cy="2552396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4"/>
          <p:cNvSpPr txBox="1"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pt-BR" sz="3600">
                <a:solidFill>
                  <a:schemeClr val="dk2"/>
                </a:solidFill>
              </a:rPr>
              <a:t>Definição de Algoritmo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120" name="Google Shape;120;p4"/>
          <p:cNvSpPr txBox="1">
            <a:spLocks noGrp="1"/>
          </p:cNvSpPr>
          <p:nvPr>
            <p:ph type="body" idx="1"/>
          </p:nvPr>
        </p:nvSpPr>
        <p:spPr>
          <a:xfrm>
            <a:off x="477837" y="1196753"/>
            <a:ext cx="11154181" cy="112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Uma </a:t>
            </a:r>
            <a:r>
              <a:rPr lang="pt-BR" sz="2800" b="1"/>
              <a:t>sequência</a:t>
            </a:r>
            <a:r>
              <a:rPr lang="pt-BR" sz="2800"/>
              <a:t> de passos para realizar uma tarefa.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Outro exemplo: cozinhar um bolo.</a:t>
            </a:r>
            <a:endParaRPr sz="280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None/>
            </a:pPr>
            <a:endParaRPr sz="280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None/>
            </a:pPr>
            <a:endParaRPr sz="280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None/>
            </a:pPr>
            <a:endParaRPr sz="280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None/>
            </a:pPr>
            <a:endParaRPr sz="2800"/>
          </a:p>
        </p:txBody>
      </p:sp>
      <p:sp>
        <p:nvSpPr>
          <p:cNvPr id="121" name="Google Shape;121;p4"/>
          <p:cNvSpPr/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592692" y="2248448"/>
            <a:ext cx="6505051" cy="4154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65113" marR="0" lvl="0" indent="-26511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AutoNum type="arabicPeriod"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Fazer a massa</a:t>
            </a:r>
            <a:endParaRPr/>
          </a:p>
          <a:p>
            <a:pPr marL="265113" marR="0" lvl="0" indent="-26511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AutoNum type="arabicPeriod"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Untar a forma</a:t>
            </a:r>
            <a:endParaRPr/>
          </a:p>
          <a:p>
            <a:pPr marL="265113" marR="0" lvl="0" indent="-26511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AutoNum type="arabicPeriod"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Colocar a massa na forma</a:t>
            </a:r>
            <a:endParaRPr/>
          </a:p>
          <a:p>
            <a:pPr marL="265113" marR="0" lvl="0" indent="-26511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AutoNum type="arabicPeriod"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Esquentar o forno</a:t>
            </a:r>
            <a:endParaRPr/>
          </a:p>
          <a:p>
            <a:pPr marL="265113" marR="0" lvl="0" indent="-26511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AutoNum type="arabicPeriod"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Colocar a forma com a massa no forno</a:t>
            </a:r>
            <a:endParaRPr/>
          </a:p>
          <a:p>
            <a:pPr marL="265113" marR="0" lvl="0" indent="-26511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AutoNum type="arabicPeriod"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Esperar 20 minutos</a:t>
            </a:r>
            <a:endParaRPr/>
          </a:p>
          <a:p>
            <a:pPr marL="265113" marR="0" lvl="0" indent="-26511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AutoNum type="arabicPeriod"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Esperar mais 5 minutos</a:t>
            </a:r>
            <a:endParaRPr/>
          </a:p>
          <a:p>
            <a:pPr marL="265113" marR="0" lvl="0" indent="-26511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AutoNum type="arabicPeriod"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Abrir o forno e enfiar um palitinho</a:t>
            </a:r>
            <a:endParaRPr/>
          </a:p>
          <a:p>
            <a:pPr marL="265113" marR="0" lvl="0" indent="-26511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AutoNum type="arabicPeriod"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o palitinho sair molhado, repita a partir de (7)</a:t>
            </a:r>
            <a:endParaRPr/>
          </a:p>
          <a:p>
            <a:pPr marL="265113" marR="0" lvl="0" indent="-26511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AutoNum type="arabicPeriod"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Tirar do forno e esperar 5 minutos</a:t>
            </a:r>
            <a:endParaRPr/>
          </a:p>
          <a:p>
            <a:pPr marL="265113" marR="0" lvl="0" indent="-26511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AutoNum type="arabicPeriod"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Desenformar o bolo</a:t>
            </a:r>
            <a:endParaRPr/>
          </a:p>
        </p:txBody>
      </p:sp>
      <p:pic>
        <p:nvPicPr>
          <p:cNvPr id="123" name="Google Shape;123;p4" descr="Segredos da Tia Emília, http://www.segredosdatiaemilia.com.br/2013/08/17/bolo-de-chocolate-a-moda-antiga-com-cobertura-de-brigadeiro/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49681" y="2474195"/>
            <a:ext cx="3029985" cy="2017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4" descr="UOL, http://fotos.noticias.bol.uol.com.br/entretenimento/2012/04/15/bolo-de-chocolate-com-ganache.htm?abrefoto=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27669" y="2956252"/>
            <a:ext cx="3540918" cy="2360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4" descr="https://assets.almanaquesos.com/wp-content/uploads/2017/05/bolo-como-fazer-500x263.jp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068153" y="4073641"/>
            <a:ext cx="3854788" cy="2027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4" descr="Solteiras Noivas Casadas, http://fhitsfriends.com.br/solteirasnoivascasadas/2017/03/07/10-erros-na-cozinha/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79209" y="3728814"/>
            <a:ext cx="3854788" cy="2568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40"/>
          <p:cNvSpPr txBox="1"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pt-BR" sz="3600">
                <a:solidFill>
                  <a:schemeClr val="dk2"/>
                </a:solidFill>
              </a:rPr>
              <a:t>Algoritmo 3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668" name="Google Shape;668;p40"/>
          <p:cNvSpPr txBox="1">
            <a:spLocks noGrp="1"/>
          </p:cNvSpPr>
          <p:nvPr>
            <p:ph type="body" idx="1"/>
          </p:nvPr>
        </p:nvSpPr>
        <p:spPr>
          <a:xfrm>
            <a:off x="477837" y="1196753"/>
            <a:ext cx="11339915" cy="112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800"/>
              <a:t>Ler uma temperatura em Celsius e escreve-la em Farenheit:</a:t>
            </a: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endParaRPr sz="2800"/>
          </a:p>
        </p:txBody>
      </p:sp>
      <p:sp>
        <p:nvSpPr>
          <p:cNvPr id="669" name="Google Shape;669;p40"/>
          <p:cNvSpPr/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40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Google Shape;670;p40"/>
          <p:cNvSpPr txBox="1"/>
          <p:nvPr/>
        </p:nvSpPr>
        <p:spPr>
          <a:xfrm>
            <a:off x="3240000" y="2160000"/>
            <a:ext cx="5242560" cy="2316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algoritmo </a:t>
            </a:r>
            <a:r>
              <a:rPr lang="pt-BR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conversao_temperatura</a:t>
            </a:r>
            <a:endParaRPr sz="24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inicio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ler c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 ← (c/5)*9 + 32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escrever ‘temp. em Farenheit:’, f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fim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41"/>
          <p:cNvSpPr txBox="1"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pt-BR" sz="3600">
                <a:solidFill>
                  <a:schemeClr val="dk2"/>
                </a:solidFill>
              </a:rPr>
              <a:t>Algoritmo 4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676" name="Google Shape;676;p41"/>
          <p:cNvSpPr txBox="1">
            <a:spLocks noGrp="1"/>
          </p:cNvSpPr>
          <p:nvPr>
            <p:ph type="body" idx="1"/>
          </p:nvPr>
        </p:nvSpPr>
        <p:spPr>
          <a:xfrm>
            <a:off x="477837" y="1196753"/>
            <a:ext cx="11339915" cy="112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800"/>
              <a:t>Ler dois valores inteiros e trocar o conteúdo desses valores (escrever os valores antes e depois da troca)</a:t>
            </a:r>
            <a:endParaRPr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endParaRPr sz="2800"/>
          </a:p>
        </p:txBody>
      </p:sp>
      <p:sp>
        <p:nvSpPr>
          <p:cNvPr id="677" name="Google Shape;677;p41"/>
          <p:cNvSpPr/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41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p41"/>
          <p:cNvSpPr txBox="1"/>
          <p:nvPr/>
        </p:nvSpPr>
        <p:spPr>
          <a:xfrm>
            <a:off x="3240000" y="2520000"/>
            <a:ext cx="5242560" cy="2316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algoritmo </a:t>
            </a:r>
            <a:r>
              <a:rPr lang="pt-BR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troca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inicio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ler a, b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escrever ‘a:’ a, ‘ b:’, b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aux ← 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 ← b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b ← aux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escrever ‘a:’ a, ‘ b:’, b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fim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42"/>
          <p:cNvSpPr txBox="1"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pt-BR" sz="3600">
                <a:solidFill>
                  <a:schemeClr val="dk2"/>
                </a:solidFill>
              </a:rPr>
              <a:t>Algoritmo 5</a:t>
            </a:r>
            <a:endParaRPr/>
          </a:p>
        </p:txBody>
      </p:sp>
      <p:sp>
        <p:nvSpPr>
          <p:cNvPr id="684" name="Google Shape;684;p42"/>
          <p:cNvSpPr txBox="1">
            <a:spLocks noGrp="1"/>
          </p:cNvSpPr>
          <p:nvPr>
            <p:ph type="body" idx="1"/>
          </p:nvPr>
        </p:nvSpPr>
        <p:spPr>
          <a:xfrm>
            <a:off x="477837" y="1196753"/>
            <a:ext cx="11339915" cy="112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800"/>
              <a:t>Ler o valor do tempo em segundos e imprimir e hora, minuto e segundos, </a:t>
            </a:r>
            <a:br>
              <a:rPr lang="pt-BR" sz="2800"/>
            </a:br>
            <a:r>
              <a:rPr lang="pt-BR" sz="2800"/>
              <a:t>e.g, 4000s = 1h 6min 40s </a:t>
            </a:r>
            <a:endParaRPr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endParaRPr sz="2800"/>
          </a:p>
        </p:txBody>
      </p:sp>
      <p:sp>
        <p:nvSpPr>
          <p:cNvPr id="685" name="Google Shape;685;p42"/>
          <p:cNvSpPr/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42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6" name="Google Shape;686;p42"/>
          <p:cNvSpPr txBox="1"/>
          <p:nvPr/>
        </p:nvSpPr>
        <p:spPr>
          <a:xfrm>
            <a:off x="3240000" y="2520000"/>
            <a:ext cx="5772573" cy="2316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algoritmo </a:t>
            </a:r>
            <a:r>
              <a:rPr lang="pt-BR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converte_segundos</a:t>
            </a:r>
            <a:endParaRPr sz="24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inicio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ler tempo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h ← tempo // 3600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resto ← tempo % 3600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min ← resto // 60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seg ← resto % 60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escrever h, ‘h ’, min, ‘min ’, seg, ‘s’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fim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43"/>
          <p:cNvSpPr txBox="1"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pt-BR" sz="3600">
                <a:solidFill>
                  <a:schemeClr val="dk2"/>
                </a:solidFill>
              </a:rPr>
              <a:t>Algoritmo 6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692" name="Google Shape;692;p43"/>
          <p:cNvSpPr txBox="1">
            <a:spLocks noGrp="1"/>
          </p:cNvSpPr>
          <p:nvPr>
            <p:ph type="body" idx="1"/>
          </p:nvPr>
        </p:nvSpPr>
        <p:spPr>
          <a:xfrm>
            <a:off x="477837" y="1196753"/>
            <a:ext cx="11339915" cy="112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800"/>
              <a:t>Ler os valores de A, B e C e imprimir as raízes da equação do segundo grau correspondente.</a:t>
            </a:r>
            <a:endParaRPr sz="2800"/>
          </a:p>
        </p:txBody>
      </p:sp>
      <p:sp>
        <p:nvSpPr>
          <p:cNvPr id="693" name="Google Shape;693;p43"/>
          <p:cNvSpPr/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43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Google Shape;694;p43"/>
          <p:cNvSpPr txBox="1"/>
          <p:nvPr/>
        </p:nvSpPr>
        <p:spPr>
          <a:xfrm>
            <a:off x="3240000" y="2520000"/>
            <a:ext cx="5242560" cy="2316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algoritmo </a:t>
            </a:r>
            <a:r>
              <a:rPr lang="pt-BR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bhaskara</a:t>
            </a:r>
            <a:endParaRPr sz="24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inicio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ler A, B, C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delta ← sqrt((B**2)-4*A*C)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R1 ← (delta-B)/(2*A)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R2 ← (delta+B)/(-2*A)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escrever ‘R1:’, R1, ‘ R2:’, R2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fim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44"/>
          <p:cNvSpPr txBox="1"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pt-BR" sz="3600">
                <a:solidFill>
                  <a:schemeClr val="dk2"/>
                </a:solidFill>
              </a:rPr>
              <a:t>Algoritmo 6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700" name="Google Shape;700;p44"/>
          <p:cNvSpPr txBox="1">
            <a:spLocks noGrp="1"/>
          </p:cNvSpPr>
          <p:nvPr>
            <p:ph type="body" idx="1"/>
          </p:nvPr>
        </p:nvSpPr>
        <p:spPr>
          <a:xfrm>
            <a:off x="477837" y="1196753"/>
            <a:ext cx="11339915" cy="112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800"/>
              <a:t>Ler valores em hora, minuto e segundo e transformar tudo para segundos.</a:t>
            </a:r>
            <a:endParaRPr/>
          </a:p>
        </p:txBody>
      </p:sp>
      <p:sp>
        <p:nvSpPr>
          <p:cNvPr id="701" name="Google Shape;701;p44"/>
          <p:cNvSpPr/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44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2" name="Google Shape;702;p44"/>
          <p:cNvSpPr txBox="1"/>
          <p:nvPr/>
        </p:nvSpPr>
        <p:spPr>
          <a:xfrm>
            <a:off x="3240000" y="2160000"/>
            <a:ext cx="6049328" cy="2316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algoritmo </a:t>
            </a:r>
            <a:r>
              <a:rPr lang="pt-BR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converte_segundos2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inicio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ler h, min, seg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total_seg ← h*3600+min*60+seg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escrever ‘tempo: ’, total_seg, ‘ seg’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fim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45"/>
          <p:cNvSpPr txBox="1"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pt-BR" sz="3600">
                <a:solidFill>
                  <a:schemeClr val="dk2"/>
                </a:solidFill>
              </a:rPr>
              <a:t>Fluxo de Processamento</a:t>
            </a:r>
            <a:endParaRPr/>
          </a:p>
        </p:txBody>
      </p:sp>
      <p:sp>
        <p:nvSpPr>
          <p:cNvPr id="708" name="Google Shape;708;p45"/>
          <p:cNvSpPr txBox="1">
            <a:spLocks noGrp="1"/>
          </p:cNvSpPr>
          <p:nvPr>
            <p:ph type="body" idx="1"/>
          </p:nvPr>
        </p:nvSpPr>
        <p:spPr>
          <a:xfrm>
            <a:off x="477837" y="1196753"/>
            <a:ext cx="11339915" cy="112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800"/>
              <a:t>Ordem em que as instruções (linhas) do algoritmo/programa são executados.</a:t>
            </a: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/>
          </a:p>
        </p:txBody>
      </p:sp>
      <p:sp>
        <p:nvSpPr>
          <p:cNvPr id="709" name="Google Shape;709;p45"/>
          <p:cNvSpPr/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45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0" name="Google Shape;710;p45"/>
          <p:cNvSpPr/>
          <p:nvPr/>
        </p:nvSpPr>
        <p:spPr>
          <a:xfrm>
            <a:off x="3786430" y="2317898"/>
            <a:ext cx="5757620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arenR"/>
            </a:pPr>
            <a:r>
              <a:rPr lang="pt-B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inicio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arenR"/>
            </a:pPr>
            <a:r>
              <a:rPr lang="pt-B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nome ← ‘Sebastião da Silva’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arenR"/>
            </a:pPr>
            <a:r>
              <a:rPr lang="pt-B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idade ← 42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arenR"/>
            </a:pPr>
            <a:r>
              <a:rPr lang="pt-B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P1 ← 6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arenR"/>
            </a:pPr>
            <a:r>
              <a:rPr lang="pt-B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P2 ← 8.5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arenR"/>
            </a:pPr>
            <a:r>
              <a:rPr lang="pt-B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aprovado ← verdadeiro</a:t>
            </a:r>
            <a:endParaRPr sz="2400" i="1">
              <a:solidFill>
                <a:srgbClr val="70C6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arenR"/>
            </a:pPr>
            <a:r>
              <a:rPr lang="pt-BR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fim</a:t>
            </a:r>
            <a:endParaRPr/>
          </a:p>
        </p:txBody>
      </p:sp>
      <p:sp>
        <p:nvSpPr>
          <p:cNvPr id="711" name="Google Shape;711;p45"/>
          <p:cNvSpPr/>
          <p:nvPr/>
        </p:nvSpPr>
        <p:spPr>
          <a:xfrm>
            <a:off x="3143250" y="2489163"/>
            <a:ext cx="325464" cy="2417736"/>
          </a:xfrm>
          <a:prstGeom prst="down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97B4E4"/>
              </a:gs>
              <a:gs pos="50000">
                <a:srgbClr val="BFCFEC"/>
              </a:gs>
              <a:gs pos="100000">
                <a:srgbClr val="E0E8F4"/>
              </a:gs>
            </a:gsLst>
            <a:lin ang="5400000" scaled="0"/>
          </a:gra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7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7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7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7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7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7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46"/>
          <p:cNvSpPr txBox="1"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pt-BR" sz="3600">
                <a:solidFill>
                  <a:schemeClr val="dk2"/>
                </a:solidFill>
              </a:rPr>
              <a:t>Fluxo de Processamento</a:t>
            </a:r>
            <a:endParaRPr/>
          </a:p>
        </p:txBody>
      </p:sp>
      <p:sp>
        <p:nvSpPr>
          <p:cNvPr id="717" name="Google Shape;717;p46"/>
          <p:cNvSpPr txBox="1">
            <a:spLocks noGrp="1"/>
          </p:cNvSpPr>
          <p:nvPr>
            <p:ph type="body" idx="1"/>
          </p:nvPr>
        </p:nvSpPr>
        <p:spPr>
          <a:xfrm>
            <a:off x="477837" y="1196753"/>
            <a:ext cx="11339915" cy="112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Até agora vimos algoritmos (em pseudocódigo) que seguem um fluxo de processamento </a:t>
            </a:r>
            <a:r>
              <a:rPr lang="pt-BR" sz="2800" b="1"/>
              <a:t>sequencial</a:t>
            </a:r>
            <a:r>
              <a:rPr lang="pt-BR" sz="2800"/>
              <a:t>.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Uma instrução é sempre executada depois da outra.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A execução de certas instruções pode ser </a:t>
            </a:r>
            <a:r>
              <a:rPr lang="pt-BR" sz="2800" b="1"/>
              <a:t>condicionada</a:t>
            </a:r>
            <a:r>
              <a:rPr lang="pt-BR" sz="2800"/>
              <a:t>: só é executada se passar por um teste (decisão).</a:t>
            </a:r>
            <a:endParaRPr sz="280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Estrutura para a tomada de decisão: como representar num programa execução condicionada de instruções.</a:t>
            </a: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/>
          </a:p>
        </p:txBody>
      </p:sp>
      <p:sp>
        <p:nvSpPr>
          <p:cNvPr id="718" name="Google Shape;718;p46"/>
          <p:cNvSpPr/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46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47"/>
          <p:cNvSpPr txBox="1"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pt-BR" sz="3600">
                <a:solidFill>
                  <a:schemeClr val="dk2"/>
                </a:solidFill>
              </a:rPr>
              <a:t>Fluxo de Processamento</a:t>
            </a:r>
            <a:endParaRPr/>
          </a:p>
        </p:txBody>
      </p:sp>
      <p:sp>
        <p:nvSpPr>
          <p:cNvPr id="724" name="Google Shape;724;p47"/>
          <p:cNvSpPr txBox="1">
            <a:spLocks noGrp="1"/>
          </p:cNvSpPr>
          <p:nvPr>
            <p:ph type="body" idx="1"/>
          </p:nvPr>
        </p:nvSpPr>
        <p:spPr>
          <a:xfrm>
            <a:off x="477837" y="1196753"/>
            <a:ext cx="11339915" cy="112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Estrutura para a tomada de decisão: como </a:t>
            </a:r>
            <a:br>
              <a:rPr lang="pt-BR" sz="2800"/>
            </a:br>
            <a:r>
              <a:rPr lang="pt-BR" sz="2800"/>
              <a:t>representar num programa execução </a:t>
            </a:r>
            <a:br>
              <a:rPr lang="pt-BR" sz="2800"/>
            </a:br>
            <a:r>
              <a:rPr lang="pt-BR" sz="2800"/>
              <a:t>condicionada de instruções.</a:t>
            </a: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/>
          </a:p>
        </p:txBody>
      </p:sp>
      <p:sp>
        <p:nvSpPr>
          <p:cNvPr id="725" name="Google Shape;725;p47"/>
          <p:cNvSpPr/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47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6" name="Google Shape;726;p47"/>
          <p:cNvSpPr/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47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27" name="Google Shape;727;p47"/>
          <p:cNvGrpSpPr/>
          <p:nvPr/>
        </p:nvGrpSpPr>
        <p:grpSpPr>
          <a:xfrm>
            <a:off x="2723674" y="902123"/>
            <a:ext cx="8401526" cy="5590752"/>
            <a:chOff x="2723674" y="902123"/>
            <a:chExt cx="8401526" cy="5590752"/>
          </a:xfrm>
        </p:grpSpPr>
        <p:sp>
          <p:nvSpPr>
            <p:cNvPr id="728" name="Google Shape;728;p47"/>
            <p:cNvSpPr/>
            <p:nvPr/>
          </p:nvSpPr>
          <p:spPr>
            <a:xfrm>
              <a:off x="8088272" y="902123"/>
              <a:ext cx="1076630" cy="36004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Início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47"/>
            <p:cNvSpPr/>
            <p:nvPr/>
          </p:nvSpPr>
          <p:spPr>
            <a:xfrm>
              <a:off x="8001689" y="1495490"/>
              <a:ext cx="1249796" cy="432048"/>
            </a:xfrm>
            <a:prstGeom prst="parallelogram">
              <a:avLst>
                <a:gd name="adj" fmla="val 25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Ler P1</a:t>
              </a:r>
              <a:endParaRPr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47"/>
            <p:cNvSpPr/>
            <p:nvPr/>
          </p:nvSpPr>
          <p:spPr>
            <a:xfrm>
              <a:off x="7893219" y="3030026"/>
              <a:ext cx="1476000" cy="432048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 ← (P1+P2)/2</a:t>
              </a:r>
              <a:endParaRPr/>
            </a:p>
          </p:txBody>
        </p:sp>
        <p:sp>
          <p:nvSpPr>
            <p:cNvPr id="731" name="Google Shape;731;p47"/>
            <p:cNvSpPr/>
            <p:nvPr/>
          </p:nvSpPr>
          <p:spPr>
            <a:xfrm>
              <a:off x="7966964" y="3794084"/>
              <a:ext cx="1330526" cy="720080"/>
            </a:xfrm>
            <a:prstGeom prst="diamond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 ≥ 7</a:t>
              </a:r>
              <a:endParaRPr/>
            </a:p>
          </p:txBody>
        </p:sp>
        <p:sp>
          <p:nvSpPr>
            <p:cNvPr id="732" name="Google Shape;732;p47"/>
            <p:cNvSpPr/>
            <p:nvPr/>
          </p:nvSpPr>
          <p:spPr>
            <a:xfrm>
              <a:off x="9933725" y="4998040"/>
              <a:ext cx="1191475" cy="432048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Aprovad</a:t>
              </a:r>
              <a:r>
                <a:rPr lang="pt-BR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o</a:t>
              </a:r>
              <a:endParaRPr/>
            </a:p>
          </p:txBody>
        </p:sp>
        <p:sp>
          <p:nvSpPr>
            <p:cNvPr id="733" name="Google Shape;733;p47"/>
            <p:cNvSpPr/>
            <p:nvPr/>
          </p:nvSpPr>
          <p:spPr>
            <a:xfrm>
              <a:off x="8088272" y="6132835"/>
              <a:ext cx="1076630" cy="36004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Fim</a:t>
              </a:r>
              <a:endParaRPr/>
            </a:p>
          </p:txBody>
        </p:sp>
        <p:sp>
          <p:nvSpPr>
            <p:cNvPr id="734" name="Google Shape;734;p47"/>
            <p:cNvSpPr txBox="1"/>
            <p:nvPr/>
          </p:nvSpPr>
          <p:spPr>
            <a:xfrm>
              <a:off x="7392227" y="3804199"/>
              <a:ext cx="5245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Não</a:t>
              </a:r>
              <a:endParaRPr/>
            </a:p>
          </p:txBody>
        </p:sp>
        <p:sp>
          <p:nvSpPr>
            <p:cNvPr id="735" name="Google Shape;735;p47"/>
            <p:cNvSpPr txBox="1"/>
            <p:nvPr/>
          </p:nvSpPr>
          <p:spPr>
            <a:xfrm>
              <a:off x="9376404" y="3804199"/>
              <a:ext cx="4892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Sim</a:t>
              </a:r>
              <a:endParaRPr/>
            </a:p>
          </p:txBody>
        </p:sp>
        <p:cxnSp>
          <p:nvCxnSpPr>
            <p:cNvPr id="736" name="Google Shape;736;p47"/>
            <p:cNvCxnSpPr/>
            <p:nvPr/>
          </p:nvCxnSpPr>
          <p:spPr>
            <a:xfrm>
              <a:off x="8626587" y="1262163"/>
              <a:ext cx="0" cy="23332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lg" len="lg"/>
            </a:ln>
          </p:spPr>
        </p:cxnSp>
        <p:cxnSp>
          <p:nvCxnSpPr>
            <p:cNvPr id="737" name="Google Shape;737;p47"/>
            <p:cNvCxnSpPr>
              <a:stCxn id="738" idx="4"/>
              <a:endCxn id="730" idx="0"/>
            </p:cNvCxnSpPr>
            <p:nvPr/>
          </p:nvCxnSpPr>
          <p:spPr>
            <a:xfrm>
              <a:off x="8626587" y="2676827"/>
              <a:ext cx="4500" cy="353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lg" len="lg"/>
            </a:ln>
          </p:spPr>
        </p:cxnSp>
        <p:cxnSp>
          <p:nvCxnSpPr>
            <p:cNvPr id="739" name="Google Shape;739;p47"/>
            <p:cNvCxnSpPr>
              <a:stCxn id="730" idx="2"/>
              <a:endCxn id="731" idx="0"/>
            </p:cNvCxnSpPr>
            <p:nvPr/>
          </p:nvCxnSpPr>
          <p:spPr>
            <a:xfrm>
              <a:off x="8631219" y="3462074"/>
              <a:ext cx="900" cy="332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lg" len="lg"/>
            </a:ln>
          </p:spPr>
        </p:cxnSp>
        <p:cxnSp>
          <p:nvCxnSpPr>
            <p:cNvPr id="740" name="Google Shape;740;p47"/>
            <p:cNvCxnSpPr>
              <a:stCxn id="731" idx="3"/>
              <a:endCxn id="732" idx="0"/>
            </p:cNvCxnSpPr>
            <p:nvPr/>
          </p:nvCxnSpPr>
          <p:spPr>
            <a:xfrm>
              <a:off x="9297490" y="4154124"/>
              <a:ext cx="1232100" cy="843900"/>
            </a:xfrm>
            <a:prstGeom prst="bentConnector2">
              <a:avLst/>
            </a:prstGeom>
            <a:noFill/>
            <a:ln w="19050" cap="flat" cmpd="sng">
              <a:solidFill>
                <a:srgbClr val="7F7F7F"/>
              </a:solidFill>
              <a:prstDash val="solid"/>
              <a:round/>
              <a:headEnd type="none" w="sm" len="sm"/>
              <a:tailEnd type="stealth" w="lg" len="lg"/>
            </a:ln>
          </p:spPr>
        </p:cxnSp>
        <p:cxnSp>
          <p:nvCxnSpPr>
            <p:cNvPr id="741" name="Google Shape;741;p47"/>
            <p:cNvCxnSpPr>
              <a:stCxn id="742" idx="2"/>
              <a:endCxn id="733" idx="2"/>
            </p:cNvCxnSpPr>
            <p:nvPr/>
          </p:nvCxnSpPr>
          <p:spPr>
            <a:xfrm rot="-5400000" flipH="1">
              <a:off x="5523212" y="3747980"/>
              <a:ext cx="361200" cy="4768800"/>
            </a:xfrm>
            <a:prstGeom prst="bentConnector2">
              <a:avLst/>
            </a:prstGeom>
            <a:noFill/>
            <a:ln w="19050" cap="flat" cmpd="sng">
              <a:solidFill>
                <a:srgbClr val="7F7F7F"/>
              </a:solidFill>
              <a:prstDash val="solid"/>
              <a:round/>
              <a:headEnd type="none" w="sm" len="sm"/>
              <a:tailEnd type="stealth" w="lg" len="lg"/>
            </a:ln>
          </p:spPr>
        </p:cxnSp>
        <p:cxnSp>
          <p:nvCxnSpPr>
            <p:cNvPr id="743" name="Google Shape;743;p47"/>
            <p:cNvCxnSpPr>
              <a:stCxn id="732" idx="2"/>
              <a:endCxn id="733" idx="6"/>
            </p:cNvCxnSpPr>
            <p:nvPr/>
          </p:nvCxnSpPr>
          <p:spPr>
            <a:xfrm rot="5400000">
              <a:off x="9405663" y="5189188"/>
              <a:ext cx="882900" cy="1364700"/>
            </a:xfrm>
            <a:prstGeom prst="bentConnector2">
              <a:avLst/>
            </a:prstGeom>
            <a:noFill/>
            <a:ln w="19050" cap="flat" cmpd="sng">
              <a:solidFill>
                <a:srgbClr val="7F7F7F"/>
              </a:solidFill>
              <a:prstDash val="solid"/>
              <a:round/>
              <a:headEnd type="none" w="sm" len="sm"/>
              <a:tailEnd type="stealth" w="lg" len="lg"/>
            </a:ln>
          </p:spPr>
        </p:cxnSp>
        <p:sp>
          <p:nvSpPr>
            <p:cNvPr id="738" name="Google Shape;738;p47"/>
            <p:cNvSpPr/>
            <p:nvPr/>
          </p:nvSpPr>
          <p:spPr>
            <a:xfrm>
              <a:off x="8001689" y="2244779"/>
              <a:ext cx="1249796" cy="432048"/>
            </a:xfrm>
            <a:prstGeom prst="parallelogram">
              <a:avLst>
                <a:gd name="adj" fmla="val 25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Ler P2</a:t>
              </a:r>
              <a:endParaRPr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44" name="Google Shape;744;p47"/>
            <p:cNvCxnSpPr/>
            <p:nvPr/>
          </p:nvCxnSpPr>
          <p:spPr>
            <a:xfrm>
              <a:off x="8626587" y="1927538"/>
              <a:ext cx="0" cy="317241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lg" len="lg"/>
            </a:ln>
          </p:spPr>
        </p:cxnSp>
        <p:sp>
          <p:nvSpPr>
            <p:cNvPr id="742" name="Google Shape;742;p47"/>
            <p:cNvSpPr/>
            <p:nvPr/>
          </p:nvSpPr>
          <p:spPr>
            <a:xfrm>
              <a:off x="2723674" y="5519732"/>
              <a:ext cx="1191475" cy="432048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Reprovado</a:t>
              </a:r>
              <a:endParaRPr/>
            </a:p>
          </p:txBody>
        </p:sp>
        <p:sp>
          <p:nvSpPr>
            <p:cNvPr id="745" name="Google Shape;745;p47"/>
            <p:cNvSpPr/>
            <p:nvPr/>
          </p:nvSpPr>
          <p:spPr>
            <a:xfrm>
              <a:off x="5959358" y="3938100"/>
              <a:ext cx="1249796" cy="432048"/>
            </a:xfrm>
            <a:prstGeom prst="parallelogram">
              <a:avLst>
                <a:gd name="adj" fmla="val 25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Ler PF</a:t>
              </a:r>
              <a:endParaRPr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47"/>
            <p:cNvSpPr/>
            <p:nvPr/>
          </p:nvSpPr>
          <p:spPr>
            <a:xfrm>
              <a:off x="3867623" y="3938100"/>
              <a:ext cx="1401543" cy="432048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 ← (PF+M)/2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47"/>
            <p:cNvSpPr/>
            <p:nvPr/>
          </p:nvSpPr>
          <p:spPr>
            <a:xfrm>
              <a:off x="3920321" y="4676275"/>
              <a:ext cx="1296145" cy="720080"/>
            </a:xfrm>
            <a:prstGeom prst="diamond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 ≥ 5</a:t>
              </a:r>
              <a:endParaRPr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47"/>
            <p:cNvSpPr/>
            <p:nvPr/>
          </p:nvSpPr>
          <p:spPr>
            <a:xfrm>
              <a:off x="5257842" y="5511646"/>
              <a:ext cx="1191475" cy="432048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Aprovad</a:t>
              </a:r>
              <a:r>
                <a:rPr lang="pt-BR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o</a:t>
              </a:r>
              <a:endParaRPr/>
            </a:p>
          </p:txBody>
        </p:sp>
        <p:cxnSp>
          <p:nvCxnSpPr>
            <p:cNvPr id="749" name="Google Shape;749;p47"/>
            <p:cNvCxnSpPr>
              <a:stCxn id="731" idx="1"/>
              <a:endCxn id="745" idx="2"/>
            </p:cNvCxnSpPr>
            <p:nvPr/>
          </p:nvCxnSpPr>
          <p:spPr>
            <a:xfrm rot="10800000">
              <a:off x="7155164" y="4154124"/>
              <a:ext cx="8118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lg" len="lg"/>
            </a:ln>
          </p:spPr>
        </p:cxnSp>
        <p:cxnSp>
          <p:nvCxnSpPr>
            <p:cNvPr id="750" name="Google Shape;750;p47"/>
            <p:cNvCxnSpPr>
              <a:stCxn id="745" idx="5"/>
              <a:endCxn id="746" idx="3"/>
            </p:cNvCxnSpPr>
            <p:nvPr/>
          </p:nvCxnSpPr>
          <p:spPr>
            <a:xfrm rot="10800000">
              <a:off x="5269064" y="4154124"/>
              <a:ext cx="744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lg" len="lg"/>
            </a:ln>
          </p:spPr>
        </p:cxnSp>
        <p:cxnSp>
          <p:nvCxnSpPr>
            <p:cNvPr id="751" name="Google Shape;751;p47"/>
            <p:cNvCxnSpPr>
              <a:stCxn id="746" idx="2"/>
              <a:endCxn id="747" idx="0"/>
            </p:cNvCxnSpPr>
            <p:nvPr/>
          </p:nvCxnSpPr>
          <p:spPr>
            <a:xfrm>
              <a:off x="4568395" y="4370148"/>
              <a:ext cx="0" cy="306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lg" len="lg"/>
            </a:ln>
          </p:spPr>
        </p:cxnSp>
        <p:cxnSp>
          <p:nvCxnSpPr>
            <p:cNvPr id="752" name="Google Shape;752;p47"/>
            <p:cNvCxnSpPr>
              <a:stCxn id="747" idx="3"/>
              <a:endCxn id="748" idx="0"/>
            </p:cNvCxnSpPr>
            <p:nvPr/>
          </p:nvCxnSpPr>
          <p:spPr>
            <a:xfrm>
              <a:off x="5216466" y="5036315"/>
              <a:ext cx="637200" cy="475200"/>
            </a:xfrm>
            <a:prstGeom prst="bentConnector2">
              <a:avLst/>
            </a:prstGeom>
            <a:noFill/>
            <a:ln w="19050" cap="flat" cmpd="sng">
              <a:solidFill>
                <a:srgbClr val="7F7F7F"/>
              </a:solidFill>
              <a:prstDash val="solid"/>
              <a:round/>
              <a:headEnd type="none" w="sm" len="sm"/>
              <a:tailEnd type="stealth" w="lg" len="lg"/>
            </a:ln>
          </p:spPr>
        </p:cxnSp>
        <p:cxnSp>
          <p:nvCxnSpPr>
            <p:cNvPr id="753" name="Google Shape;753;p47"/>
            <p:cNvCxnSpPr>
              <a:stCxn id="747" idx="1"/>
              <a:endCxn id="742" idx="0"/>
            </p:cNvCxnSpPr>
            <p:nvPr/>
          </p:nvCxnSpPr>
          <p:spPr>
            <a:xfrm flipH="1">
              <a:off x="3319421" y="5036315"/>
              <a:ext cx="600900" cy="483300"/>
            </a:xfrm>
            <a:prstGeom prst="bentConnector2">
              <a:avLst/>
            </a:prstGeom>
            <a:noFill/>
            <a:ln w="19050" cap="flat" cmpd="sng">
              <a:solidFill>
                <a:srgbClr val="7F7F7F"/>
              </a:solidFill>
              <a:prstDash val="solid"/>
              <a:round/>
              <a:headEnd type="none" w="sm" len="sm"/>
              <a:tailEnd type="stealth" w="lg" len="lg"/>
            </a:ln>
          </p:spPr>
        </p:cxnSp>
        <p:cxnSp>
          <p:nvCxnSpPr>
            <p:cNvPr id="754" name="Google Shape;754;p47"/>
            <p:cNvCxnSpPr>
              <a:stCxn id="748" idx="2"/>
              <a:endCxn id="733" idx="2"/>
            </p:cNvCxnSpPr>
            <p:nvPr/>
          </p:nvCxnSpPr>
          <p:spPr>
            <a:xfrm rot="-5400000" flipH="1">
              <a:off x="6786280" y="5010994"/>
              <a:ext cx="369300" cy="2234700"/>
            </a:xfrm>
            <a:prstGeom prst="bentConnector2">
              <a:avLst/>
            </a:prstGeom>
            <a:noFill/>
            <a:ln w="19050" cap="flat" cmpd="sng">
              <a:solidFill>
                <a:srgbClr val="7F7F7F"/>
              </a:solidFill>
              <a:prstDash val="solid"/>
              <a:round/>
              <a:headEnd type="none" w="sm" len="sm"/>
              <a:tailEnd type="stealth" w="lg" len="lg"/>
            </a:ln>
          </p:spPr>
        </p:cxnSp>
        <p:sp>
          <p:nvSpPr>
            <p:cNvPr id="755" name="Google Shape;755;p47"/>
            <p:cNvSpPr txBox="1"/>
            <p:nvPr/>
          </p:nvSpPr>
          <p:spPr>
            <a:xfrm>
              <a:off x="3377735" y="4700634"/>
              <a:ext cx="5245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Não</a:t>
              </a:r>
              <a:endParaRPr/>
            </a:p>
          </p:txBody>
        </p:sp>
        <p:sp>
          <p:nvSpPr>
            <p:cNvPr id="756" name="Google Shape;756;p47"/>
            <p:cNvSpPr txBox="1"/>
            <p:nvPr/>
          </p:nvSpPr>
          <p:spPr>
            <a:xfrm>
              <a:off x="5246162" y="4700634"/>
              <a:ext cx="4892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Sim</a:t>
              </a: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8"/>
          <p:cNvSpPr txBox="1"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pt-BR" sz="3600">
                <a:solidFill>
                  <a:schemeClr val="dk2"/>
                </a:solidFill>
              </a:rPr>
              <a:t>Fluxo de Processamento</a:t>
            </a:r>
            <a:endParaRPr/>
          </a:p>
        </p:txBody>
      </p:sp>
      <p:sp>
        <p:nvSpPr>
          <p:cNvPr id="762" name="Google Shape;762;p48"/>
          <p:cNvSpPr txBox="1">
            <a:spLocks noGrp="1"/>
          </p:cNvSpPr>
          <p:nvPr>
            <p:ph type="body" idx="1"/>
          </p:nvPr>
        </p:nvSpPr>
        <p:spPr>
          <a:xfrm>
            <a:off x="477837" y="1196753"/>
            <a:ext cx="11339915" cy="112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Além disso, em muitos casos vamos querer </a:t>
            </a:r>
            <a:r>
              <a:rPr lang="pt-BR" sz="2800" b="1"/>
              <a:t>repetir</a:t>
            </a:r>
            <a:r>
              <a:rPr lang="pt-BR" sz="2800"/>
              <a:t> de forma controlada um conjunto de instruções.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A repetição (</a:t>
            </a:r>
            <a:r>
              <a:rPr lang="pt-BR" sz="2800" i="1"/>
              <a:t>loop</a:t>
            </a:r>
            <a:r>
              <a:rPr lang="pt-BR" sz="2800"/>
              <a:t>) deve acontecer </a:t>
            </a:r>
            <a:r>
              <a:rPr lang="pt-BR" sz="2800" b="1"/>
              <a:t>enquanto alguma condição é atendida</a:t>
            </a:r>
            <a:r>
              <a:rPr lang="pt-BR" sz="2800"/>
              <a:t>.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Estes são os assuntos da próxima aula.</a:t>
            </a: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/>
          </a:p>
        </p:txBody>
      </p:sp>
      <p:sp>
        <p:nvSpPr>
          <p:cNvPr id="763" name="Google Shape;763;p48"/>
          <p:cNvSpPr/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48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49"/>
          <p:cNvSpPr/>
          <p:nvPr/>
        </p:nvSpPr>
        <p:spPr>
          <a:xfrm>
            <a:off x="212651" y="188641"/>
            <a:ext cx="11780875" cy="651054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9" name="Google Shape;769;p49"/>
          <p:cNvSpPr txBox="1">
            <a:spLocks noGrp="1"/>
          </p:cNvSpPr>
          <p:nvPr>
            <p:ph type="ctrTitle"/>
          </p:nvPr>
        </p:nvSpPr>
        <p:spPr>
          <a:xfrm>
            <a:off x="2209800" y="2461017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alibri"/>
              <a:buNone/>
            </a:pPr>
            <a:r>
              <a:rPr lang="pt-BR" sz="4800" b="1">
                <a:solidFill>
                  <a:schemeClr val="dk2"/>
                </a:solidFill>
              </a:rPr>
              <a:t>Introdução a Algoritmos</a:t>
            </a:r>
            <a:endParaRPr sz="4800">
              <a:solidFill>
                <a:schemeClr val="dk2"/>
              </a:solidFill>
            </a:endParaRPr>
          </a:p>
        </p:txBody>
      </p:sp>
      <p:sp>
        <p:nvSpPr>
          <p:cNvPr id="770" name="Google Shape;770;p49"/>
          <p:cNvSpPr txBox="1">
            <a:spLocks noGrp="1"/>
          </p:cNvSpPr>
          <p:nvPr>
            <p:ph type="subTitle" idx="1"/>
          </p:nvPr>
        </p:nvSpPr>
        <p:spPr>
          <a:xfrm>
            <a:off x="2541390" y="5202441"/>
            <a:ext cx="7208874" cy="1172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pt-BR" b="1">
                <a:latin typeface="Calibri"/>
                <a:ea typeface="Calibri"/>
                <a:cs typeface="Calibri"/>
                <a:sym typeface="Calibri"/>
              </a:rPr>
              <a:t>Gilson. A. O. P. Costa (IME/UERJ)</a:t>
            </a:r>
            <a:endParaRPr/>
          </a:p>
        </p:txBody>
      </p:sp>
      <p:pic>
        <p:nvPicPr>
          <p:cNvPr id="771" name="Google Shape;771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7838" y="223033"/>
            <a:ext cx="1297798" cy="1362472"/>
          </a:xfrm>
          <a:prstGeom prst="rect">
            <a:avLst/>
          </a:prstGeom>
          <a:noFill/>
          <a:ln>
            <a:noFill/>
          </a:ln>
        </p:spPr>
      </p:pic>
      <p:sp>
        <p:nvSpPr>
          <p:cNvPr id="772" name="Google Shape;772;p49"/>
          <p:cNvSpPr txBox="1"/>
          <p:nvPr/>
        </p:nvSpPr>
        <p:spPr>
          <a:xfrm>
            <a:off x="4566614" y="6146803"/>
            <a:ext cx="2729317" cy="228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A96D2B"/>
              </a:buClr>
              <a:buSzPts val="3120"/>
              <a:buFont typeface="Arial"/>
              <a:buNone/>
            </a:pPr>
            <a:r>
              <a:rPr lang="pt-BR" sz="2400" baseline="30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gilson.costa@ime.uerj.br</a:t>
            </a:r>
            <a:endParaRPr sz="3600" baseline="300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3" name="Google Shape;773;p49"/>
          <p:cNvSpPr/>
          <p:nvPr/>
        </p:nvSpPr>
        <p:spPr>
          <a:xfrm>
            <a:off x="3048627" y="568858"/>
            <a:ext cx="6094745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Introdução ao Processamento de Dados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Turma 3 (2020.1)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74" name="Google Shape;774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37037" y="289592"/>
            <a:ext cx="1233373" cy="1233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pt-BR" sz="3600">
                <a:solidFill>
                  <a:schemeClr val="dk2"/>
                </a:solidFill>
              </a:rPr>
              <a:t>Definição de Algoritmo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132" name="Google Shape;132;p5"/>
          <p:cNvSpPr txBox="1">
            <a:spLocks noGrp="1"/>
          </p:cNvSpPr>
          <p:nvPr>
            <p:ph type="body" idx="1"/>
          </p:nvPr>
        </p:nvSpPr>
        <p:spPr>
          <a:xfrm>
            <a:off x="477837" y="1196753"/>
            <a:ext cx="11154181" cy="112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pt-BR" sz="2800"/>
              <a:t>Uma </a:t>
            </a:r>
            <a:r>
              <a:rPr lang="pt-BR" sz="2800" b="1"/>
              <a:t>sequência</a:t>
            </a:r>
            <a:r>
              <a:rPr lang="pt-BR" sz="2800"/>
              <a:t> de passos para realizar uma tarefa.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Em matemática e ciência da computação, um algoritmo é uma </a:t>
            </a:r>
            <a:r>
              <a:rPr lang="pt-BR" sz="2800" b="1"/>
              <a:t>sequência finita</a:t>
            </a:r>
            <a:r>
              <a:rPr lang="pt-BR" sz="2800"/>
              <a:t> de instruções, </a:t>
            </a:r>
            <a:r>
              <a:rPr lang="pt-BR" sz="2800" b="1"/>
              <a:t>bem definidas </a:t>
            </a:r>
            <a:r>
              <a:rPr lang="pt-BR" sz="2800"/>
              <a:t>e </a:t>
            </a:r>
            <a:r>
              <a:rPr lang="pt-BR" sz="2800" b="1"/>
              <a:t>implementáveis ​​por um computador</a:t>
            </a:r>
            <a:r>
              <a:rPr lang="pt-BR" sz="2800"/>
              <a:t>.</a:t>
            </a:r>
            <a:endParaRPr sz="280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Para ser implementável por um programa de computador, um algoritmo deve ser escrito em uma </a:t>
            </a:r>
            <a:r>
              <a:rPr lang="pt-BR" sz="2800" b="1"/>
              <a:t>linguagem de programação</a:t>
            </a:r>
            <a:r>
              <a:rPr lang="pt-BR" sz="2800"/>
              <a:t> (programa). 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Os algoritmos são inequívocos: sempre que a sequência de passos é realizada sobre as mesmas </a:t>
            </a:r>
            <a:r>
              <a:rPr lang="pt-BR" sz="2800" b="1"/>
              <a:t>entradas</a:t>
            </a:r>
            <a:r>
              <a:rPr lang="pt-BR" sz="2800"/>
              <a:t>, as mesmas </a:t>
            </a:r>
            <a:r>
              <a:rPr lang="pt-BR" sz="2800" b="1"/>
              <a:t>saídas</a:t>
            </a:r>
            <a:r>
              <a:rPr lang="pt-BR" sz="2800"/>
              <a:t> devem ser produzidas.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None/>
            </a:pPr>
            <a:endParaRPr sz="280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None/>
            </a:pPr>
            <a:endParaRPr sz="280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None/>
            </a:pPr>
            <a:endParaRPr sz="2800"/>
          </a:p>
        </p:txBody>
      </p:sp>
      <p:sp>
        <p:nvSpPr>
          <p:cNvPr id="133" name="Google Shape;133;p5"/>
          <p:cNvSpPr/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 txBox="1">
            <a:spLocks noGrp="1"/>
          </p:cNvSpPr>
          <p:nvPr>
            <p:ph type="title"/>
          </p:nvPr>
        </p:nvSpPr>
        <p:spPr>
          <a:xfrm>
            <a:off x="477837" y="115888"/>
            <a:ext cx="1107975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pt-BR" sz="3600">
                <a:solidFill>
                  <a:schemeClr val="dk2"/>
                </a:solidFill>
              </a:rPr>
              <a:t>Sistema Operacional</a:t>
            </a:r>
            <a:endParaRPr/>
          </a:p>
        </p:txBody>
      </p:sp>
      <p:sp>
        <p:nvSpPr>
          <p:cNvPr id="139" name="Google Shape;139;p6"/>
          <p:cNvSpPr/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6"/>
          <p:cNvSpPr/>
          <p:nvPr/>
        </p:nvSpPr>
        <p:spPr>
          <a:xfrm>
            <a:off x="1713063" y="1440209"/>
            <a:ext cx="2270125" cy="136683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6"/>
          <p:cNvSpPr/>
          <p:nvPr/>
        </p:nvSpPr>
        <p:spPr>
          <a:xfrm>
            <a:off x="4431606" y="1637673"/>
            <a:ext cx="3528392" cy="3960440"/>
          </a:xfrm>
          <a:prstGeom prst="rect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6"/>
          <p:cNvSpPr/>
          <p:nvPr/>
        </p:nvSpPr>
        <p:spPr>
          <a:xfrm>
            <a:off x="4719936" y="1991070"/>
            <a:ext cx="2952750" cy="935038"/>
          </a:xfrm>
          <a:prstGeom prst="rect">
            <a:avLst/>
          </a:prstGeom>
          <a:solidFill>
            <a:srgbClr val="E3EFDE"/>
          </a:solidFill>
          <a:ln w="12700" cap="flat" cmpd="sng">
            <a:solidFill>
              <a:srgbClr val="49585E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25400" dir="5400000" sx="100999" sy="100999" rotWithShape="0">
              <a:srgbClr val="808080">
                <a:alpha val="3960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 com Usuário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6"/>
          <p:cNvSpPr/>
          <p:nvPr/>
        </p:nvSpPr>
        <p:spPr>
          <a:xfrm>
            <a:off x="4688186" y="3111846"/>
            <a:ext cx="1439862" cy="1152525"/>
          </a:xfrm>
          <a:prstGeom prst="rect">
            <a:avLst/>
          </a:prstGeom>
          <a:solidFill>
            <a:srgbClr val="E0B6A7"/>
          </a:solidFill>
          <a:ln w="12700" cap="flat" cmpd="sng">
            <a:solidFill>
              <a:srgbClr val="49585E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25400" dir="5400000" sx="100999" sy="100999" rotWithShape="0">
              <a:srgbClr val="808080">
                <a:alpha val="3960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Gerencia-mento de Arquivos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6"/>
          <p:cNvSpPr/>
          <p:nvPr/>
        </p:nvSpPr>
        <p:spPr>
          <a:xfrm>
            <a:off x="6262986" y="3111846"/>
            <a:ext cx="1439862" cy="1152525"/>
          </a:xfrm>
          <a:prstGeom prst="rect">
            <a:avLst/>
          </a:prstGeom>
          <a:solidFill>
            <a:srgbClr val="DACEAF"/>
          </a:solidFill>
          <a:ln w="12700" cap="flat" cmpd="sng">
            <a:solidFill>
              <a:srgbClr val="49585E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25400" dir="5400000" sx="100999" sy="100999" rotWithShape="0">
              <a:srgbClr val="808080">
                <a:alpha val="3960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Gerencia-mento de Tarefas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6"/>
          <p:cNvSpPr/>
          <p:nvPr/>
        </p:nvSpPr>
        <p:spPr>
          <a:xfrm>
            <a:off x="4719936" y="4438996"/>
            <a:ext cx="2952750" cy="936625"/>
          </a:xfrm>
          <a:prstGeom prst="rect">
            <a:avLst/>
          </a:prstGeom>
          <a:solidFill>
            <a:srgbClr val="D9D9D9"/>
          </a:solidFill>
          <a:ln w="12700" cap="flat" cmpd="sng">
            <a:solidFill>
              <a:srgbClr val="49585E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25400" dir="5400000" sx="100999" sy="100999" rotWithShape="0">
              <a:srgbClr val="808080">
                <a:alpha val="3960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Gerenciamento dos Recursos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6" descr="teclad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9412" y="3221383"/>
            <a:ext cx="1389062" cy="1014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6" descr="monitor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92437" y="1914870"/>
            <a:ext cx="1223962" cy="78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6" descr="impressora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16400" y="1918046"/>
            <a:ext cx="842963" cy="72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6" descr="mouse.jp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248174" y="3529359"/>
            <a:ext cx="647700" cy="477837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6"/>
          <p:cNvSpPr txBox="1"/>
          <p:nvPr/>
        </p:nvSpPr>
        <p:spPr>
          <a:xfrm>
            <a:off x="1767037" y="1476720"/>
            <a:ext cx="2184400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Dispositivos de Saída</a:t>
            </a:r>
            <a:endParaRPr sz="18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6"/>
          <p:cNvSpPr txBox="1"/>
          <p:nvPr/>
        </p:nvSpPr>
        <p:spPr>
          <a:xfrm>
            <a:off x="1663849" y="2924520"/>
            <a:ext cx="2389188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None/>
            </a:pPr>
            <a:r>
              <a:rPr lang="pt-BR"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Dispositivos de Entrada</a:t>
            </a:r>
            <a:endParaRPr sz="18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6"/>
          <p:cNvSpPr txBox="1"/>
          <p:nvPr/>
        </p:nvSpPr>
        <p:spPr>
          <a:xfrm>
            <a:off x="1974999" y="4285008"/>
            <a:ext cx="179574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None/>
            </a:pPr>
            <a:r>
              <a:rPr lang="pt-BR"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Dispositivos de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None/>
            </a:pPr>
            <a:r>
              <a:rPr lang="pt-BR"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Armazenamento</a:t>
            </a:r>
            <a:endParaRPr sz="18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6" descr="hd.jp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735288" y="4942233"/>
            <a:ext cx="936625" cy="7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6" descr="pendrive.jp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784624" y="5015258"/>
            <a:ext cx="1092200" cy="576262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6"/>
          <p:cNvSpPr/>
          <p:nvPr/>
        </p:nvSpPr>
        <p:spPr>
          <a:xfrm>
            <a:off x="1709888" y="2957858"/>
            <a:ext cx="2263775" cy="1223962"/>
          </a:xfrm>
          <a:prstGeom prst="rect">
            <a:avLst/>
          </a:prstGeom>
          <a:noFill/>
          <a:ln w="12700" cap="flat" cmpd="sng">
            <a:solidFill>
              <a:srgbClr val="49585E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25400" dir="5400000" sx="100999" sy="100999" rotWithShape="0">
              <a:srgbClr val="808080">
                <a:alpha val="3960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6"/>
          <p:cNvSpPr/>
          <p:nvPr/>
        </p:nvSpPr>
        <p:spPr>
          <a:xfrm>
            <a:off x="1709887" y="4351683"/>
            <a:ext cx="2247899" cy="1439862"/>
          </a:xfrm>
          <a:prstGeom prst="rect">
            <a:avLst/>
          </a:prstGeom>
          <a:noFill/>
          <a:ln w="12700" cap="flat" cmpd="sng">
            <a:solidFill>
              <a:srgbClr val="49585E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25400" dir="5400000" sx="100999" sy="100999" rotWithShape="0">
              <a:srgbClr val="808080">
                <a:alpha val="3960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7" name="Google Shape;157;p6"/>
          <p:cNvCxnSpPr/>
          <p:nvPr/>
        </p:nvCxnSpPr>
        <p:spPr>
          <a:xfrm>
            <a:off x="4215111" y="1991070"/>
            <a:ext cx="0" cy="3024188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58" name="Google Shape;158;p6"/>
          <p:cNvCxnSpPr/>
          <p:nvPr/>
        </p:nvCxnSpPr>
        <p:spPr>
          <a:xfrm rot="10800000">
            <a:off x="3989686" y="1991070"/>
            <a:ext cx="252412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59" name="Google Shape;159;p6"/>
          <p:cNvCxnSpPr/>
          <p:nvPr/>
        </p:nvCxnSpPr>
        <p:spPr>
          <a:xfrm rot="10800000">
            <a:off x="3973811" y="3359495"/>
            <a:ext cx="252412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60" name="Google Shape;160;p6"/>
          <p:cNvCxnSpPr/>
          <p:nvPr/>
        </p:nvCxnSpPr>
        <p:spPr>
          <a:xfrm rot="10800000">
            <a:off x="3983336" y="5015258"/>
            <a:ext cx="252412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61" name="Google Shape;161;p6"/>
          <p:cNvCxnSpPr/>
          <p:nvPr/>
        </p:nvCxnSpPr>
        <p:spPr>
          <a:xfrm rot="10800000">
            <a:off x="4208762" y="4654895"/>
            <a:ext cx="503237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stealth" w="med" len="med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62" name="Google Shape;162;p6"/>
          <p:cNvCxnSpPr/>
          <p:nvPr/>
        </p:nvCxnSpPr>
        <p:spPr>
          <a:xfrm rot="10800000">
            <a:off x="3992862" y="2278408"/>
            <a:ext cx="720725" cy="0"/>
          </a:xfrm>
          <a:prstGeom prst="straightConnector1">
            <a:avLst/>
          </a:prstGeom>
          <a:noFill/>
          <a:ln w="31750" cap="flat" cmpd="sng">
            <a:solidFill>
              <a:srgbClr val="CCFFCC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63" name="Google Shape;163;p6"/>
          <p:cNvCxnSpPr/>
          <p:nvPr/>
        </p:nvCxnSpPr>
        <p:spPr>
          <a:xfrm rot="10800000" flipH="1">
            <a:off x="3999212" y="2567333"/>
            <a:ext cx="720725" cy="647700"/>
          </a:xfrm>
          <a:prstGeom prst="straightConnector1">
            <a:avLst/>
          </a:prstGeom>
          <a:noFill/>
          <a:ln w="25400" cap="flat" cmpd="sng">
            <a:solidFill>
              <a:srgbClr val="CCFFCC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64" name="Google Shape;164;p6"/>
          <p:cNvCxnSpPr/>
          <p:nvPr/>
        </p:nvCxnSpPr>
        <p:spPr>
          <a:xfrm rot="10800000" flipH="1">
            <a:off x="4015086" y="3862733"/>
            <a:ext cx="647700" cy="64770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stealth" w="med" len="med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pic>
        <p:nvPicPr>
          <p:cNvPr id="165" name="Google Shape;165;p6" descr="cpu.jp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435529" y="4510434"/>
            <a:ext cx="1812925" cy="1341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6" descr="ram.jp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730921" y="1467973"/>
            <a:ext cx="1355725" cy="10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6" descr="rom.jp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9126538" y="2919759"/>
            <a:ext cx="1408112" cy="11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6"/>
          <p:cNvSpPr txBox="1"/>
          <p:nvPr/>
        </p:nvSpPr>
        <p:spPr>
          <a:xfrm>
            <a:off x="8985250" y="1117945"/>
            <a:ext cx="711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None/>
            </a:pPr>
            <a:r>
              <a:rPr lang="pt-BR" sz="18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RAM</a:t>
            </a:r>
            <a:endParaRPr/>
          </a:p>
        </p:txBody>
      </p:sp>
      <p:sp>
        <p:nvSpPr>
          <p:cNvPr id="169" name="Google Shape;169;p6"/>
          <p:cNvSpPr txBox="1"/>
          <p:nvPr/>
        </p:nvSpPr>
        <p:spPr>
          <a:xfrm>
            <a:off x="9490076" y="2567333"/>
            <a:ext cx="709613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None/>
            </a:pPr>
            <a:r>
              <a:rPr lang="pt-BR" sz="18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ROM</a:t>
            </a:r>
            <a:endParaRPr/>
          </a:p>
        </p:txBody>
      </p:sp>
      <p:sp>
        <p:nvSpPr>
          <p:cNvPr id="170" name="Google Shape;170;p6"/>
          <p:cNvSpPr txBox="1"/>
          <p:nvPr/>
        </p:nvSpPr>
        <p:spPr>
          <a:xfrm>
            <a:off x="9072563" y="4165945"/>
            <a:ext cx="635000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None/>
            </a:pPr>
            <a:r>
              <a:rPr lang="pt-BR" sz="18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CPU</a:t>
            </a:r>
            <a:endParaRPr/>
          </a:p>
        </p:txBody>
      </p:sp>
      <p:cxnSp>
        <p:nvCxnSpPr>
          <p:cNvPr id="171" name="Google Shape;171;p6"/>
          <p:cNvCxnSpPr/>
          <p:nvPr/>
        </p:nvCxnSpPr>
        <p:spPr>
          <a:xfrm>
            <a:off x="8320386" y="1991070"/>
            <a:ext cx="0" cy="3024188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72" name="Google Shape;172;p6"/>
          <p:cNvCxnSpPr/>
          <p:nvPr/>
        </p:nvCxnSpPr>
        <p:spPr>
          <a:xfrm flipH="1">
            <a:off x="8320386" y="3496020"/>
            <a:ext cx="792000" cy="635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stealth" w="med" len="med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73" name="Google Shape;173;p6"/>
          <p:cNvCxnSpPr/>
          <p:nvPr/>
        </p:nvCxnSpPr>
        <p:spPr>
          <a:xfrm rot="10800000">
            <a:off x="8314036" y="2001554"/>
            <a:ext cx="4318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stealth" w="med" len="med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74" name="Google Shape;174;p6"/>
          <p:cNvCxnSpPr/>
          <p:nvPr/>
        </p:nvCxnSpPr>
        <p:spPr>
          <a:xfrm rot="10800000">
            <a:off x="8320386" y="5021906"/>
            <a:ext cx="4318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stealth" w="med" len="med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75" name="Google Shape;175;p6"/>
          <p:cNvCxnSpPr/>
          <p:nvPr/>
        </p:nvCxnSpPr>
        <p:spPr>
          <a:xfrm rot="10800000">
            <a:off x="7702849" y="4726333"/>
            <a:ext cx="612775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76" name="Google Shape;176;p6"/>
          <p:cNvCxnSpPr/>
          <p:nvPr/>
        </p:nvCxnSpPr>
        <p:spPr>
          <a:xfrm>
            <a:off x="8968086" y="2494309"/>
            <a:ext cx="0" cy="1944687"/>
          </a:xfrm>
          <a:prstGeom prst="straightConnector1">
            <a:avLst/>
          </a:prstGeom>
          <a:noFill/>
          <a:ln w="25400" cap="flat" cmpd="sng">
            <a:solidFill>
              <a:srgbClr val="FF6600"/>
            </a:solidFill>
            <a:prstDash val="solid"/>
            <a:round/>
            <a:headEnd type="stealth" w="med" len="med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77" name="Google Shape;177;p6"/>
          <p:cNvCxnSpPr/>
          <p:nvPr/>
        </p:nvCxnSpPr>
        <p:spPr>
          <a:xfrm rot="10800000">
            <a:off x="7712374" y="3718270"/>
            <a:ext cx="1260475" cy="0"/>
          </a:xfrm>
          <a:prstGeom prst="straightConnector1">
            <a:avLst/>
          </a:prstGeom>
          <a:noFill/>
          <a:ln w="25400" cap="flat" cmpd="sng">
            <a:solidFill>
              <a:srgbClr val="FF6600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78" name="Google Shape;178;p6"/>
          <p:cNvSpPr txBox="1"/>
          <p:nvPr/>
        </p:nvSpPr>
        <p:spPr>
          <a:xfrm>
            <a:off x="5112227" y="1267876"/>
            <a:ext cx="21018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Sistema Operacional</a:t>
            </a:r>
            <a:endParaRPr sz="18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"/>
          <p:cNvSpPr txBox="1"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pt-BR" sz="3600">
                <a:solidFill>
                  <a:schemeClr val="dk2"/>
                </a:solidFill>
              </a:rPr>
              <a:t>Entradas e Saídas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184" name="Google Shape;184;p7"/>
          <p:cNvSpPr txBox="1">
            <a:spLocks noGrp="1"/>
          </p:cNvSpPr>
          <p:nvPr>
            <p:ph type="body" idx="1"/>
          </p:nvPr>
        </p:nvSpPr>
        <p:spPr>
          <a:xfrm>
            <a:off x="477837" y="1196753"/>
            <a:ext cx="11154181" cy="112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Os </a:t>
            </a:r>
            <a:r>
              <a:rPr lang="pt-BR" sz="2800" b="1"/>
              <a:t>dados de entrada </a:t>
            </a:r>
            <a:r>
              <a:rPr lang="pt-BR" sz="2800"/>
              <a:t>de um programa são </a:t>
            </a:r>
            <a:r>
              <a:rPr lang="pt-BR" sz="2800" b="1"/>
              <a:t>lidos</a:t>
            </a:r>
            <a:r>
              <a:rPr lang="pt-BR" sz="2800"/>
              <a:t> de um dispositivo de entrada (teclado, mouse, touch pad, microfone, etc.) ou de um arquivo.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Os </a:t>
            </a:r>
            <a:r>
              <a:rPr lang="pt-BR" sz="2800" b="1"/>
              <a:t>dados de saída </a:t>
            </a:r>
            <a:r>
              <a:rPr lang="pt-BR" sz="2800"/>
              <a:t>de um programa são </a:t>
            </a:r>
            <a:r>
              <a:rPr lang="pt-BR" sz="2800" b="1"/>
              <a:t>escritos</a:t>
            </a:r>
            <a:r>
              <a:rPr lang="pt-BR" sz="2800"/>
              <a:t> em um dispositivo de saída (monitor, impressora, auto falante, etc.) ou em um arquivo.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Durante a execução da sequência de passos (instruções) o programa manipula (lê e escreve) </a:t>
            </a:r>
            <a:r>
              <a:rPr lang="pt-BR" sz="2800" b="1"/>
              <a:t>variáveis</a:t>
            </a:r>
            <a:r>
              <a:rPr lang="pt-BR" sz="2800"/>
              <a:t> na memória do computador.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None/>
            </a:pPr>
            <a:endParaRPr sz="280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None/>
            </a:pPr>
            <a:endParaRPr sz="280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None/>
            </a:pPr>
            <a:endParaRPr sz="2800"/>
          </a:p>
        </p:txBody>
      </p:sp>
      <p:sp>
        <p:nvSpPr>
          <p:cNvPr id="185" name="Google Shape;185;p7"/>
          <p:cNvSpPr/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"/>
          <p:cNvSpPr txBox="1"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pt-BR" sz="3600">
                <a:solidFill>
                  <a:schemeClr val="dk2"/>
                </a:solidFill>
              </a:rPr>
              <a:t>Variáveis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191" name="Google Shape;191;p8"/>
          <p:cNvSpPr txBox="1">
            <a:spLocks noGrp="1"/>
          </p:cNvSpPr>
          <p:nvPr>
            <p:ph type="body" idx="1"/>
          </p:nvPr>
        </p:nvSpPr>
        <p:spPr>
          <a:xfrm>
            <a:off x="477837" y="1196753"/>
            <a:ext cx="11154181" cy="112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Variáveis correspondem a </a:t>
            </a:r>
            <a:r>
              <a:rPr lang="pt-BR" sz="2800" b="1"/>
              <a:t>posições na memória </a:t>
            </a:r>
            <a:r>
              <a:rPr lang="pt-BR" sz="2800"/>
              <a:t>(RAM) do computador onde se armazenam dados manipulados pelo programa.</a:t>
            </a:r>
            <a:endParaRPr/>
          </a:p>
        </p:txBody>
      </p:sp>
      <p:sp>
        <p:nvSpPr>
          <p:cNvPr id="192" name="Google Shape;192;p8"/>
          <p:cNvSpPr/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3" name="Google Shape;193;p8"/>
          <p:cNvGraphicFramePr/>
          <p:nvPr/>
        </p:nvGraphicFramePr>
        <p:xfrm>
          <a:off x="7715170" y="259489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{849051C8-97A2-4A16-A21C-1AC1BC9EF8F0}</a:tableStyleId>
              </a:tblPr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194" name="Google Shape;194;p8"/>
          <p:cNvSpPr/>
          <p:nvPr/>
        </p:nvSpPr>
        <p:spPr>
          <a:xfrm>
            <a:off x="7624649" y="2257151"/>
            <a:ext cx="1047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Memória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"/>
          <p:cNvSpPr txBox="1"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pt-BR" sz="3600">
                <a:solidFill>
                  <a:schemeClr val="dk2"/>
                </a:solidFill>
              </a:rPr>
              <a:t>Variáveis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200" name="Google Shape;200;p9"/>
          <p:cNvSpPr txBox="1">
            <a:spLocks noGrp="1"/>
          </p:cNvSpPr>
          <p:nvPr>
            <p:ph type="body" idx="1"/>
          </p:nvPr>
        </p:nvSpPr>
        <p:spPr>
          <a:xfrm>
            <a:off x="477837" y="1196753"/>
            <a:ext cx="11154181" cy="112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Variáveis correspondem a </a:t>
            </a:r>
            <a:r>
              <a:rPr lang="pt-BR" sz="2800" b="1"/>
              <a:t>posições na memória </a:t>
            </a:r>
            <a:r>
              <a:rPr lang="pt-BR" sz="2800"/>
              <a:t>(RAM) do computador onde se armazenam dados manipulados pelo programa.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São </a:t>
            </a:r>
            <a:r>
              <a:rPr lang="pt-BR" sz="2800" b="1"/>
              <a:t>identificadas por um nome</a:t>
            </a:r>
            <a:r>
              <a:rPr lang="pt-BR" sz="2800"/>
              <a:t>, e.g.: </a:t>
            </a:r>
            <a:br>
              <a:rPr lang="pt-BR" sz="2800"/>
            </a:br>
            <a:r>
              <a:rPr lang="pt-BR" sz="2800"/>
              <a:t>X, y, nome, idade, P1, P2, nota, resultado,</a:t>
            </a:r>
            <a:br>
              <a:rPr lang="pt-BR" sz="2800"/>
            </a:br>
            <a:r>
              <a:rPr lang="pt-BR" sz="2800"/>
              <a:t>zwy, Turma, banana, comentario, etc.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lang="pt-BR" sz="2800"/>
              <a:t>Durante a execução, um programa</a:t>
            </a:r>
            <a:br>
              <a:rPr lang="pt-BR" sz="2800"/>
            </a:br>
            <a:r>
              <a:rPr lang="pt-BR" sz="2800"/>
              <a:t>geralmente altera os valores das</a:t>
            </a:r>
            <a:br>
              <a:rPr lang="pt-BR" sz="2800"/>
            </a:br>
            <a:r>
              <a:rPr lang="pt-BR" sz="2800"/>
              <a:t>variáveis.</a:t>
            </a:r>
            <a:endParaRPr/>
          </a:p>
        </p:txBody>
      </p:sp>
      <p:sp>
        <p:nvSpPr>
          <p:cNvPr id="201" name="Google Shape;201;p9"/>
          <p:cNvSpPr/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9"/>
          <p:cNvSpPr/>
          <p:nvPr/>
        </p:nvSpPr>
        <p:spPr>
          <a:xfrm>
            <a:off x="7624649" y="2257151"/>
            <a:ext cx="1047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Memória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3" name="Google Shape;203;p9"/>
          <p:cNvGrpSpPr/>
          <p:nvPr/>
        </p:nvGrpSpPr>
        <p:grpSpPr>
          <a:xfrm>
            <a:off x="6099399" y="2026185"/>
            <a:ext cx="5215771" cy="4166271"/>
            <a:chOff x="6099399" y="2026185"/>
            <a:chExt cx="5215771" cy="4166271"/>
          </a:xfrm>
        </p:grpSpPr>
        <p:sp>
          <p:nvSpPr>
            <p:cNvPr id="204" name="Google Shape;204;p9"/>
            <p:cNvSpPr/>
            <p:nvPr/>
          </p:nvSpPr>
          <p:spPr>
            <a:xfrm>
              <a:off x="7720314" y="2605386"/>
              <a:ext cx="3576577" cy="3587070"/>
            </a:xfrm>
            <a:prstGeom prst="rect">
              <a:avLst/>
            </a:prstGeom>
            <a:solidFill>
              <a:srgbClr val="F2F2F2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9"/>
            <p:cNvSpPr/>
            <p:nvPr/>
          </p:nvSpPr>
          <p:spPr>
            <a:xfrm>
              <a:off x="10484378" y="3025125"/>
              <a:ext cx="418704" cy="369332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21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9"/>
            <p:cNvSpPr/>
            <p:nvPr/>
          </p:nvSpPr>
          <p:spPr>
            <a:xfrm>
              <a:off x="8001422" y="3697872"/>
              <a:ext cx="711541" cy="369332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‘João’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9"/>
            <p:cNvSpPr/>
            <p:nvPr/>
          </p:nvSpPr>
          <p:spPr>
            <a:xfrm>
              <a:off x="8307756" y="4405386"/>
              <a:ext cx="476412" cy="369332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7.5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9"/>
            <p:cNvSpPr/>
            <p:nvPr/>
          </p:nvSpPr>
          <p:spPr>
            <a:xfrm>
              <a:off x="8545962" y="5536371"/>
              <a:ext cx="1709763" cy="369332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‘Muito aplicado’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6588279" y="3622833"/>
              <a:ext cx="7280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nome</a:t>
              </a:r>
              <a:endParaRPr/>
            </a:p>
          </p:txBody>
        </p:sp>
        <p:sp>
          <p:nvSpPr>
            <p:cNvPr id="210" name="Google Shape;210;p9"/>
            <p:cNvSpPr/>
            <p:nvPr/>
          </p:nvSpPr>
          <p:spPr>
            <a:xfrm>
              <a:off x="6645794" y="4405386"/>
              <a:ext cx="6130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nota</a:t>
              </a:r>
              <a:endParaRPr/>
            </a:p>
          </p:txBody>
        </p:sp>
        <p:sp>
          <p:nvSpPr>
            <p:cNvPr id="211" name="Google Shape;211;p9"/>
            <p:cNvSpPr/>
            <p:nvPr/>
          </p:nvSpPr>
          <p:spPr>
            <a:xfrm>
              <a:off x="6099399" y="5112434"/>
              <a:ext cx="126143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comentario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9"/>
            <p:cNvSpPr/>
            <p:nvPr/>
          </p:nvSpPr>
          <p:spPr>
            <a:xfrm>
              <a:off x="10607925" y="2026185"/>
              <a:ext cx="7072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idade</a:t>
              </a:r>
              <a:endParaRPr/>
            </a:p>
          </p:txBody>
        </p:sp>
        <p:cxnSp>
          <p:nvCxnSpPr>
            <p:cNvPr id="213" name="Google Shape;213;p9"/>
            <p:cNvCxnSpPr>
              <a:stCxn id="209" idx="3"/>
              <a:endCxn id="206" idx="1"/>
            </p:cNvCxnSpPr>
            <p:nvPr/>
          </p:nvCxnSpPr>
          <p:spPr>
            <a:xfrm>
              <a:off x="7316363" y="3807499"/>
              <a:ext cx="685200" cy="75000"/>
            </a:xfrm>
            <a:prstGeom prst="straightConnector1">
              <a:avLst/>
            </a:prstGeom>
            <a:noFill/>
            <a:ln w="19050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cxnSp>
          <p:nvCxnSpPr>
            <p:cNvPr id="214" name="Google Shape;214;p9"/>
            <p:cNvCxnSpPr>
              <a:stCxn id="210" idx="3"/>
              <a:endCxn id="207" idx="1"/>
            </p:cNvCxnSpPr>
            <p:nvPr/>
          </p:nvCxnSpPr>
          <p:spPr>
            <a:xfrm>
              <a:off x="7258847" y="4590052"/>
              <a:ext cx="1048800" cy="0"/>
            </a:xfrm>
            <a:prstGeom prst="straightConnector1">
              <a:avLst/>
            </a:prstGeom>
            <a:noFill/>
            <a:ln w="19050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cxnSp>
          <p:nvCxnSpPr>
            <p:cNvPr id="215" name="Google Shape;215;p9"/>
            <p:cNvCxnSpPr>
              <a:stCxn id="211" idx="3"/>
              <a:endCxn id="208" idx="1"/>
            </p:cNvCxnSpPr>
            <p:nvPr/>
          </p:nvCxnSpPr>
          <p:spPr>
            <a:xfrm>
              <a:off x="7360835" y="5297100"/>
              <a:ext cx="1185000" cy="423900"/>
            </a:xfrm>
            <a:prstGeom prst="straightConnector1">
              <a:avLst/>
            </a:prstGeom>
            <a:noFill/>
            <a:ln w="19050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cxnSp>
          <p:nvCxnSpPr>
            <p:cNvPr id="216" name="Google Shape;216;p9"/>
            <p:cNvCxnSpPr>
              <a:stCxn id="212" idx="2"/>
              <a:endCxn id="205" idx="0"/>
            </p:cNvCxnSpPr>
            <p:nvPr/>
          </p:nvCxnSpPr>
          <p:spPr>
            <a:xfrm flipH="1">
              <a:off x="10693648" y="2395517"/>
              <a:ext cx="267900" cy="629700"/>
            </a:xfrm>
            <a:prstGeom prst="straightConnector1">
              <a:avLst/>
            </a:prstGeom>
            <a:noFill/>
            <a:ln w="19050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lg" len="lg"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odelo LVC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49</Slides>
  <Notes>49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49</vt:i4>
      </vt:variant>
    </vt:vector>
  </HeadingPairs>
  <TitlesOfParts>
    <vt:vector size="50" baseType="lpstr">
      <vt:lpstr>Modelo LVC</vt:lpstr>
      <vt:lpstr>Introdução a Algoritmos</vt:lpstr>
      <vt:lpstr>Definição de Algoritmo</vt:lpstr>
      <vt:lpstr>Definição de Algoritmo</vt:lpstr>
      <vt:lpstr>Definição de Algoritmo</vt:lpstr>
      <vt:lpstr>Definição de Algoritmo</vt:lpstr>
      <vt:lpstr>Sistema Operacional</vt:lpstr>
      <vt:lpstr>Entradas e Saídas</vt:lpstr>
      <vt:lpstr>Variáveis</vt:lpstr>
      <vt:lpstr>Variáveis</vt:lpstr>
      <vt:lpstr>Variáveis</vt:lpstr>
      <vt:lpstr>Variáveis</vt:lpstr>
      <vt:lpstr>Tipos de Dados</vt:lpstr>
      <vt:lpstr>Programação Estruturada</vt:lpstr>
      <vt:lpstr>Atribuição</vt:lpstr>
      <vt:lpstr>Atribuição</vt:lpstr>
      <vt:lpstr>Atribuição</vt:lpstr>
      <vt:lpstr>Atribuição</vt:lpstr>
      <vt:lpstr>Atribuição</vt:lpstr>
      <vt:lpstr>Atribuição</vt:lpstr>
      <vt:lpstr>Atribuição</vt:lpstr>
      <vt:lpstr>Atribuição</vt:lpstr>
      <vt:lpstr>Operadores Aritméticos</vt:lpstr>
      <vt:lpstr>Operadores Aritméticos</vt:lpstr>
      <vt:lpstr>Operadores Relacionais</vt:lpstr>
      <vt:lpstr>Operadores Aritméticos</vt:lpstr>
      <vt:lpstr>Operadores Lógicos</vt:lpstr>
      <vt:lpstr>Operadores Lógicos</vt:lpstr>
      <vt:lpstr>Operadores Lógicos</vt:lpstr>
      <vt:lpstr>Outras funções</vt:lpstr>
      <vt:lpstr>Algoritmos</vt:lpstr>
      <vt:lpstr>Diagrama de Chapin</vt:lpstr>
      <vt:lpstr>Diagrama de Chapin</vt:lpstr>
      <vt:lpstr>Fluxograma</vt:lpstr>
      <vt:lpstr>Fluxograma</vt:lpstr>
      <vt:lpstr>Fluxograma</vt:lpstr>
      <vt:lpstr>Pseudocódigo</vt:lpstr>
      <vt:lpstr>Pseudocódigo</vt:lpstr>
      <vt:lpstr>Algoritmo 1</vt:lpstr>
      <vt:lpstr>Algoritmo 2</vt:lpstr>
      <vt:lpstr>Algoritmo 3</vt:lpstr>
      <vt:lpstr>Algoritmo 4</vt:lpstr>
      <vt:lpstr>Algoritmo 5</vt:lpstr>
      <vt:lpstr>Algoritmo 6</vt:lpstr>
      <vt:lpstr>Algoritmo 6</vt:lpstr>
      <vt:lpstr>Fluxo de Processamento</vt:lpstr>
      <vt:lpstr>Fluxo de Processamento</vt:lpstr>
      <vt:lpstr>Fluxo de Processamento</vt:lpstr>
      <vt:lpstr>Fluxo de Processamento</vt:lpstr>
      <vt:lpstr>Introdução a Algoritmos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Algoritmos</dc:title>
  <dc:creator>Rodrigo</dc:creator>
  <cp:lastModifiedBy>Gustavo Marinho</cp:lastModifiedBy>
  <cp:revision>1</cp:revision>
  <dcterms:created xsi:type="dcterms:W3CDTF">2012-09-11T18:35:34Z</dcterms:created>
  <dcterms:modified xsi:type="dcterms:W3CDTF">2024-03-29T23:29:13Z</dcterms:modified>
</cp:coreProperties>
</file>