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873" r:id="rId2"/>
    <p:sldId id="1684" r:id="rId3"/>
    <p:sldId id="1689" r:id="rId4"/>
    <p:sldId id="1685" r:id="rId5"/>
    <p:sldId id="1711" r:id="rId6"/>
    <p:sldId id="1709" r:id="rId7"/>
    <p:sldId id="1712" r:id="rId8"/>
    <p:sldId id="1713" r:id="rId9"/>
    <p:sldId id="1714" r:id="rId10"/>
    <p:sldId id="1715" r:id="rId11"/>
    <p:sldId id="1718" r:id="rId12"/>
    <p:sldId id="1716" r:id="rId13"/>
    <p:sldId id="1717" r:id="rId14"/>
    <p:sldId id="1719" r:id="rId15"/>
    <p:sldId id="1720" r:id="rId16"/>
    <p:sldId id="1721" r:id="rId17"/>
    <p:sldId id="1722" r:id="rId18"/>
    <p:sldId id="1723" r:id="rId19"/>
    <p:sldId id="1725" r:id="rId20"/>
    <p:sldId id="1724" r:id="rId21"/>
    <p:sldId id="1726" r:id="rId22"/>
    <p:sldId id="1727" r:id="rId23"/>
    <p:sldId id="1729" r:id="rId24"/>
    <p:sldId id="1730" r:id="rId25"/>
    <p:sldId id="1731" r:id="rId26"/>
    <p:sldId id="1732" r:id="rId27"/>
    <p:sldId id="1734" r:id="rId28"/>
    <p:sldId id="1737" r:id="rId29"/>
    <p:sldId id="1733" r:id="rId30"/>
    <p:sldId id="1738" r:id="rId31"/>
    <p:sldId id="1740" r:id="rId32"/>
    <p:sldId id="1742" r:id="rId33"/>
    <p:sldId id="1741" r:id="rId34"/>
    <p:sldId id="1743" r:id="rId35"/>
    <p:sldId id="151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1" userDrawn="1">
          <p15:clr>
            <a:srgbClr val="A4A3A4"/>
          </p15:clr>
        </p15:guide>
        <p15:guide id="2" pos="19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son Costa" initials="GC" lastIdx="1" clrIdx="0">
    <p:extLst>
      <p:ext uri="{19B8F6BF-5375-455C-9EA6-DF929625EA0E}">
        <p15:presenceInfo xmlns:p15="http://schemas.microsoft.com/office/powerpoint/2012/main" userId="44742644b50a3a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95E78"/>
    <a:srgbClr val="990033"/>
    <a:srgbClr val="6C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5" autoAdjust="0"/>
    <p:restoredTop sz="86364" autoAdjust="0"/>
  </p:normalViewPr>
  <p:slideViewPr>
    <p:cSldViewPr snapToGrid="0">
      <p:cViewPr varScale="1">
        <p:scale>
          <a:sx n="51" d="100"/>
          <a:sy n="51" d="100"/>
        </p:scale>
        <p:origin x="701" y="53"/>
      </p:cViewPr>
      <p:guideLst>
        <p:guide orient="horz" pos="1321"/>
        <p:guide pos="19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notesMaster" Target="notesMasters/notesMaster1.xml" /><Relationship Id="rId40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36872-3E6C-4934-B199-543617007466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5CF38-CA7D-4D93-A20A-CEBE2E20B3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2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DE3D-82CB-4109-A459-CA0AFC46B20C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9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CAD2-6D94-4BF9-A2A0-4156D64AF721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7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AC48-7EED-4904-8166-1E699526B6F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1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413792"/>
            <a:ext cx="10972800" cy="1143000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B21E-872F-4C3E-8838-F996F8B7695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415568" y="6533891"/>
            <a:ext cx="2844800" cy="365125"/>
          </a:xfrm>
        </p:spPr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9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D31-0080-4A94-98CC-2819B04097AE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1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445F-3C15-45BC-857A-EA4EA8E8A006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1154-48AD-4896-8F4C-567746C3FCCE}" type="datetime1">
              <a:rPr lang="en-US" smtClean="0"/>
              <a:t>3/29/2024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8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E0AD-C968-4C37-B6D1-9B2B8ED0E24E}" type="datetime1">
              <a:rPr lang="en-US" smtClean="0"/>
              <a:t>3/29/2024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5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ABA3-8E63-45D8-9DE8-6D2D75B19FCA}" type="datetime1">
              <a:rPr lang="en-US" smtClean="0"/>
              <a:t>3/29/2024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9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F0B9-797D-4F8D-B2DE-5438D7B26E8F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9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198E-E1C2-4FE8-8E2B-BC924F2CF056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6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7F46E-4A03-404A-9D64-6391CFC2AB36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2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12651" y="188641"/>
            <a:ext cx="11780875" cy="65105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2461017"/>
            <a:ext cx="7772400" cy="1470025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tx2"/>
                </a:solidFill>
              </a:rPr>
              <a:t>Estruturas de Decisão</a:t>
            </a:r>
            <a:endParaRPr lang="pt-BR" sz="4800" dirty="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41390" y="5202441"/>
            <a:ext cx="7208874" cy="1172591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+mj-lt"/>
              </a:rPr>
              <a:t>Gilson. A. O. P. Costa (IME/UERJ)</a:t>
            </a:r>
          </a:p>
        </p:txBody>
      </p: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223033"/>
            <a:ext cx="1297798" cy="136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ítulo 2"/>
          <p:cNvSpPr txBox="1">
            <a:spLocks/>
          </p:cNvSpPr>
          <p:nvPr/>
        </p:nvSpPr>
        <p:spPr>
          <a:xfrm>
            <a:off x="4566614" y="6146803"/>
            <a:ext cx="2729317" cy="2282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10000"/>
              </a:spcBef>
              <a:buClr>
                <a:srgbClr val="A96D2B"/>
              </a:buClr>
              <a:buSzPct val="130000"/>
            </a:pPr>
            <a:r>
              <a:rPr lang="pt-BR" sz="2400" baseline="30000" dirty="0"/>
              <a:t>gilson.costa@ime.uerj.br</a:t>
            </a:r>
            <a:endParaRPr lang="pt-BR" sz="3600" baseline="30000" dirty="0"/>
          </a:p>
        </p:txBody>
      </p:sp>
      <p:sp>
        <p:nvSpPr>
          <p:cNvPr id="4" name="Retângulo 3"/>
          <p:cNvSpPr/>
          <p:nvPr/>
        </p:nvSpPr>
        <p:spPr>
          <a:xfrm>
            <a:off x="3048627" y="568858"/>
            <a:ext cx="60947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dk2"/>
                </a:solidFill>
              </a:rPr>
              <a:t>Introdução ao Processamento de Dados</a:t>
            </a:r>
          </a:p>
          <a:p>
            <a:pPr algn="ctr"/>
            <a:r>
              <a:rPr lang="pt-BR" sz="2800" b="1" dirty="0">
                <a:solidFill>
                  <a:schemeClr val="dk2"/>
                </a:solidFill>
              </a:rPr>
              <a:t>Turma 3 (2020.1)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037" y="289592"/>
            <a:ext cx="1233373" cy="12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5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Decisão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Sintaxe em Python: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i="1" dirty="0" err="1">
                <a:solidFill>
                  <a:srgbClr val="C00000"/>
                </a:solidFill>
              </a:rPr>
              <a:t>condicao</a:t>
            </a:r>
            <a:r>
              <a:rPr lang="pt-BR" sz="2800" dirty="0"/>
              <a:t> é uma </a:t>
            </a:r>
            <a:r>
              <a:rPr lang="pt-BR" sz="2800" b="1" dirty="0"/>
              <a:t>expressão</a:t>
            </a:r>
            <a:r>
              <a:rPr lang="pt-BR" sz="2800" dirty="0"/>
              <a:t> com valor lógico, ou uma </a:t>
            </a:r>
            <a:r>
              <a:rPr lang="pt-BR" sz="2800" b="1" dirty="0"/>
              <a:t>variável lógica </a:t>
            </a:r>
            <a:r>
              <a:rPr lang="pt-BR" sz="2800" dirty="0"/>
              <a:t>(que teve seu valor atribuído anteriormente no programa).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Repare os dois pontos (</a:t>
            </a:r>
            <a:r>
              <a:rPr lang="pt-BR" sz="2800" i="1" dirty="0"/>
              <a:t>:</a:t>
            </a:r>
            <a:r>
              <a:rPr lang="pt-BR" sz="2800" dirty="0"/>
              <a:t>) depois da </a:t>
            </a:r>
            <a:r>
              <a:rPr lang="pt-BR" sz="2800" i="1" dirty="0" err="1">
                <a:solidFill>
                  <a:srgbClr val="C00000"/>
                </a:solidFill>
              </a:rPr>
              <a:t>condicao</a:t>
            </a:r>
            <a:r>
              <a:rPr lang="pt-BR" sz="2800" dirty="0"/>
              <a:t>.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Se não colocar o programa vai dar erro!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4439494" y="1210100"/>
            <a:ext cx="33528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</a:p>
          <a:p>
            <a:pPr>
              <a:buNone/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i="1" dirty="0" err="1">
                <a:solidFill>
                  <a:srgbClr val="C00000"/>
                </a:solidFill>
              </a:rPr>
              <a:t>condicao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pt-B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instrucao_1</a:t>
            </a: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...</a:t>
            </a: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pt-BR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instrucao_n</a:t>
            </a:r>
            <a:endParaRPr lang="pt-BR" sz="2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0032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Decisão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Sintaxe em Python: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Repare que as instruções condicionadas (bloco) estão </a:t>
            </a:r>
            <a:r>
              <a:rPr lang="pt-BR" sz="2800" b="1" dirty="0" err="1"/>
              <a:t>indentados</a:t>
            </a:r>
            <a:r>
              <a:rPr lang="pt-BR" sz="2800" dirty="0"/>
              <a:t> (recuados) em relação a linha com o comando </a:t>
            </a:r>
            <a:r>
              <a:rPr lang="pt-BR" sz="2800" i="1" dirty="0" err="1"/>
              <a:t>if</a:t>
            </a:r>
            <a:r>
              <a:rPr lang="pt-BR" sz="2800" dirty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É assim que o Python entende quais instruções fazem parte do bloco!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4439494" y="1210100"/>
            <a:ext cx="33528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</a:p>
          <a:p>
            <a:pPr>
              <a:buNone/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i="1" dirty="0" err="1">
                <a:solidFill>
                  <a:srgbClr val="C00000"/>
                </a:solidFill>
              </a:rPr>
              <a:t>condicao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pt-B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instrucao_1</a:t>
            </a: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...</a:t>
            </a: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pt-BR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instrucao_n</a:t>
            </a:r>
            <a:endParaRPr lang="pt-BR" sz="2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607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Decisão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Exemplo: programa que lê duas notas e escreve a média apenas se o aluno foi aprovado (média &gt;= 7).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2993756" y="2380031"/>
            <a:ext cx="7155132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P1 = </a:t>
            </a:r>
            <a:r>
              <a:rPr lang="pt-BR" sz="2400" kern="0" dirty="0" err="1"/>
              <a:t>float</a:t>
            </a:r>
            <a:r>
              <a:rPr lang="pt-BR" sz="2400" kern="0" dirty="0"/>
              <a:t>(input('Entre com a nota da P1:'))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P2 = </a:t>
            </a:r>
            <a:r>
              <a:rPr lang="pt-BR" sz="2400" kern="0" dirty="0" err="1"/>
              <a:t>float</a:t>
            </a:r>
            <a:r>
              <a:rPr lang="pt-BR" sz="2400" kern="0" dirty="0"/>
              <a:t>(input('Entre com a nota da P2:'))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media = (P1+P2)/2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/>
              <a:t>if</a:t>
            </a:r>
            <a:r>
              <a:rPr lang="pt-BR" sz="2400" kern="0" dirty="0"/>
              <a:t> (media &gt;=7):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</a:t>
            </a:r>
            <a:r>
              <a:rPr lang="pt-BR" sz="2400" kern="0" dirty="0" err="1"/>
              <a:t>print</a:t>
            </a:r>
            <a:r>
              <a:rPr lang="pt-BR" sz="2400" kern="0" dirty="0"/>
              <a:t>('Aprovado com média:', media) 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/>
              <a:t>print</a:t>
            </a:r>
            <a:r>
              <a:rPr lang="pt-BR" sz="2400" kern="0" dirty="0"/>
              <a:t>('Fim do programa!') </a:t>
            </a:r>
            <a:r>
              <a:rPr lang="pt-BR" sz="2400" kern="0" dirty="0">
                <a:sym typeface="Symbol"/>
              </a:rPr>
              <a:t>	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14133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Decisão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Exemplo: outra maneira de fazer a mesma coisa.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2993756" y="2380031"/>
            <a:ext cx="7155132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P1 = </a:t>
            </a:r>
            <a:r>
              <a:rPr lang="pt-BR" sz="2400" kern="0" dirty="0" err="1"/>
              <a:t>float</a:t>
            </a:r>
            <a:r>
              <a:rPr lang="pt-BR" sz="2400" kern="0" dirty="0"/>
              <a:t>(input('Entre com a nota da P1:'))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P2 = </a:t>
            </a:r>
            <a:r>
              <a:rPr lang="pt-BR" sz="2400" kern="0" dirty="0" err="1"/>
              <a:t>float</a:t>
            </a:r>
            <a:r>
              <a:rPr lang="pt-BR" sz="2400" kern="0" dirty="0"/>
              <a:t>(input('Entre com a nota da P2:'))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media = (P1+P2)/2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aprovado = media &gt;=7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/>
              <a:t>if</a:t>
            </a:r>
            <a:r>
              <a:rPr lang="pt-BR" sz="2400" kern="0" dirty="0"/>
              <a:t> aprovado: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</a:t>
            </a:r>
            <a:r>
              <a:rPr lang="pt-BR" sz="2400" kern="0" dirty="0" err="1"/>
              <a:t>print</a:t>
            </a:r>
            <a:r>
              <a:rPr lang="pt-BR" sz="2400" kern="0" dirty="0"/>
              <a:t>('Aprovado com média:', media) 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/>
              <a:t>print</a:t>
            </a:r>
            <a:r>
              <a:rPr lang="pt-BR" sz="2400" kern="0" dirty="0"/>
              <a:t>('Fim do programa!') </a:t>
            </a:r>
            <a:r>
              <a:rPr lang="pt-BR" sz="2400" kern="0" dirty="0">
                <a:sym typeface="Symbol"/>
              </a:rPr>
              <a:t>	</a:t>
            </a:r>
            <a:endParaRPr lang="pt-BR" sz="2400" kern="0" dirty="0"/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402929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Decisão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Exemplo: outra maneira de fazer a mesma coisa.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Esta linha é meio difícil de ler...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2993756" y="2380031"/>
            <a:ext cx="7155132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P1 = </a:t>
            </a:r>
            <a:r>
              <a:rPr lang="pt-BR" sz="2400" kern="0" dirty="0" err="1"/>
              <a:t>float</a:t>
            </a:r>
            <a:r>
              <a:rPr lang="pt-BR" sz="2400" kern="0" dirty="0"/>
              <a:t>(input('Entre com a nota da P1:'))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P2 = </a:t>
            </a:r>
            <a:r>
              <a:rPr lang="pt-BR" sz="2400" kern="0" dirty="0" err="1"/>
              <a:t>float</a:t>
            </a:r>
            <a:r>
              <a:rPr lang="pt-BR" sz="2400" kern="0" dirty="0"/>
              <a:t>(input('Entre com a nota da P2:'))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media = (P1+P2)/2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b="1" kern="0" dirty="0"/>
              <a:t>aprovado = media &gt;=7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/>
              <a:t>if</a:t>
            </a:r>
            <a:r>
              <a:rPr lang="pt-BR" sz="2400" kern="0" dirty="0"/>
              <a:t> aprovado: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</a:t>
            </a:r>
            <a:r>
              <a:rPr lang="pt-BR" sz="2400" kern="0" dirty="0" err="1"/>
              <a:t>print</a:t>
            </a:r>
            <a:r>
              <a:rPr lang="pt-BR" sz="2400" kern="0" dirty="0"/>
              <a:t>('Aprovado com média:', media) 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/>
              <a:t>print</a:t>
            </a:r>
            <a:r>
              <a:rPr lang="pt-BR" sz="2400" kern="0" dirty="0"/>
              <a:t>('Fim do programa!') </a:t>
            </a:r>
            <a:r>
              <a:rPr lang="pt-BR" sz="2400" kern="0" dirty="0">
                <a:sym typeface="Symbol"/>
              </a:rPr>
              <a:t>	</a:t>
            </a:r>
            <a:endParaRPr lang="pt-BR" sz="2400" kern="0" dirty="0"/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5891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Decisão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Exemplo: outra maneira de fazer a mesma coisa.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Melhor assim!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2993756" y="2380031"/>
            <a:ext cx="7155132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P1 = </a:t>
            </a:r>
            <a:r>
              <a:rPr lang="pt-BR" sz="2400" kern="0" dirty="0" err="1"/>
              <a:t>float</a:t>
            </a:r>
            <a:r>
              <a:rPr lang="pt-BR" sz="2400" kern="0" dirty="0"/>
              <a:t>(input('Entre com a nota da P1:'))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P2 = </a:t>
            </a:r>
            <a:r>
              <a:rPr lang="pt-BR" sz="2400" kern="0" dirty="0" err="1"/>
              <a:t>float</a:t>
            </a:r>
            <a:r>
              <a:rPr lang="pt-BR" sz="2400" kern="0" dirty="0"/>
              <a:t>(input('Entre com a nota da P2:'))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media = (P1+P2)/2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b="1" kern="0" dirty="0"/>
              <a:t>aprovado = (media &gt;=7)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/>
              <a:t>if</a:t>
            </a:r>
            <a:r>
              <a:rPr lang="pt-BR" sz="2400" kern="0" dirty="0"/>
              <a:t> aprovado: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</a:t>
            </a:r>
            <a:r>
              <a:rPr lang="pt-BR" sz="2400" kern="0" dirty="0" err="1"/>
              <a:t>print</a:t>
            </a:r>
            <a:r>
              <a:rPr lang="pt-BR" sz="2400" kern="0" dirty="0"/>
              <a:t>('Aprovado com média:', media) 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/>
              <a:t>print</a:t>
            </a:r>
            <a:r>
              <a:rPr lang="pt-BR" sz="2400" kern="0" dirty="0"/>
              <a:t>('Fim do programa!') </a:t>
            </a:r>
            <a:r>
              <a:rPr lang="pt-BR" sz="2400" kern="0" dirty="0">
                <a:sym typeface="Symbol"/>
              </a:rPr>
              <a:t>	</a:t>
            </a:r>
            <a:endParaRPr lang="pt-BR" sz="2400" kern="0" dirty="0"/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429395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Decisão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Outro exemplo: ler um número inteiro e dizer se ele é impar.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 se o número for par?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2993756" y="2380031"/>
            <a:ext cx="7155132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numero = </a:t>
            </a:r>
            <a:r>
              <a:rPr lang="pt-BR" sz="2400" kern="0" dirty="0" err="1"/>
              <a:t>int</a:t>
            </a:r>
            <a:r>
              <a:rPr lang="pt-BR" sz="2400" kern="0" dirty="0"/>
              <a:t>(input('Entre com um número: '))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/>
              <a:t>if</a:t>
            </a:r>
            <a:r>
              <a:rPr lang="pt-BR" sz="2400" kern="0" dirty="0"/>
              <a:t> numero % 2 == 1: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</a:t>
            </a:r>
            <a:r>
              <a:rPr lang="pt-BR" sz="2400" kern="0" dirty="0" err="1"/>
              <a:t>print</a:t>
            </a:r>
            <a:r>
              <a:rPr lang="pt-BR" sz="2400" kern="0" dirty="0"/>
              <a:t>('O número é impar!')</a:t>
            </a:r>
            <a:r>
              <a:rPr lang="pt-BR" sz="2400" kern="0" dirty="0">
                <a:sym typeface="Symbol"/>
              </a:rPr>
              <a:t>	</a:t>
            </a:r>
            <a:endParaRPr lang="pt-BR" sz="2400" kern="0" dirty="0"/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45945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Decisão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Outro exemplo: ler um número inteiro e dizer se ele é impar.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2993756" y="2380031"/>
            <a:ext cx="7155132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numero = </a:t>
            </a:r>
            <a:r>
              <a:rPr lang="pt-BR" sz="2400" kern="0" dirty="0" err="1"/>
              <a:t>int</a:t>
            </a:r>
            <a:r>
              <a:rPr lang="pt-BR" sz="2400" kern="0" dirty="0"/>
              <a:t>(input('Entre com um número: '))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/>
              <a:t>if</a:t>
            </a:r>
            <a:r>
              <a:rPr lang="pt-BR" sz="2400" kern="0" dirty="0"/>
              <a:t> numero % 2 == 1: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</a:t>
            </a:r>
            <a:r>
              <a:rPr lang="pt-BR" sz="2400" kern="0" dirty="0" err="1"/>
              <a:t>print</a:t>
            </a:r>
            <a:r>
              <a:rPr lang="pt-BR" sz="2400" kern="0" dirty="0"/>
              <a:t>('O número é impar!')</a:t>
            </a:r>
            <a:endParaRPr lang="pt-BR" sz="2400" kern="0" dirty="0">
              <a:sym typeface="Symbol"/>
            </a:endParaRP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/>
              <a:t>print</a:t>
            </a:r>
            <a:r>
              <a:rPr lang="pt-BR" sz="2400" kern="0" dirty="0"/>
              <a:t>('Se o número não for impar, então ele é par!')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378189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Decisão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Outro exemplo: ler um número inteiro e dizer se ele é impar.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Isso ficou meio estranho... 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Seria bom que houvesse uma maneira de executar outras instruções se a condição falha.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2993756" y="2380031"/>
            <a:ext cx="7155132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numero = </a:t>
            </a:r>
            <a:r>
              <a:rPr lang="pt-BR" sz="2400" kern="0" dirty="0" err="1"/>
              <a:t>int</a:t>
            </a:r>
            <a:r>
              <a:rPr lang="pt-BR" sz="2400" kern="0" dirty="0"/>
              <a:t>(input('Entre com um número: '))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/>
              <a:t>if</a:t>
            </a:r>
            <a:r>
              <a:rPr lang="pt-BR" sz="2400" kern="0" dirty="0"/>
              <a:t> numero % 2 == 1: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</a:t>
            </a:r>
            <a:r>
              <a:rPr lang="pt-BR" sz="2400" kern="0" dirty="0" err="1"/>
              <a:t>print</a:t>
            </a:r>
            <a:r>
              <a:rPr lang="pt-BR" sz="2400" kern="0" dirty="0"/>
              <a:t>('O número é impar!')</a:t>
            </a:r>
            <a:endParaRPr lang="pt-BR" sz="2400" kern="0" dirty="0">
              <a:sym typeface="Symbol"/>
            </a:endParaRP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/>
              <a:t>print</a:t>
            </a:r>
            <a:r>
              <a:rPr lang="pt-BR" sz="2400" kern="0" dirty="0"/>
              <a:t>('Se o número não for impar, então ele é par!')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10253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Decisão Composta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Estrutura de decisão </a:t>
            </a:r>
            <a:r>
              <a:rPr lang="pt-BR" sz="2800" b="1" dirty="0"/>
              <a:t>composta</a:t>
            </a:r>
            <a:r>
              <a:rPr lang="pt-BR" sz="2800" dirty="0"/>
              <a:t>: se a condição for atendida, executa um bloco de instruções.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Se a condição </a:t>
            </a:r>
            <a:r>
              <a:rPr lang="pt-BR" sz="2800" b="1" dirty="0"/>
              <a:t>não for atendida </a:t>
            </a:r>
            <a:r>
              <a:rPr lang="pt-BR" sz="2800" dirty="0"/>
              <a:t>(</a:t>
            </a:r>
            <a:r>
              <a:rPr lang="pt-BR" sz="2800" i="1" dirty="0"/>
              <a:t>se não</a:t>
            </a:r>
            <a:r>
              <a:rPr lang="pt-BR" sz="2800" dirty="0"/>
              <a:t>): executa um outro bloco de instruções.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4419534" y="3270300"/>
            <a:ext cx="34793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kern="0" dirty="0">
                <a:solidFill>
                  <a:srgbClr val="000000"/>
                </a:solidFill>
              </a:rPr>
              <a:t>...</a:t>
            </a:r>
          </a:p>
          <a:p>
            <a:r>
              <a:rPr lang="pt-BR" sz="2400" kern="0" dirty="0">
                <a:solidFill>
                  <a:srgbClr val="000000"/>
                </a:solidFill>
              </a:rPr>
              <a:t>se </a:t>
            </a:r>
            <a:r>
              <a:rPr lang="pt-BR" sz="2400" i="1" kern="0" dirty="0">
                <a:solidFill>
                  <a:srgbClr val="C00000"/>
                </a:solidFill>
              </a:rPr>
              <a:t>condição</a:t>
            </a:r>
            <a:r>
              <a:rPr lang="pt-BR" sz="2400" kern="0" dirty="0">
                <a:solidFill>
                  <a:srgbClr val="C00000"/>
                </a:solidFill>
              </a:rPr>
              <a:t> </a:t>
            </a:r>
            <a:r>
              <a:rPr lang="pt-BR" sz="2400" kern="0" dirty="0">
                <a:solidFill>
                  <a:srgbClr val="000000"/>
                </a:solidFill>
              </a:rPr>
              <a:t>então</a:t>
            </a:r>
          </a:p>
          <a:p>
            <a:r>
              <a:rPr lang="pt-BR" sz="2400" kern="0" dirty="0">
                <a:solidFill>
                  <a:srgbClr val="000000"/>
                </a:solidFill>
              </a:rPr>
              <a:t>	</a:t>
            </a:r>
            <a:r>
              <a:rPr lang="pt-BR" sz="2400" i="1" kern="0" dirty="0">
                <a:solidFill>
                  <a:srgbClr val="002060"/>
                </a:solidFill>
              </a:rPr>
              <a:t>instruções</a:t>
            </a:r>
          </a:p>
          <a:p>
            <a:r>
              <a:rPr lang="pt-BR" sz="2400" kern="0" dirty="0">
                <a:solidFill>
                  <a:srgbClr val="000000"/>
                </a:solidFill>
              </a:rPr>
              <a:t>se não</a:t>
            </a:r>
          </a:p>
          <a:p>
            <a:r>
              <a:rPr lang="pt-BR" sz="2400" i="1" kern="0" dirty="0">
                <a:solidFill>
                  <a:srgbClr val="002060"/>
                </a:solidFill>
              </a:rPr>
              <a:t>	outras instruções</a:t>
            </a:r>
          </a:p>
          <a:p>
            <a:r>
              <a:rPr lang="pt-BR" sz="2400" kern="0" dirty="0">
                <a:solidFill>
                  <a:srgbClr val="000000"/>
                </a:solidFill>
              </a:rPr>
              <a:t>fim se</a:t>
            </a:r>
          </a:p>
          <a:p>
            <a:r>
              <a:rPr lang="pt-BR" sz="2400" kern="0" dirty="0">
                <a:solidFill>
                  <a:srgbClr val="00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5112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Decisão e Repetição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Estruturas fundamentais para a programação.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Praticamente todo o programa contém tais estruturas.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Elas interferem no </a:t>
            </a:r>
            <a:r>
              <a:rPr lang="pt-BR" sz="2800" b="1" dirty="0"/>
              <a:t>fluxo de programação</a:t>
            </a:r>
            <a:r>
              <a:rPr lang="pt-BR" sz="2800" dirty="0"/>
              <a:t>: ordem em que as instruções (linhas) de programa são executadas.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b="1" dirty="0"/>
              <a:t>Decisão</a:t>
            </a:r>
            <a:r>
              <a:rPr lang="pt-BR" sz="2800" dirty="0"/>
              <a:t>: executa um conjunto de instruções </a:t>
            </a:r>
            <a:r>
              <a:rPr lang="pt-BR" sz="2800" b="1" i="1" dirty="0"/>
              <a:t>se</a:t>
            </a:r>
            <a:r>
              <a:rPr lang="pt-BR" sz="2800" dirty="0"/>
              <a:t> (</a:t>
            </a:r>
            <a:r>
              <a:rPr lang="pt-BR" sz="2800" i="1" dirty="0" err="1"/>
              <a:t>if</a:t>
            </a:r>
            <a:r>
              <a:rPr lang="pt-BR" sz="2800" dirty="0"/>
              <a:t>) uma determinada condição é atendida.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b="1" dirty="0"/>
              <a:t>Repetição</a:t>
            </a:r>
            <a:r>
              <a:rPr lang="pt-BR" sz="2800" dirty="0"/>
              <a:t>: executa repetidas vezes um conjunto de instruções </a:t>
            </a:r>
            <a:r>
              <a:rPr lang="pt-BR" sz="2800" b="1" i="1" dirty="0"/>
              <a:t>enquanto</a:t>
            </a:r>
            <a:r>
              <a:rPr lang="pt-BR" sz="2800" dirty="0"/>
              <a:t> (</a:t>
            </a:r>
            <a:r>
              <a:rPr lang="pt-BR" sz="2800" i="1" dirty="0" err="1"/>
              <a:t>while</a:t>
            </a:r>
            <a:r>
              <a:rPr lang="pt-BR" sz="2800" dirty="0"/>
              <a:t>) uma condição é atendida, ou por um número fixo de </a:t>
            </a:r>
            <a:r>
              <a:rPr lang="pt-BR" sz="2800" b="1" dirty="0"/>
              <a:t>iterações</a:t>
            </a:r>
            <a:r>
              <a:rPr lang="pt-BR" sz="2800" dirty="0"/>
              <a:t>.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Decisão Composta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Sintaxe em Python: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O bloco de instruções depois do </a:t>
            </a:r>
            <a:r>
              <a:rPr lang="pt-BR" sz="2800" i="1" dirty="0" err="1"/>
              <a:t>else</a:t>
            </a:r>
            <a:r>
              <a:rPr lang="pt-BR" sz="2800" dirty="0"/>
              <a:t> só é executado </a:t>
            </a:r>
            <a:r>
              <a:rPr lang="pt-BR" sz="2800" b="1" dirty="0"/>
              <a:t>se a condição falha</a:t>
            </a:r>
            <a:r>
              <a:rPr lang="pt-BR" sz="2800" dirty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Neste caso, o bloco entre o </a:t>
            </a:r>
            <a:r>
              <a:rPr lang="pt-BR" sz="2800" i="1" dirty="0" err="1"/>
              <a:t>if</a:t>
            </a:r>
            <a:r>
              <a:rPr lang="pt-BR" sz="2800" dirty="0"/>
              <a:t> e o </a:t>
            </a:r>
            <a:r>
              <a:rPr lang="pt-BR" sz="2800" i="1" dirty="0" err="1"/>
              <a:t>else</a:t>
            </a:r>
            <a:r>
              <a:rPr lang="pt-BR" sz="2800" dirty="0"/>
              <a:t> não é executado.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4439494" y="1241999"/>
            <a:ext cx="33528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</a:p>
          <a:p>
            <a:pPr>
              <a:buNone/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i="1" dirty="0" err="1">
                <a:solidFill>
                  <a:srgbClr val="C00000"/>
                </a:solidFill>
              </a:rPr>
              <a:t>condicao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pt-B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instrucao_1</a:t>
            </a: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...</a:t>
            </a: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pt-BR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instrucao_n</a:t>
            </a:r>
            <a:endParaRPr lang="pt-BR" sz="2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pt-B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instrucao_n_mais_1</a:t>
            </a: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...</a:t>
            </a: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pt-BR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instrucao_m</a:t>
            </a:r>
            <a:endParaRPr lang="pt-BR" sz="2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8341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Decisão Composta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Exemplo: ler um número inteiro e dizer se ele é </a:t>
            </a:r>
            <a:r>
              <a:rPr lang="pt-BR" sz="2800" b="1" dirty="0"/>
              <a:t>par ou impar</a:t>
            </a:r>
            <a:r>
              <a:rPr lang="pt-BR" sz="2800" dirty="0"/>
              <a:t>.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2993756" y="2380031"/>
            <a:ext cx="7155132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numero = </a:t>
            </a:r>
            <a:r>
              <a:rPr lang="pt-BR" sz="2400" kern="0" dirty="0" err="1"/>
              <a:t>int</a:t>
            </a:r>
            <a:r>
              <a:rPr lang="pt-BR" sz="2400" kern="0" dirty="0"/>
              <a:t>(input('Entre com um número: '))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/>
              <a:t>if</a:t>
            </a:r>
            <a:r>
              <a:rPr lang="pt-BR" sz="2400" kern="0" dirty="0"/>
              <a:t> numero % 2 == 1: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</a:t>
            </a:r>
            <a:r>
              <a:rPr lang="pt-BR" sz="2400" kern="0" dirty="0" err="1"/>
              <a:t>print</a:t>
            </a:r>
            <a:r>
              <a:rPr lang="pt-BR" sz="2400" kern="0" dirty="0"/>
              <a:t>('O número é impar!')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>
                <a:sym typeface="Symbol"/>
              </a:rPr>
              <a:t>else</a:t>
            </a:r>
            <a:r>
              <a:rPr lang="pt-BR" sz="2400" kern="0" dirty="0">
                <a:sym typeface="Symbol"/>
              </a:rPr>
              <a:t>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</a:t>
            </a:r>
            <a:r>
              <a:rPr lang="pt-BR" sz="2400" kern="0" dirty="0" err="1"/>
              <a:t>print</a:t>
            </a:r>
            <a:r>
              <a:rPr lang="pt-BR" sz="2400" kern="0" dirty="0"/>
              <a:t>('O número é par!')</a:t>
            </a:r>
            <a:r>
              <a:rPr lang="pt-BR" sz="2400" kern="0" dirty="0">
                <a:sym typeface="Symbol"/>
              </a:rPr>
              <a:t>	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266102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Decisão Composta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Perceba que os blocos de instrução podem </a:t>
            </a:r>
            <a:br>
              <a:rPr lang="pt-BR" sz="2800" dirty="0"/>
            </a:br>
            <a:r>
              <a:rPr lang="pt-BR" sz="2800" dirty="0"/>
              <a:t>conter outras estruturas de decisão.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Estes blocos são como programas </a:t>
            </a:r>
            <a:r>
              <a:rPr lang="pt-BR" sz="2800" b="1" dirty="0"/>
              <a:t>aninhados</a:t>
            </a:r>
            <a:r>
              <a:rPr lang="pt-BR" sz="2800" dirty="0"/>
              <a:t>.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22</a:t>
            </a:fld>
            <a:endParaRPr lang="en-US" dirty="0"/>
          </a:p>
        </p:txBody>
      </p:sp>
      <p:grpSp>
        <p:nvGrpSpPr>
          <p:cNvPr id="6" name="Agrupar 5"/>
          <p:cNvGrpSpPr/>
          <p:nvPr/>
        </p:nvGrpSpPr>
        <p:grpSpPr>
          <a:xfrm>
            <a:off x="3159615" y="902123"/>
            <a:ext cx="8401526" cy="5590752"/>
            <a:chOff x="2723674" y="902123"/>
            <a:chExt cx="8401526" cy="5590752"/>
          </a:xfrm>
        </p:grpSpPr>
        <p:sp>
          <p:nvSpPr>
            <p:cNvPr id="7" name="Oval 1"/>
            <p:cNvSpPr/>
            <p:nvPr/>
          </p:nvSpPr>
          <p:spPr>
            <a:xfrm>
              <a:off x="8088272" y="902123"/>
              <a:ext cx="107663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dirty="0">
                  <a:solidFill>
                    <a:schemeClr val="tx1"/>
                  </a:solidFill>
                </a:rPr>
                <a:t>Início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11"/>
            <p:cNvSpPr/>
            <p:nvPr/>
          </p:nvSpPr>
          <p:spPr>
            <a:xfrm>
              <a:off x="8001689" y="1495490"/>
              <a:ext cx="1249796" cy="432048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Ler P1</a:t>
              </a:r>
            </a:p>
          </p:txBody>
        </p:sp>
        <p:sp>
          <p:nvSpPr>
            <p:cNvPr id="9" name="Rectangle 47"/>
            <p:cNvSpPr/>
            <p:nvPr/>
          </p:nvSpPr>
          <p:spPr>
            <a:xfrm>
              <a:off x="7893219" y="3030026"/>
              <a:ext cx="1476000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dirty="0">
                  <a:solidFill>
                    <a:schemeClr val="tx1"/>
                  </a:solidFill>
                  <a:sym typeface="Symbol"/>
                </a:rPr>
                <a:t>M  </a:t>
              </a:r>
              <a:r>
                <a:rPr lang="pt-BR" sz="1600" dirty="0">
                  <a:solidFill>
                    <a:schemeClr val="tx1"/>
                  </a:solidFill>
                </a:rPr>
                <a:t>(P1+P2)/2</a:t>
              </a:r>
            </a:p>
          </p:txBody>
        </p:sp>
        <p:sp>
          <p:nvSpPr>
            <p:cNvPr id="10" name="Diamond 12"/>
            <p:cNvSpPr/>
            <p:nvPr/>
          </p:nvSpPr>
          <p:spPr>
            <a:xfrm>
              <a:off x="7966964" y="3794084"/>
              <a:ext cx="1330526" cy="72008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M ≥ 7</a:t>
              </a:r>
            </a:p>
          </p:txBody>
        </p:sp>
        <p:sp>
          <p:nvSpPr>
            <p:cNvPr id="11" name="Rectangle 59"/>
            <p:cNvSpPr/>
            <p:nvPr/>
          </p:nvSpPr>
          <p:spPr>
            <a:xfrm>
              <a:off x="9933725" y="4998040"/>
              <a:ext cx="1191475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dirty="0">
                  <a:solidFill>
                    <a:srgbClr val="C00000"/>
                  </a:solidFill>
                </a:rPr>
                <a:t>Aprovad</a:t>
              </a:r>
              <a:r>
                <a:rPr lang="pt-BR" sz="16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2" name="Oval 61"/>
            <p:cNvSpPr/>
            <p:nvPr/>
          </p:nvSpPr>
          <p:spPr>
            <a:xfrm>
              <a:off x="8088272" y="6132835"/>
              <a:ext cx="107663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dirty="0">
                  <a:solidFill>
                    <a:schemeClr val="tx1"/>
                  </a:solidFill>
                </a:rPr>
                <a:t>Fim</a:t>
              </a:r>
            </a:p>
          </p:txBody>
        </p:sp>
        <p:sp>
          <p:nvSpPr>
            <p:cNvPr id="13" name="TextBox 25"/>
            <p:cNvSpPr txBox="1">
              <a:spLocks noChangeArrowheads="1"/>
            </p:cNvSpPr>
            <p:nvPr/>
          </p:nvSpPr>
          <p:spPr bwMode="auto">
            <a:xfrm>
              <a:off x="7392227" y="3804199"/>
              <a:ext cx="5245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1600" dirty="0"/>
                <a:t>Não</a:t>
              </a:r>
            </a:p>
          </p:txBody>
        </p:sp>
        <p:sp>
          <p:nvSpPr>
            <p:cNvPr id="14" name="TextBox 70"/>
            <p:cNvSpPr txBox="1">
              <a:spLocks noChangeArrowheads="1"/>
            </p:cNvSpPr>
            <p:nvPr/>
          </p:nvSpPr>
          <p:spPr bwMode="auto">
            <a:xfrm>
              <a:off x="9376404" y="3804199"/>
              <a:ext cx="4892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1600" dirty="0"/>
                <a:t>Sim</a:t>
              </a:r>
            </a:p>
          </p:txBody>
        </p:sp>
        <p:cxnSp>
          <p:nvCxnSpPr>
            <p:cNvPr id="15" name="Conector de seta reta 7"/>
            <p:cNvCxnSpPr/>
            <p:nvPr/>
          </p:nvCxnSpPr>
          <p:spPr>
            <a:xfrm>
              <a:off x="8626587" y="1262163"/>
              <a:ext cx="0" cy="2333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31"/>
            <p:cNvCxnSpPr>
              <a:stCxn id="21" idx="4"/>
              <a:endCxn id="9" idx="0"/>
            </p:cNvCxnSpPr>
            <p:nvPr/>
          </p:nvCxnSpPr>
          <p:spPr>
            <a:xfrm>
              <a:off x="8626587" y="2676827"/>
              <a:ext cx="4632" cy="353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34"/>
            <p:cNvCxnSpPr>
              <a:stCxn id="9" idx="2"/>
              <a:endCxn id="10" idx="0"/>
            </p:cNvCxnSpPr>
            <p:nvPr/>
          </p:nvCxnSpPr>
          <p:spPr>
            <a:xfrm>
              <a:off x="8631219" y="3462074"/>
              <a:ext cx="1008" cy="3320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do 39"/>
            <p:cNvCxnSpPr>
              <a:stCxn id="10" idx="3"/>
              <a:endCxn id="11" idx="0"/>
            </p:cNvCxnSpPr>
            <p:nvPr/>
          </p:nvCxnSpPr>
          <p:spPr>
            <a:xfrm>
              <a:off x="9297490" y="4154124"/>
              <a:ext cx="1231973" cy="843916"/>
            </a:xfrm>
            <a:prstGeom prst="bent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41"/>
            <p:cNvCxnSpPr>
              <a:stCxn id="23" idx="2"/>
              <a:endCxn id="12" idx="2"/>
            </p:cNvCxnSpPr>
            <p:nvPr/>
          </p:nvCxnSpPr>
          <p:spPr>
            <a:xfrm rot="16200000" flipH="1">
              <a:off x="5523305" y="3747887"/>
              <a:ext cx="361075" cy="4768860"/>
            </a:xfrm>
            <a:prstGeom prst="bent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angulado 43"/>
            <p:cNvCxnSpPr>
              <a:stCxn id="11" idx="2"/>
              <a:endCxn id="12" idx="6"/>
            </p:cNvCxnSpPr>
            <p:nvPr/>
          </p:nvCxnSpPr>
          <p:spPr>
            <a:xfrm rot="5400000">
              <a:off x="9405800" y="5189191"/>
              <a:ext cx="882767" cy="1364561"/>
            </a:xfrm>
            <a:prstGeom prst="bent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11"/>
            <p:cNvSpPr/>
            <p:nvPr/>
          </p:nvSpPr>
          <p:spPr>
            <a:xfrm>
              <a:off x="8001689" y="2244779"/>
              <a:ext cx="1249796" cy="432048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Ler P2</a:t>
              </a:r>
            </a:p>
          </p:txBody>
        </p:sp>
        <p:cxnSp>
          <p:nvCxnSpPr>
            <p:cNvPr id="22" name="Conector de seta reta 46"/>
            <p:cNvCxnSpPr/>
            <p:nvPr/>
          </p:nvCxnSpPr>
          <p:spPr>
            <a:xfrm>
              <a:off x="8626587" y="1927538"/>
              <a:ext cx="0" cy="3172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65"/>
            <p:cNvSpPr/>
            <p:nvPr/>
          </p:nvSpPr>
          <p:spPr>
            <a:xfrm>
              <a:off x="2723674" y="5519732"/>
              <a:ext cx="1191475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dirty="0">
                  <a:solidFill>
                    <a:srgbClr val="C00000"/>
                  </a:solidFill>
                </a:rPr>
                <a:t>Reprovado</a:t>
              </a:r>
            </a:p>
          </p:txBody>
        </p:sp>
        <p:sp>
          <p:nvSpPr>
            <p:cNvPr id="24" name="Rectangle 11"/>
            <p:cNvSpPr/>
            <p:nvPr/>
          </p:nvSpPr>
          <p:spPr>
            <a:xfrm>
              <a:off x="5959358" y="3938100"/>
              <a:ext cx="1249796" cy="432048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Ler PF</a:t>
              </a:r>
            </a:p>
          </p:txBody>
        </p:sp>
        <p:sp>
          <p:nvSpPr>
            <p:cNvPr id="25" name="Rectangle 47"/>
            <p:cNvSpPr/>
            <p:nvPr/>
          </p:nvSpPr>
          <p:spPr>
            <a:xfrm>
              <a:off x="3867623" y="3938100"/>
              <a:ext cx="1401543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dirty="0">
                  <a:solidFill>
                    <a:schemeClr val="tx1"/>
                  </a:solidFill>
                </a:rPr>
                <a:t>F</a:t>
              </a:r>
              <a:r>
                <a:rPr lang="pt-BR" sz="1600" dirty="0">
                  <a:solidFill>
                    <a:schemeClr val="tx1"/>
                  </a:solidFill>
                  <a:sym typeface="Symbol"/>
                </a:rPr>
                <a:t>  </a:t>
              </a:r>
              <a:r>
                <a:rPr lang="pt-BR" sz="1600" dirty="0">
                  <a:solidFill>
                    <a:schemeClr val="tx1"/>
                  </a:solidFill>
                </a:rPr>
                <a:t>(PF+M)/2</a:t>
              </a:r>
            </a:p>
          </p:txBody>
        </p:sp>
        <p:sp>
          <p:nvSpPr>
            <p:cNvPr id="26" name="Diamond 12"/>
            <p:cNvSpPr/>
            <p:nvPr/>
          </p:nvSpPr>
          <p:spPr>
            <a:xfrm>
              <a:off x="3920321" y="4676275"/>
              <a:ext cx="1296145" cy="72008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F ≥ 5</a:t>
              </a:r>
            </a:p>
          </p:txBody>
        </p:sp>
        <p:sp>
          <p:nvSpPr>
            <p:cNvPr id="28" name="Rectangle 59"/>
            <p:cNvSpPr/>
            <p:nvPr/>
          </p:nvSpPr>
          <p:spPr>
            <a:xfrm>
              <a:off x="5257842" y="5511646"/>
              <a:ext cx="1191475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dirty="0">
                  <a:solidFill>
                    <a:srgbClr val="C00000"/>
                  </a:solidFill>
                </a:rPr>
                <a:t>Aprovad</a:t>
              </a:r>
              <a:r>
                <a:rPr lang="pt-BR" sz="1600" dirty="0">
                  <a:solidFill>
                    <a:srgbClr val="FF0000"/>
                  </a:solidFill>
                </a:rPr>
                <a:t>o</a:t>
              </a:r>
            </a:p>
          </p:txBody>
        </p:sp>
        <p:cxnSp>
          <p:nvCxnSpPr>
            <p:cNvPr id="29" name="Conector de seta reta 34"/>
            <p:cNvCxnSpPr>
              <a:stCxn id="10" idx="1"/>
              <a:endCxn id="24" idx="2"/>
            </p:cNvCxnSpPr>
            <p:nvPr/>
          </p:nvCxnSpPr>
          <p:spPr>
            <a:xfrm flipH="1">
              <a:off x="7155148" y="4154124"/>
              <a:ext cx="8118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34"/>
            <p:cNvCxnSpPr>
              <a:stCxn id="24" idx="5"/>
              <a:endCxn id="25" idx="3"/>
            </p:cNvCxnSpPr>
            <p:nvPr/>
          </p:nvCxnSpPr>
          <p:spPr>
            <a:xfrm flipH="1">
              <a:off x="5269166" y="4154124"/>
              <a:ext cx="7441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4"/>
            <p:cNvCxnSpPr>
              <a:stCxn id="25" idx="2"/>
              <a:endCxn id="26" idx="0"/>
            </p:cNvCxnSpPr>
            <p:nvPr/>
          </p:nvCxnSpPr>
          <p:spPr>
            <a:xfrm flipH="1">
              <a:off x="4568394" y="4370148"/>
              <a:ext cx="1" cy="3061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angulado 39"/>
            <p:cNvCxnSpPr>
              <a:stCxn id="26" idx="3"/>
              <a:endCxn id="28" idx="0"/>
            </p:cNvCxnSpPr>
            <p:nvPr/>
          </p:nvCxnSpPr>
          <p:spPr>
            <a:xfrm>
              <a:off x="5216466" y="5036315"/>
              <a:ext cx="637114" cy="475331"/>
            </a:xfrm>
            <a:prstGeom prst="bent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angulado 39"/>
            <p:cNvCxnSpPr>
              <a:stCxn id="26" idx="1"/>
              <a:endCxn id="23" idx="0"/>
            </p:cNvCxnSpPr>
            <p:nvPr/>
          </p:nvCxnSpPr>
          <p:spPr>
            <a:xfrm rot="10800000" flipV="1">
              <a:off x="3319413" y="5036314"/>
              <a:ext cx="600909" cy="483417"/>
            </a:xfrm>
            <a:prstGeom prst="bent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angulado 41"/>
            <p:cNvCxnSpPr>
              <a:stCxn id="28" idx="2"/>
              <a:endCxn id="12" idx="2"/>
            </p:cNvCxnSpPr>
            <p:nvPr/>
          </p:nvCxnSpPr>
          <p:spPr>
            <a:xfrm rot="16200000" flipH="1">
              <a:off x="6786346" y="5010928"/>
              <a:ext cx="369161" cy="2234692"/>
            </a:xfrm>
            <a:prstGeom prst="bent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25"/>
            <p:cNvSpPr txBox="1">
              <a:spLocks noChangeArrowheads="1"/>
            </p:cNvSpPr>
            <p:nvPr/>
          </p:nvSpPr>
          <p:spPr bwMode="auto">
            <a:xfrm>
              <a:off x="3377735" y="4700634"/>
              <a:ext cx="5245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1600" dirty="0"/>
                <a:t>Não</a:t>
              </a:r>
            </a:p>
          </p:txBody>
        </p:sp>
        <p:sp>
          <p:nvSpPr>
            <p:cNvPr id="36" name="TextBox 70"/>
            <p:cNvSpPr txBox="1">
              <a:spLocks noChangeArrowheads="1"/>
            </p:cNvSpPr>
            <p:nvPr/>
          </p:nvSpPr>
          <p:spPr bwMode="auto">
            <a:xfrm>
              <a:off x="5246162" y="4700634"/>
              <a:ext cx="4892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1600" dirty="0"/>
                <a:t>Sim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17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Decisão Composta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Exemplo: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Programa que lê duas notas (P1 e P2) e diz se o aluno foi aprovado sem prova final. 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Se não, o programa lê a nota da prova final, e diz se o aluno foi aprovado ou não.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6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Decisão Composta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2903268" y="1338040"/>
            <a:ext cx="7155132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P1 = </a:t>
            </a:r>
            <a:r>
              <a:rPr lang="pt-BR" sz="2400" kern="0" dirty="0" err="1"/>
              <a:t>float</a:t>
            </a:r>
            <a:r>
              <a:rPr lang="pt-BR" sz="2400" kern="0" dirty="0"/>
              <a:t>(input('Entre com a nota da P1:'))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P2 = </a:t>
            </a:r>
            <a:r>
              <a:rPr lang="pt-BR" sz="2400" kern="0" dirty="0" err="1"/>
              <a:t>float</a:t>
            </a:r>
            <a:r>
              <a:rPr lang="pt-BR" sz="2400" kern="0" dirty="0"/>
              <a:t>(input('Entre com a nota da P2:'))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media = (P1+P2)/2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/>
              <a:t>if</a:t>
            </a:r>
            <a:r>
              <a:rPr lang="pt-BR" sz="2400" kern="0" dirty="0"/>
              <a:t> (media &gt;=7):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</a:t>
            </a:r>
            <a:r>
              <a:rPr lang="pt-BR" sz="2400" kern="0" dirty="0" err="1"/>
              <a:t>print</a:t>
            </a:r>
            <a:r>
              <a:rPr lang="pt-BR" sz="2400" kern="0" dirty="0"/>
              <a:t>('Aprovado com média:', media) 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/>
              <a:t>else</a:t>
            </a:r>
            <a:r>
              <a:rPr lang="pt-BR" sz="2400" kern="0" dirty="0"/>
              <a:t>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PF = </a:t>
            </a:r>
            <a:r>
              <a:rPr lang="pt-BR" sz="2400" kern="0" dirty="0" err="1"/>
              <a:t>float</a:t>
            </a:r>
            <a:r>
              <a:rPr lang="pt-BR" sz="2400" kern="0" dirty="0"/>
              <a:t>(input('Entre com a nota da PF:'))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media = (</a:t>
            </a:r>
            <a:r>
              <a:rPr lang="pt-BR" sz="2400" kern="0" dirty="0" err="1"/>
              <a:t>media+PF</a:t>
            </a:r>
            <a:r>
              <a:rPr lang="pt-BR" sz="2400" kern="0" dirty="0"/>
              <a:t>)/2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</a:t>
            </a:r>
            <a:r>
              <a:rPr lang="pt-BR" sz="2400" kern="0" dirty="0" err="1"/>
              <a:t>if</a:t>
            </a:r>
            <a:r>
              <a:rPr lang="pt-BR" sz="2400" kern="0" dirty="0"/>
              <a:t> (media &gt;= 5):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     </a:t>
            </a:r>
            <a:r>
              <a:rPr lang="pt-BR" sz="2400" kern="0" dirty="0" err="1"/>
              <a:t>print</a:t>
            </a:r>
            <a:r>
              <a:rPr lang="pt-BR" sz="2400" kern="0" dirty="0"/>
              <a:t>('Aprovado com média:', media) 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</a:t>
            </a:r>
            <a:r>
              <a:rPr lang="pt-BR" sz="2400" kern="0" dirty="0" err="1"/>
              <a:t>else</a:t>
            </a:r>
            <a:r>
              <a:rPr lang="pt-BR" sz="2400" kern="0" dirty="0"/>
              <a:t>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     </a:t>
            </a:r>
            <a:r>
              <a:rPr lang="pt-BR" sz="2400" kern="0" dirty="0" err="1"/>
              <a:t>print</a:t>
            </a:r>
            <a:r>
              <a:rPr lang="pt-BR" sz="2400" kern="0" dirty="0"/>
              <a:t>('Reprovado com média:', media) </a:t>
            </a:r>
          </a:p>
          <a:p>
            <a:pPr marL="0" indent="0" defTabSz="541338">
              <a:spcBef>
                <a:spcPts val="0"/>
              </a:spcBef>
              <a:buNone/>
            </a:pPr>
            <a:endParaRPr lang="pt-BR" sz="2400" kern="0" dirty="0"/>
          </a:p>
          <a:p>
            <a:pPr marL="0" indent="0" defTabSz="541338">
              <a:spcBef>
                <a:spcPts val="0"/>
              </a:spcBef>
              <a:buNone/>
            </a:pPr>
            <a:endParaRPr lang="pt-BR" sz="2400" kern="0" dirty="0"/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</a:t>
            </a:r>
            <a:r>
              <a:rPr lang="pt-BR" sz="2400" kern="0" dirty="0">
                <a:sym typeface="Symbol"/>
              </a:rPr>
              <a:t>	</a:t>
            </a:r>
            <a:endParaRPr lang="pt-BR" sz="2400" kern="0" dirty="0"/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</a:t>
            </a: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393040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Decisão Composta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Exemplo: programa que lê dois números e diz qual dos dois é maior (se o primeiro ou o segundo número).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 se os dois números forem iguais?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2993756" y="2380031"/>
            <a:ext cx="7155132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numero1 = </a:t>
            </a:r>
            <a:r>
              <a:rPr lang="pt-BR" sz="2400" kern="0" dirty="0" err="1"/>
              <a:t>int</a:t>
            </a:r>
            <a:r>
              <a:rPr lang="pt-BR" sz="2400" kern="0" dirty="0"/>
              <a:t>(input('Entre com o primeiro número: '))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numero2 = </a:t>
            </a:r>
            <a:r>
              <a:rPr lang="pt-BR" sz="2400" kern="0" dirty="0" err="1"/>
              <a:t>int</a:t>
            </a:r>
            <a:r>
              <a:rPr lang="pt-BR" sz="2400" kern="0" dirty="0"/>
              <a:t>(input('Entre com o segundo número: '))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/>
              <a:t>if</a:t>
            </a:r>
            <a:r>
              <a:rPr lang="pt-BR" sz="2400" kern="0" dirty="0"/>
              <a:t> numero1 &gt; numero2: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</a:t>
            </a:r>
            <a:r>
              <a:rPr lang="pt-BR" sz="2400" kern="0" dirty="0" err="1"/>
              <a:t>print</a:t>
            </a:r>
            <a:r>
              <a:rPr lang="pt-BR" sz="2400" kern="0" dirty="0"/>
              <a:t>('O primeiro número é o maior!')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>
                <a:sym typeface="Symbol"/>
              </a:rPr>
              <a:t>else</a:t>
            </a:r>
            <a:r>
              <a:rPr lang="pt-BR" sz="2400" kern="0" dirty="0">
                <a:sym typeface="Symbol"/>
              </a:rPr>
              <a:t>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</a:t>
            </a:r>
            <a:r>
              <a:rPr lang="pt-BR" sz="2400" kern="0" dirty="0" err="1"/>
              <a:t>print</a:t>
            </a:r>
            <a:r>
              <a:rPr lang="pt-BR" sz="2400" kern="0" dirty="0"/>
              <a:t>('O segundo número é o maior!')</a:t>
            </a:r>
          </a:p>
        </p:txBody>
      </p:sp>
    </p:spTree>
    <p:extLst>
      <p:ext uri="{BB962C8B-B14F-4D97-AF65-F5344CB8AC3E}">
        <p14:creationId xmlns:p14="http://schemas.microsoft.com/office/powerpoint/2010/main" val="72644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Decisão Composta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Exemplo: programa que lê dois números e diz qual dos dois é maior (se o primeiro ou o segundo número).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2993756" y="2380031"/>
            <a:ext cx="7155132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numero1 = </a:t>
            </a:r>
            <a:r>
              <a:rPr lang="pt-BR" sz="2400" kern="0" dirty="0" err="1"/>
              <a:t>int</a:t>
            </a:r>
            <a:r>
              <a:rPr lang="pt-BR" sz="2400" kern="0" dirty="0"/>
              <a:t>(input('Entre com o primeiro número: '))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numero2 = </a:t>
            </a:r>
            <a:r>
              <a:rPr lang="pt-BR" sz="2400" kern="0" dirty="0" err="1"/>
              <a:t>int</a:t>
            </a:r>
            <a:r>
              <a:rPr lang="pt-BR" sz="2400" kern="0" dirty="0"/>
              <a:t>(input('Entre com o segundo número: '))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/>
              <a:t>if</a:t>
            </a:r>
            <a:r>
              <a:rPr lang="pt-BR" sz="2400" kern="0" dirty="0"/>
              <a:t> numero1 &gt; numero2: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</a:t>
            </a:r>
            <a:r>
              <a:rPr lang="pt-BR" sz="2400" kern="0" dirty="0" err="1"/>
              <a:t>print</a:t>
            </a:r>
            <a:r>
              <a:rPr lang="pt-BR" sz="2400" kern="0" dirty="0"/>
              <a:t>('O primeiro número é o maior!')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>
                <a:sym typeface="Symbol"/>
              </a:rPr>
              <a:t>else</a:t>
            </a:r>
            <a:r>
              <a:rPr lang="pt-BR" sz="2400" kern="0" dirty="0">
                <a:sym typeface="Symbol"/>
              </a:rPr>
              <a:t>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     </a:t>
            </a:r>
            <a:r>
              <a:rPr lang="pt-BR" sz="2400" kern="0" dirty="0" err="1">
                <a:sym typeface="Symbol"/>
              </a:rPr>
              <a:t>if</a:t>
            </a:r>
            <a:r>
              <a:rPr lang="pt-BR" sz="2400" kern="0" dirty="0">
                <a:sym typeface="Symbol"/>
              </a:rPr>
              <a:t> numero1 &lt; numero2: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     </a:t>
            </a:r>
            <a:r>
              <a:rPr lang="pt-BR" sz="2400" kern="0" dirty="0" err="1"/>
              <a:t>print</a:t>
            </a:r>
            <a:r>
              <a:rPr lang="pt-BR" sz="2400" kern="0" dirty="0"/>
              <a:t>('O segundo número é o maior!')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</a:t>
            </a:r>
            <a:r>
              <a:rPr lang="pt-BR" sz="2400" kern="0" dirty="0" err="1"/>
              <a:t>else</a:t>
            </a:r>
            <a:r>
              <a:rPr lang="pt-BR" sz="2400" kern="0" dirty="0"/>
              <a:t>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     </a:t>
            </a:r>
            <a:r>
              <a:rPr lang="pt-BR" sz="2400" kern="0" dirty="0" err="1"/>
              <a:t>print</a:t>
            </a:r>
            <a:r>
              <a:rPr lang="pt-BR" sz="2400" kern="0" dirty="0"/>
              <a:t>('Os dois números são iguais!')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63441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Sequência de Decisões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Se houver a necessidade de uma sequência de decisões como as do algoritmo anterior podemos utilizar a estrutura composta abaixo: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4301271" y="2230820"/>
            <a:ext cx="509791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</a:p>
          <a:p>
            <a:pPr>
              <a:buNone/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i="1" dirty="0">
                <a:solidFill>
                  <a:srgbClr val="C00000"/>
                </a:solidFill>
              </a:rPr>
              <a:t>condicao_1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pt-B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bloco_de_instrucoes_1</a:t>
            </a:r>
          </a:p>
          <a:p>
            <a:pPr>
              <a:buNone/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i="1" dirty="0">
                <a:solidFill>
                  <a:srgbClr val="C00000"/>
                </a:solidFill>
              </a:rPr>
              <a:t>condicao_2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pt-B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bloco_de_instrucoes_2</a:t>
            </a:r>
          </a:p>
          <a:p>
            <a:pPr>
              <a:buNone/>
            </a:pPr>
            <a:r>
              <a:rPr lang="pt-B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i="1" dirty="0" err="1">
                <a:solidFill>
                  <a:srgbClr val="C00000"/>
                </a:solidFill>
              </a:rPr>
              <a:t>condicao_n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pt-BR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bloco_de_instrucoes_n</a:t>
            </a:r>
            <a:endParaRPr lang="pt-BR" sz="2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pt-BR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bloco_de_instrucoes_else</a:t>
            </a:r>
            <a:br>
              <a:rPr lang="pt-B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3226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Sequência de Decisões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Repare que apenas um bloco de instruções será executado.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Se nenhuma condição é atendida, o bloco depois do </a:t>
            </a:r>
            <a:r>
              <a:rPr lang="pt-BR" sz="2800" i="1" dirty="0" err="1"/>
              <a:t>else</a:t>
            </a:r>
            <a:r>
              <a:rPr lang="pt-BR" sz="2800" dirty="0"/>
              <a:t> é executado.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4301271" y="2230820"/>
            <a:ext cx="509791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</a:p>
          <a:p>
            <a:pPr>
              <a:buNone/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i="1" dirty="0">
                <a:solidFill>
                  <a:srgbClr val="C00000"/>
                </a:solidFill>
              </a:rPr>
              <a:t>condicao_1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pt-B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bloco_de_instrucoes_1</a:t>
            </a:r>
          </a:p>
          <a:p>
            <a:pPr>
              <a:buNone/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i="1" dirty="0">
                <a:solidFill>
                  <a:srgbClr val="C00000"/>
                </a:solidFill>
              </a:rPr>
              <a:t>condicao_2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pt-B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bloco_de_instrucoes_2</a:t>
            </a:r>
          </a:p>
          <a:p>
            <a:pPr>
              <a:buNone/>
            </a:pPr>
            <a:r>
              <a:rPr lang="pt-B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elif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i="1" dirty="0" err="1">
                <a:solidFill>
                  <a:srgbClr val="C00000"/>
                </a:solidFill>
              </a:rPr>
              <a:t>condicao_n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pt-BR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bloco_de_instrucoes_n</a:t>
            </a:r>
            <a:endParaRPr lang="pt-BR" sz="2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pt-BR" sz="2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bloco_de_instrucoes_else</a:t>
            </a:r>
            <a:br>
              <a:rPr lang="pt-BR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0247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Decisão Composta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Exemplo: programa que lê dois números e diz qual dos dois é maior (se o primeiro ou o segundo número).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2993756" y="2380031"/>
            <a:ext cx="7155132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numero1 = </a:t>
            </a:r>
            <a:r>
              <a:rPr lang="pt-BR" sz="2400" kern="0" dirty="0" err="1"/>
              <a:t>int</a:t>
            </a:r>
            <a:r>
              <a:rPr lang="pt-BR" sz="2400" kern="0" dirty="0"/>
              <a:t>(input('Entre com o primeiro número: '))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numero2 = </a:t>
            </a:r>
            <a:r>
              <a:rPr lang="pt-BR" sz="2400" kern="0" dirty="0" err="1"/>
              <a:t>int</a:t>
            </a:r>
            <a:r>
              <a:rPr lang="pt-BR" sz="2400" kern="0" dirty="0"/>
              <a:t>(input('Entre com o segundo número: '))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/>
              <a:t>if</a:t>
            </a:r>
            <a:r>
              <a:rPr lang="pt-BR" sz="2400" kern="0" dirty="0"/>
              <a:t> numero1 &gt; numero2: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</a:t>
            </a:r>
            <a:r>
              <a:rPr lang="pt-BR" sz="2400" kern="0" dirty="0" err="1"/>
              <a:t>print</a:t>
            </a:r>
            <a:r>
              <a:rPr lang="pt-BR" sz="2400" kern="0" dirty="0"/>
              <a:t>('O primeiro número é o maior!')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>
                <a:sym typeface="Symbol"/>
              </a:rPr>
              <a:t>else</a:t>
            </a:r>
            <a:r>
              <a:rPr lang="pt-BR" sz="2400" kern="0" dirty="0">
                <a:sym typeface="Symbol"/>
              </a:rPr>
              <a:t>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     </a:t>
            </a:r>
            <a:r>
              <a:rPr lang="pt-BR" sz="2400" kern="0" dirty="0" err="1">
                <a:sym typeface="Symbol"/>
              </a:rPr>
              <a:t>if</a:t>
            </a:r>
            <a:r>
              <a:rPr lang="pt-BR" sz="2400" kern="0" dirty="0">
                <a:sym typeface="Symbol"/>
              </a:rPr>
              <a:t> numero1 &lt; numero2: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     </a:t>
            </a:r>
            <a:r>
              <a:rPr lang="pt-BR" sz="2400" kern="0" dirty="0" err="1"/>
              <a:t>print</a:t>
            </a:r>
            <a:r>
              <a:rPr lang="pt-BR" sz="2400" kern="0" dirty="0"/>
              <a:t>('O segundo número é o maior!')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</a:t>
            </a:r>
            <a:r>
              <a:rPr lang="pt-BR" sz="2400" kern="0" dirty="0" err="1"/>
              <a:t>else</a:t>
            </a:r>
            <a:r>
              <a:rPr lang="pt-BR" sz="2400" kern="0" dirty="0"/>
              <a:t>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     </a:t>
            </a:r>
            <a:r>
              <a:rPr lang="pt-BR" sz="2400" kern="0" dirty="0" err="1"/>
              <a:t>print</a:t>
            </a:r>
            <a:r>
              <a:rPr lang="pt-BR" sz="2400" kern="0" dirty="0"/>
              <a:t>('Os dois números são iguais!')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73192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Fluxo de Processamento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/>
              <a:t>Ordem em que as instruções (linhas) do algoritmo/programa são executados.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3786430" y="2317898"/>
            <a:ext cx="57576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pt-BR" sz="2400" kern="0" dirty="0">
                <a:solidFill>
                  <a:srgbClr val="000000"/>
                </a:solidFill>
              </a:rPr>
              <a:t>inicio</a:t>
            </a:r>
          </a:p>
          <a:p>
            <a:pPr marL="457200" indent="-457200">
              <a:buFont typeface="+mj-lt"/>
              <a:buAutoNum type="arabicParenR"/>
            </a:pPr>
            <a:r>
              <a:rPr lang="pt-BR" sz="2400" kern="0" dirty="0">
                <a:solidFill>
                  <a:srgbClr val="000000"/>
                </a:solidFill>
              </a:rPr>
              <a:t>      ler tempo</a:t>
            </a:r>
          </a:p>
          <a:p>
            <a:pPr marL="457200" indent="-457200">
              <a:buFont typeface="+mj-lt"/>
              <a:buAutoNum type="arabicParenR"/>
            </a:pPr>
            <a:r>
              <a:rPr lang="pt-BR" sz="2400" kern="0" dirty="0">
                <a:solidFill>
                  <a:srgbClr val="000000"/>
                </a:solidFill>
              </a:rPr>
              <a:t>      h </a:t>
            </a:r>
            <a:r>
              <a:rPr lang="pt-BR" sz="2400" kern="0" dirty="0">
                <a:solidFill>
                  <a:srgbClr val="000000"/>
                </a:solidFill>
                <a:sym typeface="Symbol"/>
              </a:rPr>
              <a:t></a:t>
            </a:r>
            <a:r>
              <a:rPr lang="pt-BR" sz="2400" kern="0" dirty="0">
                <a:solidFill>
                  <a:srgbClr val="000000"/>
                </a:solidFill>
              </a:rPr>
              <a:t> tempo // 3600</a:t>
            </a:r>
          </a:p>
          <a:p>
            <a:pPr marL="457200" indent="-457200">
              <a:buFont typeface="+mj-lt"/>
              <a:buAutoNum type="arabicParenR"/>
            </a:pPr>
            <a:r>
              <a:rPr lang="pt-BR" sz="2400" kern="0" dirty="0">
                <a:solidFill>
                  <a:srgbClr val="000000"/>
                </a:solidFill>
              </a:rPr>
              <a:t>      resto </a:t>
            </a:r>
            <a:r>
              <a:rPr lang="pt-BR" sz="2400" kern="0" dirty="0">
                <a:solidFill>
                  <a:srgbClr val="000000"/>
                </a:solidFill>
                <a:sym typeface="Symbol"/>
              </a:rPr>
              <a:t></a:t>
            </a:r>
            <a:r>
              <a:rPr lang="pt-BR" sz="2400" kern="0" dirty="0">
                <a:solidFill>
                  <a:srgbClr val="000000"/>
                </a:solidFill>
              </a:rPr>
              <a:t> tempo % 3600</a:t>
            </a:r>
          </a:p>
          <a:p>
            <a:pPr marL="457200" indent="-457200">
              <a:buFont typeface="+mj-lt"/>
              <a:buAutoNum type="arabicParenR"/>
            </a:pPr>
            <a:r>
              <a:rPr lang="pt-BR" sz="2400" kern="0" dirty="0">
                <a:solidFill>
                  <a:srgbClr val="000000"/>
                </a:solidFill>
              </a:rPr>
              <a:t>      min </a:t>
            </a:r>
            <a:r>
              <a:rPr lang="pt-BR" sz="2400" kern="0" dirty="0">
                <a:solidFill>
                  <a:srgbClr val="000000"/>
                </a:solidFill>
                <a:sym typeface="Symbol"/>
              </a:rPr>
              <a:t></a:t>
            </a:r>
            <a:r>
              <a:rPr lang="pt-BR" sz="2400" kern="0" dirty="0">
                <a:solidFill>
                  <a:srgbClr val="000000"/>
                </a:solidFill>
              </a:rPr>
              <a:t> resto // 60</a:t>
            </a:r>
          </a:p>
          <a:p>
            <a:pPr marL="457200" indent="-457200">
              <a:buFont typeface="+mj-lt"/>
              <a:buAutoNum type="arabicParenR"/>
            </a:pPr>
            <a:r>
              <a:rPr lang="pt-BR" sz="2400" kern="0" dirty="0">
                <a:solidFill>
                  <a:srgbClr val="000000"/>
                </a:solidFill>
              </a:rPr>
              <a:t>      </a:t>
            </a:r>
            <a:r>
              <a:rPr lang="pt-BR" sz="2400" kern="0" dirty="0" err="1">
                <a:solidFill>
                  <a:srgbClr val="000000"/>
                </a:solidFill>
              </a:rPr>
              <a:t>seg</a:t>
            </a:r>
            <a:r>
              <a:rPr lang="pt-BR" sz="2400" kern="0" dirty="0">
                <a:solidFill>
                  <a:srgbClr val="000000"/>
                </a:solidFill>
              </a:rPr>
              <a:t> </a:t>
            </a:r>
            <a:r>
              <a:rPr lang="pt-BR" sz="2400" kern="0" dirty="0">
                <a:solidFill>
                  <a:srgbClr val="000000"/>
                </a:solidFill>
                <a:sym typeface="Symbol"/>
              </a:rPr>
              <a:t></a:t>
            </a:r>
            <a:r>
              <a:rPr lang="pt-BR" sz="2400" kern="0" dirty="0">
                <a:solidFill>
                  <a:srgbClr val="000000"/>
                </a:solidFill>
              </a:rPr>
              <a:t> resto % 60</a:t>
            </a:r>
          </a:p>
          <a:p>
            <a:pPr marL="457200" indent="-457200">
              <a:buFont typeface="+mj-lt"/>
              <a:buAutoNum type="arabicParenR"/>
            </a:pPr>
            <a:r>
              <a:rPr lang="pt-BR" sz="2400" kern="0" dirty="0">
                <a:solidFill>
                  <a:srgbClr val="000000"/>
                </a:solidFill>
              </a:rPr>
              <a:t>      escrever h, ‘h ’, min, ‘min ’, </a:t>
            </a:r>
            <a:r>
              <a:rPr lang="pt-BR" sz="2400" kern="0" dirty="0" err="1">
                <a:solidFill>
                  <a:srgbClr val="000000"/>
                </a:solidFill>
              </a:rPr>
              <a:t>seg</a:t>
            </a:r>
            <a:r>
              <a:rPr lang="pt-BR" sz="2400" kern="0" dirty="0">
                <a:solidFill>
                  <a:srgbClr val="000000"/>
                </a:solidFill>
              </a:rPr>
              <a:t>, ‘s’</a:t>
            </a:r>
          </a:p>
          <a:p>
            <a:pPr marL="457200" indent="-457200">
              <a:buFont typeface="+mj-lt"/>
              <a:buAutoNum type="arabicParenR"/>
            </a:pPr>
            <a:r>
              <a:rPr lang="pt-BR" sz="2400" kern="0" dirty="0">
                <a:solidFill>
                  <a:srgbClr val="000000"/>
                </a:solidFill>
              </a:rPr>
              <a:t>fim</a:t>
            </a:r>
          </a:p>
        </p:txBody>
      </p:sp>
      <p:sp>
        <p:nvSpPr>
          <p:cNvPr id="8" name="Seta para baixo 8"/>
          <p:cNvSpPr/>
          <p:nvPr/>
        </p:nvSpPr>
        <p:spPr>
          <a:xfrm>
            <a:off x="3143250" y="2489163"/>
            <a:ext cx="325464" cy="2772000"/>
          </a:xfrm>
          <a:prstGeom prst="downArrow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8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Decisão Composta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Exemplo: programa que lê dois números e diz qual dos dois é maior (se o primeiro ou o segundo número).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 bwMode="auto">
          <a:xfrm>
            <a:off x="2993756" y="2380031"/>
            <a:ext cx="7155132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numero1 = </a:t>
            </a:r>
            <a:r>
              <a:rPr lang="pt-BR" sz="2400" kern="0" dirty="0" err="1"/>
              <a:t>int</a:t>
            </a:r>
            <a:r>
              <a:rPr lang="pt-BR" sz="2400" kern="0" dirty="0"/>
              <a:t>(input('Entre com o primeiro número: '))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numero2 = </a:t>
            </a:r>
            <a:r>
              <a:rPr lang="pt-BR" sz="2400" kern="0" dirty="0" err="1"/>
              <a:t>int</a:t>
            </a:r>
            <a:r>
              <a:rPr lang="pt-BR" sz="2400" kern="0" dirty="0"/>
              <a:t>(input('Entre com o segundo número: '))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/>
              <a:t>if</a:t>
            </a:r>
            <a:r>
              <a:rPr lang="pt-BR" sz="2400" kern="0" dirty="0"/>
              <a:t> numero1 &gt; numero2: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</a:t>
            </a:r>
            <a:r>
              <a:rPr lang="pt-BR" sz="2400" kern="0" dirty="0" err="1"/>
              <a:t>print</a:t>
            </a:r>
            <a:r>
              <a:rPr lang="pt-BR" sz="2400" kern="0" dirty="0"/>
              <a:t>('O primeiro número é o maior!')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>
                <a:sym typeface="Symbol"/>
              </a:rPr>
              <a:t>elif</a:t>
            </a:r>
            <a:r>
              <a:rPr lang="pt-BR" sz="2400" kern="0" dirty="0">
                <a:sym typeface="Symbol"/>
              </a:rPr>
              <a:t> numero1 &lt; numero2: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</a:t>
            </a:r>
            <a:r>
              <a:rPr lang="pt-BR" sz="2400" kern="0" dirty="0" err="1"/>
              <a:t>print</a:t>
            </a:r>
            <a:r>
              <a:rPr lang="pt-BR" sz="2400" kern="0" dirty="0"/>
              <a:t>('O segundo número é o maior!')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 err="1"/>
              <a:t>else</a:t>
            </a:r>
            <a:r>
              <a:rPr lang="pt-BR" sz="2400" kern="0" dirty="0"/>
              <a:t>: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  </a:t>
            </a:r>
            <a:r>
              <a:rPr lang="pt-BR" sz="2400" kern="0" dirty="0" err="1"/>
              <a:t>print</a:t>
            </a:r>
            <a:r>
              <a:rPr lang="pt-BR" sz="2400" kern="0" dirty="0"/>
              <a:t>('Os dois números são iguais!')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91666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Exercício (até a próxima aula)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Escrever um programa que leia o peso e a altura de uma pessoa e calcule seu índice de massa corporal (IMC) de acordo com a fórmula: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O programa deve classificar uma pessoa de acordo com o IMC, nas seguintes faixas: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3555171" y="400849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</a:rPr>
              <a:t>Menor que 18,5 - Abaixo do peso</a:t>
            </a:r>
          </a:p>
          <a:p>
            <a:r>
              <a:rPr lang="pt-BR" sz="2400" dirty="0">
                <a:solidFill>
                  <a:srgbClr val="000000"/>
                </a:solidFill>
              </a:rPr>
              <a:t>Entre 18,5 e 25,0 - Peso normal</a:t>
            </a:r>
          </a:p>
          <a:p>
            <a:r>
              <a:rPr lang="pt-BR" sz="2400" dirty="0">
                <a:solidFill>
                  <a:srgbClr val="000000"/>
                </a:solidFill>
              </a:rPr>
              <a:t>Entre 25,0 e 30,0 - </a:t>
            </a:r>
            <a:r>
              <a:rPr lang="pt-BR" sz="2400" dirty="0" err="1">
                <a:solidFill>
                  <a:srgbClr val="000000"/>
                </a:solidFill>
              </a:rPr>
              <a:t>Pré</a:t>
            </a:r>
            <a:r>
              <a:rPr lang="pt-BR" sz="2400" dirty="0">
                <a:solidFill>
                  <a:srgbClr val="000000"/>
                </a:solidFill>
              </a:rPr>
              <a:t>-obesidade</a:t>
            </a:r>
          </a:p>
          <a:p>
            <a:r>
              <a:rPr lang="pt-BR" sz="2400" dirty="0">
                <a:solidFill>
                  <a:srgbClr val="000000"/>
                </a:solidFill>
              </a:rPr>
              <a:t>Entre 30,0 e 35,0 - Obesidade Grau 1</a:t>
            </a:r>
          </a:p>
          <a:p>
            <a:r>
              <a:rPr lang="pt-BR" sz="2400" dirty="0">
                <a:solidFill>
                  <a:srgbClr val="000000"/>
                </a:solidFill>
              </a:rPr>
              <a:t>Entre 35,0 e 40,0 - Obesidade Grau 2</a:t>
            </a:r>
          </a:p>
          <a:p>
            <a:r>
              <a:rPr lang="pt-BR" sz="2400" dirty="0">
                <a:solidFill>
                  <a:srgbClr val="000000"/>
                </a:solidFill>
              </a:rPr>
              <a:t>Acima de 40 - Obesidade Grau 3</a:t>
            </a:r>
            <a:endParaRPr lang="pt-BR" sz="2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143250" y="2418127"/>
            <a:ext cx="5782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</a:rPr>
              <a:t>IMC = peso (em quilos) ÷ altura² (em metros)</a:t>
            </a:r>
          </a:p>
        </p:txBody>
      </p:sp>
    </p:spTree>
    <p:extLst>
      <p:ext uri="{BB962C8B-B14F-4D97-AF65-F5344CB8AC3E}">
        <p14:creationId xmlns:p14="http://schemas.microsoft.com/office/powerpoint/2010/main" val="171069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Exercício (até a próxima aula)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As faixas de IMC indicadas previamente são para pessoas (mulheres e homens) acima de 20 anos.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Para adolescentes (entre 10 e 20 anos) as faixas são diferentes para homens e mulheres.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Para </a:t>
            </a:r>
            <a:r>
              <a:rPr lang="pt-BR" sz="2800" b="1" dirty="0"/>
              <a:t>homens</a:t>
            </a:r>
            <a:r>
              <a:rPr lang="pt-BR" sz="2800" dirty="0"/>
              <a:t>: 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32</a:t>
            </a:fld>
            <a:endParaRPr lang="en-US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232212"/>
              </p:ext>
            </p:extLst>
          </p:nvPr>
        </p:nvGraphicFramePr>
        <p:xfrm>
          <a:off x="3425271" y="3260083"/>
          <a:ext cx="6723617" cy="310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1876">
                  <a:extLst>
                    <a:ext uri="{9D8B030D-6E8A-4147-A177-3AD203B41FA5}">
                      <a16:colId xmlns:a16="http://schemas.microsoft.com/office/drawing/2014/main" val="2689190498"/>
                    </a:ext>
                  </a:extLst>
                </a:gridCol>
                <a:gridCol w="1620972">
                  <a:extLst>
                    <a:ext uri="{9D8B030D-6E8A-4147-A177-3AD203B41FA5}">
                      <a16:colId xmlns:a16="http://schemas.microsoft.com/office/drawing/2014/main" val="651014828"/>
                    </a:ext>
                  </a:extLst>
                </a:gridCol>
                <a:gridCol w="2850521">
                  <a:extLst>
                    <a:ext uri="{9D8B030D-6E8A-4147-A177-3AD203B41FA5}">
                      <a16:colId xmlns:a16="http://schemas.microsoft.com/office/drawing/2014/main" val="14852643"/>
                    </a:ext>
                  </a:extLst>
                </a:gridCol>
                <a:gridCol w="1330248">
                  <a:extLst>
                    <a:ext uri="{9D8B030D-6E8A-4147-A177-3AD203B41FA5}">
                      <a16:colId xmlns:a16="http://schemas.microsoft.com/office/drawing/2014/main" val="17811223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Idade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Baixo Peso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Adequado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Sobrepeso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2712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14,42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 14,42 e 19,60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 19,60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4785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14,83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 14,83 e 20,35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 20,35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5729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15,24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 15,24 e 21,12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 21,12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8440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15,73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 15,73 e 21,93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 21,93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535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16,18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 16,18 e 22,77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 22,77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502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16,59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 16,59 e 23,63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 23,63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758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17,01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 17,01 e 24,45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 24,45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1919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17,31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 17,31 e 25,28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 25,28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1384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17,54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 17,54 e 25,95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 25,95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9039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17,80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 17,80 e 26,36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 26,36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835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75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Exercício (até a próxima aula)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As faixas de IMC indicadas previamente são para pessoas (mulheres e homens) acima de 20 anos.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Para adolescentes (entre 10 e 20 anos) as faixas são diferentes para homens e mulheres.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Para </a:t>
            </a:r>
            <a:r>
              <a:rPr lang="pt-BR" sz="2800" b="1" dirty="0"/>
              <a:t>mulheres</a:t>
            </a:r>
            <a:r>
              <a:rPr lang="pt-BR" sz="2800" dirty="0"/>
              <a:t>: 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33</a:t>
            </a:fld>
            <a:endParaRPr lang="en-US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7280"/>
              </p:ext>
            </p:extLst>
          </p:nvPr>
        </p:nvGraphicFramePr>
        <p:xfrm>
          <a:off x="3425271" y="3260083"/>
          <a:ext cx="6723617" cy="3101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1876">
                  <a:extLst>
                    <a:ext uri="{9D8B030D-6E8A-4147-A177-3AD203B41FA5}">
                      <a16:colId xmlns:a16="http://schemas.microsoft.com/office/drawing/2014/main" val="2689190498"/>
                    </a:ext>
                  </a:extLst>
                </a:gridCol>
                <a:gridCol w="1620972">
                  <a:extLst>
                    <a:ext uri="{9D8B030D-6E8A-4147-A177-3AD203B41FA5}">
                      <a16:colId xmlns:a16="http://schemas.microsoft.com/office/drawing/2014/main" val="651014828"/>
                    </a:ext>
                  </a:extLst>
                </a:gridCol>
                <a:gridCol w="2850521">
                  <a:extLst>
                    <a:ext uri="{9D8B030D-6E8A-4147-A177-3AD203B41FA5}">
                      <a16:colId xmlns:a16="http://schemas.microsoft.com/office/drawing/2014/main" val="14852643"/>
                    </a:ext>
                  </a:extLst>
                </a:gridCol>
                <a:gridCol w="1330248">
                  <a:extLst>
                    <a:ext uri="{9D8B030D-6E8A-4147-A177-3AD203B41FA5}">
                      <a16:colId xmlns:a16="http://schemas.microsoft.com/office/drawing/2014/main" val="178112238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u="none" strike="noStrike" dirty="0">
                          <a:effectLst/>
                        </a:rPr>
                        <a:t>Idade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u="none" strike="noStrike" dirty="0">
                          <a:effectLst/>
                        </a:rPr>
                        <a:t>Baixo Peso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u="none" strike="noStrike" dirty="0">
                          <a:effectLst/>
                        </a:rPr>
                        <a:t>Adequado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u="none" strike="noStrike" dirty="0">
                          <a:effectLst/>
                        </a:rPr>
                        <a:t>Sobrepeso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2712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10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&lt; 14,23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entre 14,23 e 20,19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&gt;= 20,19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4785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&lt; 14,60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entre 14,60 e 21,18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&gt;= 21,18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5729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12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&lt; 14,98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entre 14,98 e 22,17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&gt;= 22,17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8440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&lt; 15,36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entre 15,36 e 23,08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&gt;= 23,08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535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&lt; 15,67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entre 15,67 e 23,88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&gt;= 23,88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502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&lt; 16,01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entre 16,01 e 24,29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&gt;= 24,29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7584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&lt; 16,37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entre 16,37 e 24,74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&gt;= 24,74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1919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&lt; 16,59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entre 16,59 e 25,23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&gt;= 25,23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1384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18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&lt; 16,71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entre 16,71 e 25,56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&gt;= 25,56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9039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19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>
                          <a:effectLst/>
                        </a:rPr>
                        <a:t>&lt; 16,87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entre 16,87 e 25,85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&gt;= 25,85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835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06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Exercício (até a próxima aula)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Para fazer esta segunda parte (para pessoas com menos de 20 anos), vocês devem perguntar também o sexo (‘M’ ou ‘F’) e a idade da pessoa.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1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12651" y="188641"/>
            <a:ext cx="11780875" cy="65105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2461017"/>
            <a:ext cx="7772400" cy="1470025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tx2"/>
                </a:solidFill>
              </a:rPr>
              <a:t>Estruturas </a:t>
            </a:r>
            <a:r>
              <a:rPr lang="pt-BR" sz="4800" b="1">
                <a:solidFill>
                  <a:schemeClr val="tx2"/>
                </a:solidFill>
              </a:rPr>
              <a:t>de Decisão</a:t>
            </a:r>
            <a:endParaRPr lang="pt-BR" sz="4800" dirty="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41390" y="5202441"/>
            <a:ext cx="7208874" cy="1172591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+mj-lt"/>
              </a:rPr>
              <a:t>Gilson. A. O. P. Costa (IME/UERJ)</a:t>
            </a:r>
          </a:p>
        </p:txBody>
      </p: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223033"/>
            <a:ext cx="1297798" cy="136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ítulo 2"/>
          <p:cNvSpPr txBox="1">
            <a:spLocks/>
          </p:cNvSpPr>
          <p:nvPr/>
        </p:nvSpPr>
        <p:spPr>
          <a:xfrm>
            <a:off x="4566614" y="6146803"/>
            <a:ext cx="2729317" cy="2282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10000"/>
              </a:spcBef>
              <a:buClr>
                <a:srgbClr val="A96D2B"/>
              </a:buClr>
              <a:buSzPct val="130000"/>
            </a:pPr>
            <a:r>
              <a:rPr lang="pt-BR" sz="2400" baseline="30000" dirty="0"/>
              <a:t>gilson.costa@ime.uerj.br</a:t>
            </a:r>
            <a:endParaRPr lang="pt-BR" sz="3600" baseline="30000" dirty="0"/>
          </a:p>
        </p:txBody>
      </p:sp>
      <p:sp>
        <p:nvSpPr>
          <p:cNvPr id="4" name="Retângulo 3"/>
          <p:cNvSpPr/>
          <p:nvPr/>
        </p:nvSpPr>
        <p:spPr>
          <a:xfrm>
            <a:off x="3048627" y="568858"/>
            <a:ext cx="60947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dk2"/>
                </a:solidFill>
              </a:rPr>
              <a:t>Introdução ao Processamento de Dados</a:t>
            </a:r>
          </a:p>
          <a:p>
            <a:pPr algn="ctr"/>
            <a:r>
              <a:rPr lang="pt-BR" sz="2800" b="1" dirty="0">
                <a:solidFill>
                  <a:schemeClr val="dk2"/>
                </a:solidFill>
              </a:rPr>
              <a:t>Turma 3 (2020.1)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037" y="289592"/>
            <a:ext cx="1233373" cy="12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9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Fluxo de Processamento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Até agora vimos algoritmos que seguem um fluxo de processamento </a:t>
            </a:r>
            <a:r>
              <a:rPr lang="pt-BR" sz="2800" b="1" dirty="0"/>
              <a:t>sequencial</a:t>
            </a:r>
            <a:r>
              <a:rPr lang="pt-BR" sz="2800" dirty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Uma instrução é sempre executada depois da outra.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 execução de certas instruções pode ser </a:t>
            </a:r>
            <a:r>
              <a:rPr lang="pt-BR" sz="2800" b="1" dirty="0"/>
              <a:t>condicionada</a:t>
            </a:r>
            <a:r>
              <a:rPr lang="pt-BR" sz="2800" dirty="0"/>
              <a:t>: só é executada se passar por um teste (</a:t>
            </a:r>
            <a:r>
              <a:rPr lang="pt-BR" sz="2800" b="1" dirty="0"/>
              <a:t>decisão</a:t>
            </a:r>
            <a:r>
              <a:rPr lang="pt-BR" sz="2800" dirty="0"/>
              <a:t>).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b="1" dirty="0"/>
              <a:t>Estrutura de decisão</a:t>
            </a:r>
            <a:r>
              <a:rPr lang="pt-BR" sz="2800" dirty="0"/>
              <a:t>: como representar num programa a execução condicionada de instruções.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4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Como representar num programa a </a:t>
            </a:r>
            <a:br>
              <a:rPr lang="pt-BR" sz="2800" dirty="0"/>
            </a:br>
            <a:r>
              <a:rPr lang="pt-BR" sz="2800" dirty="0"/>
              <a:t>execução condicionada de instruções.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5</a:t>
            </a:fld>
            <a:endParaRPr lang="en-US" dirty="0"/>
          </a:p>
        </p:txBody>
      </p:sp>
      <p:grpSp>
        <p:nvGrpSpPr>
          <p:cNvPr id="66" name="Agrupar 65"/>
          <p:cNvGrpSpPr/>
          <p:nvPr/>
        </p:nvGrpSpPr>
        <p:grpSpPr>
          <a:xfrm>
            <a:off x="6127814" y="902123"/>
            <a:ext cx="5041486" cy="5082752"/>
            <a:chOff x="6127814" y="902123"/>
            <a:chExt cx="5041486" cy="5082752"/>
          </a:xfrm>
          <a:effectLst/>
        </p:grpSpPr>
        <p:sp>
          <p:nvSpPr>
            <p:cNvPr id="67" name="Oval 1"/>
            <p:cNvSpPr/>
            <p:nvPr/>
          </p:nvSpPr>
          <p:spPr>
            <a:xfrm>
              <a:off x="8081412" y="902123"/>
              <a:ext cx="107663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dirty="0">
                  <a:solidFill>
                    <a:schemeClr val="tx1"/>
                  </a:solidFill>
                </a:rPr>
                <a:t>Início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11"/>
            <p:cNvSpPr/>
            <p:nvPr/>
          </p:nvSpPr>
          <p:spPr>
            <a:xfrm>
              <a:off x="8000301" y="1634387"/>
              <a:ext cx="1249796" cy="432048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Ler A</a:t>
              </a:r>
            </a:p>
          </p:txBody>
        </p:sp>
        <p:sp>
          <p:nvSpPr>
            <p:cNvPr id="69" name="Rectangle 47"/>
            <p:cNvSpPr/>
            <p:nvPr/>
          </p:nvSpPr>
          <p:spPr>
            <a:xfrm>
              <a:off x="7986382" y="3226795"/>
              <a:ext cx="1281543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dirty="0">
                  <a:solidFill>
                    <a:schemeClr val="tx1"/>
                  </a:solidFill>
                </a:rPr>
                <a:t>C</a:t>
              </a:r>
              <a:r>
                <a:rPr lang="pt-BR" sz="1600" dirty="0">
                  <a:solidFill>
                    <a:schemeClr val="tx1"/>
                  </a:solidFill>
                  <a:sym typeface="Symbol"/>
                </a:rPr>
                <a:t>  </a:t>
              </a:r>
              <a:r>
                <a:rPr lang="pt-BR" sz="1600" dirty="0">
                  <a:solidFill>
                    <a:schemeClr val="tx1"/>
                  </a:solidFill>
                </a:rPr>
                <a:t>(A+B)/2</a:t>
              </a:r>
            </a:p>
          </p:txBody>
        </p:sp>
        <p:sp>
          <p:nvSpPr>
            <p:cNvPr id="70" name="Diamond 12"/>
            <p:cNvSpPr/>
            <p:nvPr/>
          </p:nvSpPr>
          <p:spPr>
            <a:xfrm>
              <a:off x="7978515" y="4025579"/>
              <a:ext cx="1296145" cy="72008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C ≥ 7</a:t>
              </a:r>
            </a:p>
          </p:txBody>
        </p:sp>
        <p:sp>
          <p:nvSpPr>
            <p:cNvPr id="71" name="Rectangle 59"/>
            <p:cNvSpPr/>
            <p:nvPr/>
          </p:nvSpPr>
          <p:spPr>
            <a:xfrm>
              <a:off x="9977825" y="4892571"/>
              <a:ext cx="1191475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dirty="0">
                  <a:solidFill>
                    <a:srgbClr val="C00000"/>
                  </a:solidFill>
                </a:rPr>
                <a:t>Aprovad</a:t>
              </a:r>
              <a:r>
                <a:rPr lang="pt-BR" sz="1600" dirty="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2" name="Oval 61"/>
            <p:cNvSpPr/>
            <p:nvPr/>
          </p:nvSpPr>
          <p:spPr>
            <a:xfrm>
              <a:off x="8081412" y="5624835"/>
              <a:ext cx="107663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dirty="0">
                  <a:solidFill>
                    <a:schemeClr val="tx1"/>
                  </a:solidFill>
                </a:rPr>
                <a:t>Fim</a:t>
              </a:r>
            </a:p>
          </p:txBody>
        </p:sp>
        <p:sp>
          <p:nvSpPr>
            <p:cNvPr id="73" name="Rectangle 65"/>
            <p:cNvSpPr/>
            <p:nvPr/>
          </p:nvSpPr>
          <p:spPr>
            <a:xfrm>
              <a:off x="6127814" y="4883283"/>
              <a:ext cx="1191475" cy="4320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dirty="0">
                  <a:solidFill>
                    <a:srgbClr val="C00000"/>
                  </a:solidFill>
                </a:rPr>
                <a:t>Reprovado</a:t>
              </a:r>
            </a:p>
          </p:txBody>
        </p:sp>
        <p:sp>
          <p:nvSpPr>
            <p:cNvPr id="74" name="TextBox 25"/>
            <p:cNvSpPr txBox="1">
              <a:spLocks noChangeArrowheads="1"/>
            </p:cNvSpPr>
            <p:nvPr/>
          </p:nvSpPr>
          <p:spPr bwMode="auto">
            <a:xfrm>
              <a:off x="7100693" y="4065744"/>
              <a:ext cx="5245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1600" dirty="0"/>
                <a:t>Não</a:t>
              </a:r>
            </a:p>
          </p:txBody>
        </p:sp>
        <p:sp>
          <p:nvSpPr>
            <p:cNvPr id="75" name="TextBox 70"/>
            <p:cNvSpPr txBox="1">
              <a:spLocks noChangeArrowheads="1"/>
            </p:cNvSpPr>
            <p:nvPr/>
          </p:nvSpPr>
          <p:spPr bwMode="auto">
            <a:xfrm>
              <a:off x="9569255" y="4081619"/>
              <a:ext cx="48923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pt-BR" sz="1600" dirty="0"/>
                <a:t>Sim</a:t>
              </a:r>
            </a:p>
          </p:txBody>
        </p:sp>
        <p:cxnSp>
          <p:nvCxnSpPr>
            <p:cNvPr id="76" name="Conector de seta reta 7"/>
            <p:cNvCxnSpPr>
              <a:stCxn id="67" idx="4"/>
            </p:cNvCxnSpPr>
            <p:nvPr/>
          </p:nvCxnSpPr>
          <p:spPr>
            <a:xfrm>
              <a:off x="8619727" y="1262163"/>
              <a:ext cx="5472" cy="3722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31"/>
            <p:cNvCxnSpPr>
              <a:endCxn id="69" idx="0"/>
            </p:cNvCxnSpPr>
            <p:nvPr/>
          </p:nvCxnSpPr>
          <p:spPr>
            <a:xfrm>
              <a:off x="8625199" y="2879243"/>
              <a:ext cx="1954" cy="3475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de seta reta 34"/>
            <p:cNvCxnSpPr>
              <a:stCxn id="69" idx="2"/>
              <a:endCxn id="70" idx="0"/>
            </p:cNvCxnSpPr>
            <p:nvPr/>
          </p:nvCxnSpPr>
          <p:spPr>
            <a:xfrm flipH="1">
              <a:off x="8626587" y="3658843"/>
              <a:ext cx="566" cy="3667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angulado 36"/>
            <p:cNvCxnSpPr>
              <a:stCxn id="70" idx="1"/>
              <a:endCxn id="73" idx="0"/>
            </p:cNvCxnSpPr>
            <p:nvPr/>
          </p:nvCxnSpPr>
          <p:spPr>
            <a:xfrm rot="10800000" flipV="1">
              <a:off x="6723553" y="4385619"/>
              <a:ext cx="1254963" cy="497664"/>
            </a:xfrm>
            <a:prstGeom prst="bent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angulado 39"/>
            <p:cNvCxnSpPr>
              <a:stCxn id="70" idx="3"/>
              <a:endCxn id="71" idx="0"/>
            </p:cNvCxnSpPr>
            <p:nvPr/>
          </p:nvCxnSpPr>
          <p:spPr>
            <a:xfrm>
              <a:off x="9274660" y="4385619"/>
              <a:ext cx="1298903" cy="506952"/>
            </a:xfrm>
            <a:prstGeom prst="bent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angulado 41"/>
            <p:cNvCxnSpPr>
              <a:stCxn id="73" idx="2"/>
              <a:endCxn id="72" idx="2"/>
            </p:cNvCxnSpPr>
            <p:nvPr/>
          </p:nvCxnSpPr>
          <p:spPr>
            <a:xfrm rot="16200000" flipH="1">
              <a:off x="7157720" y="4881163"/>
              <a:ext cx="489524" cy="1357860"/>
            </a:xfrm>
            <a:prstGeom prst="bent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angulado 43"/>
            <p:cNvCxnSpPr>
              <a:stCxn id="71" idx="2"/>
              <a:endCxn id="72" idx="6"/>
            </p:cNvCxnSpPr>
            <p:nvPr/>
          </p:nvCxnSpPr>
          <p:spPr>
            <a:xfrm rot="5400000">
              <a:off x="9625684" y="4856977"/>
              <a:ext cx="480236" cy="1415520"/>
            </a:xfrm>
            <a:prstGeom prst="bent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11"/>
            <p:cNvSpPr/>
            <p:nvPr/>
          </p:nvSpPr>
          <p:spPr>
            <a:xfrm>
              <a:off x="8005944" y="2441549"/>
              <a:ext cx="1249796" cy="432048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dirty="0">
                  <a:solidFill>
                    <a:srgbClr val="000000"/>
                  </a:solidFill>
                </a:rPr>
                <a:t>Ler B</a:t>
              </a:r>
            </a:p>
          </p:txBody>
        </p:sp>
        <p:cxnSp>
          <p:nvCxnSpPr>
            <p:cNvPr id="84" name="Conector de seta reta 46"/>
            <p:cNvCxnSpPr/>
            <p:nvPr/>
          </p:nvCxnSpPr>
          <p:spPr>
            <a:xfrm>
              <a:off x="8625370" y="2080614"/>
              <a:ext cx="5472" cy="3722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73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 execução se certas instruções pode ser </a:t>
            </a:r>
            <a:r>
              <a:rPr lang="pt-BR" sz="2800" b="1" dirty="0"/>
              <a:t>condicionada</a:t>
            </a:r>
            <a:r>
              <a:rPr lang="pt-BR" sz="2800" dirty="0"/>
              <a:t>: só são executadas se passarem por um </a:t>
            </a:r>
            <a:r>
              <a:rPr lang="pt-BR" sz="2800" b="1" dirty="0"/>
              <a:t>teste</a:t>
            </a:r>
            <a:r>
              <a:rPr lang="pt-BR" sz="2800" dirty="0"/>
              <a:t> (decisão).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 estrutura de decisão pode ser </a:t>
            </a:r>
            <a:r>
              <a:rPr lang="pt-BR" sz="2800" b="1" dirty="0"/>
              <a:t>simples</a:t>
            </a:r>
            <a:r>
              <a:rPr lang="pt-BR" sz="2800" dirty="0"/>
              <a:t> ou </a:t>
            </a:r>
            <a:r>
              <a:rPr lang="pt-BR" sz="2800" b="1" dirty="0"/>
              <a:t>composta</a:t>
            </a:r>
            <a:r>
              <a:rPr lang="pt-BR" sz="2800" dirty="0"/>
              <a:t>.</a:t>
            </a:r>
          </a:p>
          <a:p>
            <a:pPr marL="0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6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Estrutura de decisão </a:t>
            </a:r>
            <a:r>
              <a:rPr lang="pt-BR" sz="2800" b="1" dirty="0"/>
              <a:t>simples</a:t>
            </a:r>
            <a:r>
              <a:rPr lang="pt-BR" sz="2800" dirty="0"/>
              <a:t>: quando a condição for atendida, executa uma ou mais instruções (um bloco de instruções).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Se a condição não é atendida, o bloco de instruções condicionado não é executado e o </a:t>
            </a:r>
            <a:r>
              <a:rPr lang="pt-BR" sz="2800" b="1" dirty="0"/>
              <a:t>programa continua a partir do fim do bloco</a:t>
            </a:r>
            <a:r>
              <a:rPr lang="pt-BR" sz="2800" dirty="0"/>
              <a:t>.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4511029" y="3271218"/>
            <a:ext cx="34793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kern="0" dirty="0">
                <a:solidFill>
                  <a:srgbClr val="000000"/>
                </a:solidFill>
              </a:rPr>
              <a:t>...</a:t>
            </a:r>
          </a:p>
          <a:p>
            <a:r>
              <a:rPr lang="pt-BR" sz="2400" kern="0" dirty="0">
                <a:solidFill>
                  <a:srgbClr val="000000"/>
                </a:solidFill>
              </a:rPr>
              <a:t>se </a:t>
            </a:r>
            <a:r>
              <a:rPr lang="pt-BR" sz="2400" i="1" kern="0" dirty="0">
                <a:solidFill>
                  <a:srgbClr val="C00000"/>
                </a:solidFill>
              </a:rPr>
              <a:t>condição</a:t>
            </a:r>
            <a:r>
              <a:rPr lang="pt-BR" sz="2400" kern="0" dirty="0">
                <a:solidFill>
                  <a:srgbClr val="C00000"/>
                </a:solidFill>
              </a:rPr>
              <a:t> </a:t>
            </a:r>
            <a:r>
              <a:rPr lang="pt-BR" sz="2400" kern="0" dirty="0">
                <a:solidFill>
                  <a:srgbClr val="000000"/>
                </a:solidFill>
              </a:rPr>
              <a:t>então</a:t>
            </a:r>
          </a:p>
          <a:p>
            <a:r>
              <a:rPr lang="pt-BR" sz="2400" kern="0" dirty="0">
                <a:solidFill>
                  <a:srgbClr val="000000"/>
                </a:solidFill>
              </a:rPr>
              <a:t>	 </a:t>
            </a:r>
            <a:r>
              <a:rPr lang="pt-BR" sz="2400" i="1" kern="0" dirty="0">
                <a:solidFill>
                  <a:srgbClr val="002060"/>
                </a:solidFill>
              </a:rPr>
              <a:t>instrução 1</a:t>
            </a:r>
          </a:p>
          <a:p>
            <a:r>
              <a:rPr lang="pt-BR" sz="2400" kern="0" dirty="0">
                <a:solidFill>
                  <a:srgbClr val="000000"/>
                </a:solidFill>
              </a:rPr>
              <a:t>	</a:t>
            </a:r>
            <a:r>
              <a:rPr lang="pt-BR" sz="2400" i="1" kern="0" dirty="0">
                <a:solidFill>
                  <a:srgbClr val="002060"/>
                </a:solidFill>
              </a:rPr>
              <a:t> instrução 2</a:t>
            </a:r>
          </a:p>
          <a:p>
            <a:r>
              <a:rPr lang="pt-BR" sz="2400" i="1" kern="0" dirty="0">
                <a:solidFill>
                  <a:srgbClr val="002060"/>
                </a:solidFill>
              </a:rPr>
              <a:t>	...</a:t>
            </a:r>
          </a:p>
          <a:p>
            <a:r>
              <a:rPr lang="pt-BR" sz="2400" i="1" kern="0" dirty="0">
                <a:solidFill>
                  <a:srgbClr val="002060"/>
                </a:solidFill>
              </a:rPr>
              <a:t>	 instrução n</a:t>
            </a:r>
          </a:p>
          <a:p>
            <a:r>
              <a:rPr lang="pt-BR" sz="2400" kern="0" dirty="0">
                <a:solidFill>
                  <a:srgbClr val="000000"/>
                </a:solidFill>
              </a:rPr>
              <a:t>fim se</a:t>
            </a:r>
          </a:p>
          <a:p>
            <a:r>
              <a:rPr lang="pt-BR" sz="2400" kern="0" dirty="0">
                <a:solidFill>
                  <a:srgbClr val="00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456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Estrutura de decisão </a:t>
            </a:r>
            <a:r>
              <a:rPr lang="pt-BR" sz="2800" b="1" dirty="0"/>
              <a:t>simples</a:t>
            </a:r>
            <a:r>
              <a:rPr lang="pt-BR" sz="2800" dirty="0"/>
              <a:t>: quando a condição for atendida, executa uma ou mais instruções (um bloco de instruções).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 </a:t>
            </a:r>
            <a:r>
              <a:rPr lang="pt-BR" sz="2800" i="1" kern="0" dirty="0">
                <a:solidFill>
                  <a:srgbClr val="C00000"/>
                </a:solidFill>
              </a:rPr>
              <a:t>condição</a:t>
            </a:r>
            <a:r>
              <a:rPr lang="pt-BR" sz="2800" dirty="0"/>
              <a:t> representa uma expressão que produz </a:t>
            </a:r>
            <a:r>
              <a:rPr lang="pt-BR" sz="2800" b="1" dirty="0"/>
              <a:t>um valor lógico</a:t>
            </a:r>
            <a:r>
              <a:rPr lang="pt-BR" sz="2800" dirty="0"/>
              <a:t>, ou uma </a:t>
            </a:r>
            <a:r>
              <a:rPr lang="pt-BR" sz="2800" b="1" dirty="0"/>
              <a:t>variável lógica</a:t>
            </a:r>
            <a:r>
              <a:rPr lang="pt-BR" sz="2800" dirty="0"/>
              <a:t>.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2481831" y="3210041"/>
            <a:ext cx="34793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kern="0" dirty="0">
                <a:solidFill>
                  <a:srgbClr val="000000"/>
                </a:solidFill>
              </a:rPr>
              <a:t>...</a:t>
            </a:r>
          </a:p>
          <a:p>
            <a:r>
              <a:rPr lang="pt-BR" sz="2400" kern="0" dirty="0">
                <a:solidFill>
                  <a:srgbClr val="000000"/>
                </a:solidFill>
              </a:rPr>
              <a:t>se </a:t>
            </a:r>
            <a:r>
              <a:rPr lang="pt-BR" sz="2400" kern="0" dirty="0">
                <a:solidFill>
                  <a:srgbClr val="C00000"/>
                </a:solidFill>
              </a:rPr>
              <a:t>(A &gt; B)</a:t>
            </a:r>
            <a:r>
              <a:rPr lang="pt-BR" sz="2400" i="1" kern="0" dirty="0">
                <a:solidFill>
                  <a:srgbClr val="C00000"/>
                </a:solidFill>
              </a:rPr>
              <a:t> </a:t>
            </a:r>
            <a:r>
              <a:rPr lang="pt-BR" sz="2400" kern="0" dirty="0">
                <a:solidFill>
                  <a:srgbClr val="000000"/>
                </a:solidFill>
              </a:rPr>
              <a:t>então</a:t>
            </a:r>
          </a:p>
          <a:p>
            <a:r>
              <a:rPr lang="pt-BR" sz="2400" kern="0" dirty="0">
                <a:solidFill>
                  <a:srgbClr val="000000"/>
                </a:solidFill>
              </a:rPr>
              <a:t>	</a:t>
            </a:r>
            <a:r>
              <a:rPr lang="pt-BR" sz="2400" i="1" kern="0" dirty="0">
                <a:solidFill>
                  <a:srgbClr val="002060"/>
                </a:solidFill>
              </a:rPr>
              <a:t>instrução 1</a:t>
            </a:r>
          </a:p>
          <a:p>
            <a:r>
              <a:rPr lang="pt-BR" sz="2400" kern="0" dirty="0">
                <a:solidFill>
                  <a:srgbClr val="000000"/>
                </a:solidFill>
              </a:rPr>
              <a:t>	</a:t>
            </a:r>
            <a:r>
              <a:rPr lang="pt-BR" sz="2400" i="1" kern="0" dirty="0">
                <a:solidFill>
                  <a:srgbClr val="002060"/>
                </a:solidFill>
              </a:rPr>
              <a:t>instrução 2</a:t>
            </a:r>
          </a:p>
          <a:p>
            <a:r>
              <a:rPr lang="pt-BR" sz="2400" i="1" kern="0" dirty="0">
                <a:solidFill>
                  <a:srgbClr val="002060"/>
                </a:solidFill>
              </a:rPr>
              <a:t>	...</a:t>
            </a:r>
          </a:p>
          <a:p>
            <a:r>
              <a:rPr lang="pt-BR" sz="2400" i="1" kern="0" dirty="0">
                <a:solidFill>
                  <a:srgbClr val="002060"/>
                </a:solidFill>
              </a:rPr>
              <a:t>	instrução n</a:t>
            </a:r>
          </a:p>
          <a:p>
            <a:r>
              <a:rPr lang="pt-BR" sz="2400" kern="0" dirty="0">
                <a:solidFill>
                  <a:srgbClr val="000000"/>
                </a:solidFill>
              </a:rPr>
              <a:t>fim se</a:t>
            </a:r>
          </a:p>
          <a:p>
            <a:r>
              <a:rPr lang="pt-BR" sz="2400" kern="0" dirty="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7" name="Retângulo 6"/>
          <p:cNvSpPr/>
          <p:nvPr/>
        </p:nvSpPr>
        <p:spPr>
          <a:xfrm>
            <a:off x="6582686" y="3210041"/>
            <a:ext cx="34793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kern="0" dirty="0">
                <a:solidFill>
                  <a:srgbClr val="000000"/>
                </a:solidFill>
              </a:rPr>
              <a:t>...</a:t>
            </a:r>
          </a:p>
          <a:p>
            <a:r>
              <a:rPr lang="pt-BR" sz="2400" kern="0" dirty="0">
                <a:solidFill>
                  <a:srgbClr val="000000"/>
                </a:solidFill>
              </a:rPr>
              <a:t>se </a:t>
            </a:r>
            <a:r>
              <a:rPr lang="pt-BR" sz="2400" kern="0" dirty="0">
                <a:solidFill>
                  <a:srgbClr val="C00000"/>
                </a:solidFill>
              </a:rPr>
              <a:t>aprovado </a:t>
            </a:r>
            <a:r>
              <a:rPr lang="pt-BR" sz="2400" kern="0" dirty="0">
                <a:solidFill>
                  <a:srgbClr val="000000"/>
                </a:solidFill>
              </a:rPr>
              <a:t>então</a:t>
            </a:r>
          </a:p>
          <a:p>
            <a:r>
              <a:rPr lang="pt-BR" sz="2400" kern="0" dirty="0">
                <a:solidFill>
                  <a:srgbClr val="000000"/>
                </a:solidFill>
              </a:rPr>
              <a:t>	</a:t>
            </a:r>
            <a:r>
              <a:rPr lang="pt-BR" sz="2400" i="1" kern="0" dirty="0">
                <a:solidFill>
                  <a:srgbClr val="002060"/>
                </a:solidFill>
              </a:rPr>
              <a:t>instrução 1</a:t>
            </a:r>
          </a:p>
          <a:p>
            <a:r>
              <a:rPr lang="pt-BR" sz="2400" kern="0" dirty="0">
                <a:solidFill>
                  <a:srgbClr val="000000"/>
                </a:solidFill>
              </a:rPr>
              <a:t>	</a:t>
            </a:r>
            <a:r>
              <a:rPr lang="pt-BR" sz="2400" i="1" kern="0" dirty="0">
                <a:solidFill>
                  <a:srgbClr val="002060"/>
                </a:solidFill>
              </a:rPr>
              <a:t>instrução 2</a:t>
            </a:r>
          </a:p>
          <a:p>
            <a:r>
              <a:rPr lang="pt-BR" sz="2400" i="1" kern="0" dirty="0">
                <a:solidFill>
                  <a:srgbClr val="002060"/>
                </a:solidFill>
              </a:rPr>
              <a:t>	...</a:t>
            </a:r>
          </a:p>
          <a:p>
            <a:r>
              <a:rPr lang="pt-BR" sz="2400" i="1" kern="0" dirty="0">
                <a:solidFill>
                  <a:srgbClr val="002060"/>
                </a:solidFill>
              </a:rPr>
              <a:t>	instrução n</a:t>
            </a:r>
          </a:p>
          <a:p>
            <a:r>
              <a:rPr lang="pt-BR" sz="2400" kern="0" dirty="0">
                <a:solidFill>
                  <a:srgbClr val="000000"/>
                </a:solidFill>
              </a:rPr>
              <a:t>fim se</a:t>
            </a:r>
          </a:p>
          <a:p>
            <a:r>
              <a:rPr lang="pt-BR" sz="2400" kern="0" dirty="0">
                <a:solidFill>
                  <a:srgbClr val="00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785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Estrutura de Decisão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339915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Exemplo: algoritmo que lê duas notas e escreve a média apenas se o aluno foi aprovado (média &gt;= 7).</a:t>
            </a:r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 bwMode="auto">
          <a:xfrm>
            <a:off x="2971149" y="2390664"/>
            <a:ext cx="7155132" cy="231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algoritmo </a:t>
            </a:r>
            <a:r>
              <a:rPr lang="pt-BR" sz="2400" kern="0" dirty="0" err="1">
                <a:solidFill>
                  <a:srgbClr val="002060"/>
                </a:solidFill>
              </a:rPr>
              <a:t>aprovado_media</a:t>
            </a:r>
            <a:endParaRPr lang="pt-BR" sz="2400" kern="0" dirty="0">
              <a:solidFill>
                <a:srgbClr val="002060"/>
              </a:solidFill>
            </a:endParaRP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inicio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	ler P1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	ler P2</a:t>
            </a:r>
            <a:endParaRPr lang="pt-BR" sz="2400" kern="0" dirty="0">
              <a:sym typeface="Symbol"/>
            </a:endParaRP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media  (P1+P2)/2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se </a:t>
            </a:r>
            <a:r>
              <a:rPr lang="pt-BR" sz="2400" kern="0" dirty="0">
                <a:solidFill>
                  <a:srgbClr val="C00000"/>
                </a:solidFill>
                <a:sym typeface="Symbol"/>
              </a:rPr>
              <a:t>(media &gt;=7) </a:t>
            </a:r>
            <a:r>
              <a:rPr lang="pt-BR" sz="2400" kern="0" dirty="0">
                <a:sym typeface="Symbol"/>
              </a:rPr>
              <a:t>então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	escrever ‘Aprovado com média = ’, media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>
                <a:sym typeface="Symbol"/>
              </a:rPr>
              <a:t>	fim se</a:t>
            </a:r>
          </a:p>
          <a:p>
            <a:pPr marL="0" indent="0" defTabSz="541338">
              <a:spcBef>
                <a:spcPts val="0"/>
              </a:spcBef>
              <a:buNone/>
            </a:pPr>
            <a:r>
              <a:rPr lang="pt-BR" sz="2400" kern="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44898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Modelo LVC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35719</TotalTime>
  <Words>2296</Words>
  <Application>Microsoft Office PowerPoint</Application>
  <PresentationFormat>Widescreen</PresentationFormat>
  <Paragraphs>508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Modelo LVC</vt:lpstr>
      <vt:lpstr>Estruturas de Decisão</vt:lpstr>
      <vt:lpstr>Decisão e Repetição</vt:lpstr>
      <vt:lpstr>Fluxo de Processamento</vt:lpstr>
      <vt:lpstr>Fluxo de Processamento</vt:lpstr>
      <vt:lpstr>Estrutura de Decisão</vt:lpstr>
      <vt:lpstr>Estrutura de Decisão</vt:lpstr>
      <vt:lpstr>Estrutura de Decisão</vt:lpstr>
      <vt:lpstr>Estrutura de Decisão</vt:lpstr>
      <vt:lpstr>Estrutura de Decisão Simples</vt:lpstr>
      <vt:lpstr>Estrutura de Decisão Simples</vt:lpstr>
      <vt:lpstr>Estrutura de Decisão Simples</vt:lpstr>
      <vt:lpstr>Estrutura de Decisão Simples</vt:lpstr>
      <vt:lpstr>Estrutura de Decisão Simples</vt:lpstr>
      <vt:lpstr>Estrutura de Decisão Simples</vt:lpstr>
      <vt:lpstr>Estrutura de Decisão Simples</vt:lpstr>
      <vt:lpstr>Estrutura de Decisão Simples</vt:lpstr>
      <vt:lpstr>Estrutura de Decisão Simples</vt:lpstr>
      <vt:lpstr>Estrutura de Decisão Simples</vt:lpstr>
      <vt:lpstr>Estrutura de Decisão Composta</vt:lpstr>
      <vt:lpstr>Estrutura de Decisão Composta</vt:lpstr>
      <vt:lpstr>Estrutura de Decisão Composta</vt:lpstr>
      <vt:lpstr>Estrutura de Decisão Composta</vt:lpstr>
      <vt:lpstr>Estrutura de Decisão Composta</vt:lpstr>
      <vt:lpstr>Estrutura de Decisão Composta</vt:lpstr>
      <vt:lpstr>Estrutura de Decisão Composta</vt:lpstr>
      <vt:lpstr>Estrutura de Decisão Composta</vt:lpstr>
      <vt:lpstr>Sequência de Decisões</vt:lpstr>
      <vt:lpstr>Sequência de Decisões</vt:lpstr>
      <vt:lpstr>Estrutura de Decisão Composta</vt:lpstr>
      <vt:lpstr>Estrutura de Decisão Composta</vt:lpstr>
      <vt:lpstr>Exercício (até a próxima aula)</vt:lpstr>
      <vt:lpstr>Exercício (até a próxima aula)</vt:lpstr>
      <vt:lpstr>Exercício (até a próxima aula)</vt:lpstr>
      <vt:lpstr>Exercício (até a próxima aula)</vt:lpstr>
      <vt:lpstr>Estruturas de Decisão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</dc:creator>
  <cp:lastModifiedBy>Gustavo Marinho</cp:lastModifiedBy>
  <cp:revision>1456</cp:revision>
  <dcterms:created xsi:type="dcterms:W3CDTF">2012-09-11T18:35:34Z</dcterms:created>
  <dcterms:modified xsi:type="dcterms:W3CDTF">2024-03-29T23:31:04Z</dcterms:modified>
</cp:coreProperties>
</file>