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9"/>
  </p:notesMasterIdLst>
  <p:sldIdLst>
    <p:sldId id="873" r:id="rId2"/>
    <p:sldId id="1684" r:id="rId3"/>
    <p:sldId id="1685" r:id="rId4"/>
    <p:sldId id="1749" r:id="rId5"/>
    <p:sldId id="1751" r:id="rId6"/>
    <p:sldId id="1752" r:id="rId7"/>
    <p:sldId id="1753" r:id="rId8"/>
    <p:sldId id="1746" r:id="rId9"/>
    <p:sldId id="1755" r:id="rId10"/>
    <p:sldId id="1757" r:id="rId11"/>
    <p:sldId id="1756" r:id="rId12"/>
    <p:sldId id="1758" r:id="rId13"/>
    <p:sldId id="1759" r:id="rId14"/>
    <p:sldId id="1760" r:id="rId15"/>
    <p:sldId id="1770" r:id="rId16"/>
    <p:sldId id="1771" r:id="rId17"/>
    <p:sldId id="1831" r:id="rId18"/>
    <p:sldId id="1833" r:id="rId19"/>
    <p:sldId id="1799" r:id="rId20"/>
    <p:sldId id="1834" r:id="rId21"/>
    <p:sldId id="1800" r:id="rId22"/>
    <p:sldId id="1835" r:id="rId23"/>
    <p:sldId id="1816" r:id="rId24"/>
    <p:sldId id="1801" r:id="rId25"/>
    <p:sldId id="1836" r:id="rId26"/>
    <p:sldId id="1818" r:id="rId27"/>
    <p:sldId id="1837" r:id="rId28"/>
    <p:sldId id="1819" r:id="rId29"/>
    <p:sldId id="1838" r:id="rId30"/>
    <p:sldId id="1820" r:id="rId31"/>
    <p:sldId id="1821" r:id="rId32"/>
    <p:sldId id="1839" r:id="rId33"/>
    <p:sldId id="1840" r:id="rId34"/>
    <p:sldId id="1822" r:id="rId35"/>
    <p:sldId id="1823" r:id="rId36"/>
    <p:sldId id="1841" r:id="rId37"/>
    <p:sldId id="1824" r:id="rId38"/>
    <p:sldId id="1825" r:id="rId39"/>
    <p:sldId id="1842" r:id="rId40"/>
    <p:sldId id="1826" r:id="rId41"/>
    <p:sldId id="1843" r:id="rId42"/>
    <p:sldId id="1827" r:id="rId43"/>
    <p:sldId id="1844" r:id="rId44"/>
    <p:sldId id="1828" r:id="rId45"/>
    <p:sldId id="1829" r:id="rId46"/>
    <p:sldId id="1845" r:id="rId47"/>
    <p:sldId id="1830" r:id="rId48"/>
    <p:sldId id="1881" r:id="rId49"/>
    <p:sldId id="1846" r:id="rId50"/>
    <p:sldId id="1847" r:id="rId51"/>
    <p:sldId id="1848" r:id="rId52"/>
    <p:sldId id="1849" r:id="rId53"/>
    <p:sldId id="1850" r:id="rId54"/>
    <p:sldId id="1851" r:id="rId55"/>
    <p:sldId id="1853" r:id="rId56"/>
    <p:sldId id="1854" r:id="rId57"/>
    <p:sldId id="1855" r:id="rId58"/>
    <p:sldId id="1857" r:id="rId59"/>
    <p:sldId id="1858" r:id="rId60"/>
    <p:sldId id="1882" r:id="rId61"/>
    <p:sldId id="1859" r:id="rId62"/>
    <p:sldId id="1883" r:id="rId63"/>
    <p:sldId id="1860" r:id="rId64"/>
    <p:sldId id="1884" r:id="rId65"/>
    <p:sldId id="1861" r:id="rId66"/>
    <p:sldId id="1885" r:id="rId67"/>
    <p:sldId id="1862" r:id="rId68"/>
    <p:sldId id="1863" r:id="rId69"/>
    <p:sldId id="1886" r:id="rId70"/>
    <p:sldId id="1864" r:id="rId71"/>
    <p:sldId id="1887" r:id="rId72"/>
    <p:sldId id="1865" r:id="rId73"/>
    <p:sldId id="1888" r:id="rId74"/>
    <p:sldId id="1889" r:id="rId75"/>
    <p:sldId id="1866" r:id="rId76"/>
    <p:sldId id="1867" r:id="rId77"/>
    <p:sldId id="1868" r:id="rId78"/>
    <p:sldId id="1890" r:id="rId79"/>
    <p:sldId id="1869" r:id="rId80"/>
    <p:sldId id="1891" r:id="rId81"/>
    <p:sldId id="1892" r:id="rId82"/>
    <p:sldId id="1870" r:id="rId83"/>
    <p:sldId id="1871" r:id="rId84"/>
    <p:sldId id="1893" r:id="rId85"/>
    <p:sldId id="1872" r:id="rId86"/>
    <p:sldId id="1873" r:id="rId87"/>
    <p:sldId id="1894" r:id="rId88"/>
    <p:sldId id="1874" r:id="rId89"/>
    <p:sldId id="1895" r:id="rId90"/>
    <p:sldId id="1875" r:id="rId91"/>
    <p:sldId id="1896" r:id="rId92"/>
    <p:sldId id="1876" r:id="rId93"/>
    <p:sldId id="1897" r:id="rId94"/>
    <p:sldId id="1877" r:id="rId95"/>
    <p:sldId id="1878" r:id="rId96"/>
    <p:sldId id="1879" r:id="rId97"/>
    <p:sldId id="1880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1" userDrawn="1">
          <p15:clr>
            <a:srgbClr val="A4A3A4"/>
          </p15:clr>
        </p15:guide>
        <p15:guide id="2" pos="15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son Costa" initials="GC" lastIdx="1" clrIdx="0">
    <p:extLst>
      <p:ext uri="{19B8F6BF-5375-455C-9EA6-DF929625EA0E}">
        <p15:presenceInfo xmlns:p15="http://schemas.microsoft.com/office/powerpoint/2012/main" userId="44742644b50a3a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95E78"/>
    <a:srgbClr val="990033"/>
    <a:srgbClr val="6C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 autoAdjust="0"/>
    <p:restoredTop sz="86364" autoAdjust="0"/>
  </p:normalViewPr>
  <p:slideViewPr>
    <p:cSldViewPr snapToGrid="0">
      <p:cViewPr varScale="1">
        <p:scale>
          <a:sx n="72" d="100"/>
          <a:sy n="72" d="100"/>
        </p:scale>
        <p:origin x="461" y="67"/>
      </p:cViewPr>
      <p:guideLst>
        <p:guide orient="horz" pos="1321"/>
        <p:guide pos="15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 /><Relationship Id="rId21" Type="http://schemas.openxmlformats.org/officeDocument/2006/relationships/slide" Target="slides/slide20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84" Type="http://schemas.openxmlformats.org/officeDocument/2006/relationships/slide" Target="slides/slide83.xml" /><Relationship Id="rId89" Type="http://schemas.openxmlformats.org/officeDocument/2006/relationships/slide" Target="slides/slide88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92" Type="http://schemas.openxmlformats.org/officeDocument/2006/relationships/slide" Target="slides/slide9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slide" Target="slides/slide86.xml" /><Relationship Id="rId102" Type="http://schemas.openxmlformats.org/officeDocument/2006/relationships/viewProps" Target="viewProps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90" Type="http://schemas.openxmlformats.org/officeDocument/2006/relationships/slide" Target="slides/slide89.xml" /><Relationship Id="rId95" Type="http://schemas.openxmlformats.org/officeDocument/2006/relationships/slide" Target="slides/slide94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100" Type="http://schemas.openxmlformats.org/officeDocument/2006/relationships/commentAuthors" Target="commentAuthor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93" Type="http://schemas.openxmlformats.org/officeDocument/2006/relationships/slide" Target="slides/slide92.xml" /><Relationship Id="rId98" Type="http://schemas.openxmlformats.org/officeDocument/2006/relationships/slide" Target="slides/slide97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103" Type="http://schemas.openxmlformats.org/officeDocument/2006/relationships/theme" Target="theme/theme1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slide" Target="slides/slide87.xml" /><Relationship Id="rId91" Type="http://schemas.openxmlformats.org/officeDocument/2006/relationships/slide" Target="slides/slide90.xml" /><Relationship Id="rId96" Type="http://schemas.openxmlformats.org/officeDocument/2006/relationships/slide" Target="slides/slide95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Relationship Id="rId94" Type="http://schemas.openxmlformats.org/officeDocument/2006/relationships/slide" Target="slides/slide93.xml" /><Relationship Id="rId99" Type="http://schemas.openxmlformats.org/officeDocument/2006/relationships/notesMaster" Target="notesMasters/notesMaster1.xml" /><Relationship Id="rId10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9" Type="http://schemas.openxmlformats.org/officeDocument/2006/relationships/slide" Target="slides/slide38.xml" /><Relationship Id="rId34" Type="http://schemas.openxmlformats.org/officeDocument/2006/relationships/slide" Target="slides/slide33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76" Type="http://schemas.openxmlformats.org/officeDocument/2006/relationships/slide" Target="slides/slide75.xml" /><Relationship Id="rId97" Type="http://schemas.openxmlformats.org/officeDocument/2006/relationships/slide" Target="slides/slide96.xml" /><Relationship Id="rId10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36872-3E6C-4934-B199-543617007466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5CF38-CA7D-4D93-A20A-CEBE2E20B3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2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CF38-CA7D-4D93-A20A-CEBE2E20B33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5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DE3D-82CB-4109-A459-CA0AFC46B20C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9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CAD2-6D94-4BF9-A2A0-4156D64AF721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7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AC48-7EED-4904-8166-1E699526B6F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B21E-872F-4C3E-8838-F996F8B769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415568" y="6533891"/>
            <a:ext cx="2844800" cy="365125"/>
          </a:xfrm>
        </p:spPr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9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D31-0080-4A94-98CC-2819B04097AE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1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445F-3C15-45BC-857A-EA4EA8E8A006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1154-48AD-4896-8F4C-567746C3FCCE}" type="datetime1">
              <a:rPr lang="en-US" smtClean="0"/>
              <a:t>3/29/2024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8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E0AD-C968-4C37-B6D1-9B2B8ED0E24E}" type="datetime1">
              <a:rPr lang="en-US" smtClean="0"/>
              <a:t>3/29/2024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5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ABA3-8E63-45D8-9DE8-6D2D75B19FCA}" type="datetime1">
              <a:rPr lang="en-US" smtClean="0"/>
              <a:t>3/29/2024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9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F0B9-797D-4F8D-B2DE-5438D7B26E8F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9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198E-E1C2-4FE8-8E2B-BC924F2CF056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6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7F46E-4A03-404A-9D64-6391CFC2AB36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jpeg" /><Relationship Id="rId5" Type="http://schemas.openxmlformats.org/officeDocument/2006/relationships/image" Target="../media/image6.jpeg" /><Relationship Id="rId4" Type="http://schemas.openxmlformats.org/officeDocument/2006/relationships/image" Target="../media/image5.jpeg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jpeg" /><Relationship Id="rId5" Type="http://schemas.openxmlformats.org/officeDocument/2006/relationships/image" Target="../media/image6.jpeg" /><Relationship Id="rId4" Type="http://schemas.openxmlformats.org/officeDocument/2006/relationships/image" Target="../media/image5.jpeg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12651" y="188641"/>
            <a:ext cx="11780875" cy="65105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641774"/>
            <a:ext cx="7772400" cy="147002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tx2"/>
                </a:solidFill>
              </a:rPr>
              <a:t>Estruturas de Repetição</a:t>
            </a:r>
            <a:br>
              <a:rPr lang="pt-BR" sz="4800" b="1" dirty="0">
                <a:solidFill>
                  <a:schemeClr val="tx2"/>
                </a:solidFill>
              </a:rPr>
            </a:br>
            <a:r>
              <a:rPr lang="pt-BR" sz="4800" b="1" dirty="0">
                <a:solidFill>
                  <a:schemeClr val="tx2"/>
                </a:solidFill>
              </a:rPr>
              <a:t>(Parte 1)</a:t>
            </a:r>
            <a:endParaRPr lang="pt-BR" sz="4800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1390" y="5202441"/>
            <a:ext cx="7208874" cy="1172591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+mj-lt"/>
              </a:rPr>
              <a:t>Gilson. A. O. P. Costa (IME/UERJ)</a:t>
            </a:r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223033"/>
            <a:ext cx="1297798" cy="136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4566614" y="6146803"/>
            <a:ext cx="2729317" cy="228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10000"/>
              </a:spcBef>
              <a:buClr>
                <a:srgbClr val="A96D2B"/>
              </a:buClr>
              <a:buSzPct val="130000"/>
            </a:pPr>
            <a:r>
              <a:rPr lang="pt-BR" sz="2400" baseline="30000" dirty="0"/>
              <a:t>gilson.costa@ime.uerj.br</a:t>
            </a:r>
            <a:endParaRPr lang="pt-BR" sz="3600" baseline="30000" dirty="0"/>
          </a:p>
        </p:txBody>
      </p:sp>
      <p:sp>
        <p:nvSpPr>
          <p:cNvPr id="4" name="Retângulo 3"/>
          <p:cNvSpPr/>
          <p:nvPr/>
        </p:nvSpPr>
        <p:spPr>
          <a:xfrm>
            <a:off x="3048627" y="568858"/>
            <a:ext cx="60947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dk2"/>
                </a:solidFill>
              </a:rPr>
              <a:t>Introdução ao Processamento de Dados</a:t>
            </a:r>
          </a:p>
          <a:p>
            <a:pPr algn="ctr"/>
            <a:r>
              <a:rPr lang="pt-BR" sz="2800" b="1" dirty="0">
                <a:solidFill>
                  <a:schemeClr val="dk2"/>
                </a:solidFill>
              </a:rPr>
              <a:t>Turma 3 (2020.1)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37" y="289592"/>
            <a:ext cx="1233373" cy="12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5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1110956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Estrutura de repetição (Pseudocódigo):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Em algum momento a </a:t>
            </a:r>
            <a:r>
              <a:rPr lang="pt-BR" sz="2800" i="1" kern="0" dirty="0">
                <a:solidFill>
                  <a:srgbClr val="C00000"/>
                </a:solidFill>
              </a:rPr>
              <a:t>condição</a:t>
            </a:r>
            <a:r>
              <a:rPr lang="pt-BR" sz="2800" dirty="0"/>
              <a:t> tem que </a:t>
            </a:r>
            <a:r>
              <a:rPr lang="pt-BR" sz="2800" b="1" dirty="0"/>
              <a:t>se tornar falsa </a:t>
            </a:r>
            <a:r>
              <a:rPr lang="pt-BR" sz="2800" dirty="0"/>
              <a:t>para </a:t>
            </a:r>
            <a:r>
              <a:rPr lang="pt-BR" sz="2800" b="1" dirty="0"/>
              <a:t>terminar a repetição</a:t>
            </a:r>
            <a:r>
              <a:rPr lang="pt-BR" sz="2800" dirty="0"/>
              <a:t> e prosseguir com o programa.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Quando a condição não é mais atendida o programa continua </a:t>
            </a:r>
            <a:r>
              <a:rPr lang="pt-BR" sz="2800" b="1" dirty="0"/>
              <a:t>a partir do fim do bloco de instruções</a:t>
            </a:r>
            <a:r>
              <a:rPr lang="pt-BR" sz="2800" dirty="0"/>
              <a:t>: elas não são executadas uma última vez!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3379665" y="1600323"/>
            <a:ext cx="53059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kern="0" dirty="0">
                <a:solidFill>
                  <a:srgbClr val="000000"/>
                </a:solidFill>
              </a:rPr>
              <a:t>...</a:t>
            </a:r>
          </a:p>
          <a:p>
            <a:r>
              <a:rPr lang="pt-BR" sz="2800" kern="0" dirty="0">
                <a:solidFill>
                  <a:srgbClr val="000000"/>
                </a:solidFill>
              </a:rPr>
              <a:t>enquanto </a:t>
            </a:r>
            <a:r>
              <a:rPr lang="pt-BR" sz="2800" i="1" kern="0" dirty="0">
                <a:solidFill>
                  <a:srgbClr val="C00000"/>
                </a:solidFill>
              </a:rPr>
              <a:t>condição</a:t>
            </a:r>
            <a:r>
              <a:rPr lang="pt-BR" sz="2800" kern="0" dirty="0">
                <a:solidFill>
                  <a:srgbClr val="000000"/>
                </a:solidFill>
              </a:rPr>
              <a:t> faça</a:t>
            </a:r>
          </a:p>
          <a:p>
            <a:r>
              <a:rPr lang="pt-BR" sz="2800" kern="0" dirty="0">
                <a:solidFill>
                  <a:srgbClr val="000000"/>
                </a:solidFill>
              </a:rPr>
              <a:t>	</a:t>
            </a:r>
            <a:r>
              <a:rPr lang="pt-BR" sz="2800" i="1" kern="0" dirty="0">
                <a:solidFill>
                  <a:srgbClr val="002060"/>
                </a:solidFill>
              </a:rPr>
              <a:t>instruções</a:t>
            </a:r>
          </a:p>
          <a:p>
            <a:r>
              <a:rPr lang="pt-BR" sz="2800" kern="0" dirty="0">
                <a:solidFill>
                  <a:srgbClr val="000000"/>
                </a:solidFill>
              </a:rPr>
              <a:t>fim enquanto</a:t>
            </a:r>
          </a:p>
          <a:p>
            <a:r>
              <a:rPr lang="pt-BR" sz="2800" kern="0" dirty="0">
                <a:solidFill>
                  <a:srgbClr val="00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845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Sintaxe em Python: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i="1" dirty="0" err="1">
                <a:solidFill>
                  <a:srgbClr val="C00000"/>
                </a:solidFill>
              </a:rPr>
              <a:t>condicao</a:t>
            </a:r>
            <a:r>
              <a:rPr lang="pt-BR" sz="2800" dirty="0"/>
              <a:t> é uma </a:t>
            </a:r>
            <a:r>
              <a:rPr lang="pt-BR" sz="2800" b="1" dirty="0"/>
              <a:t>expressão</a:t>
            </a:r>
            <a:r>
              <a:rPr lang="pt-BR" sz="2800" dirty="0"/>
              <a:t> com valor lógico, ou uma </a:t>
            </a:r>
            <a:r>
              <a:rPr lang="pt-BR" sz="2800" b="1" dirty="0"/>
              <a:t>variável lógica </a:t>
            </a:r>
            <a:r>
              <a:rPr lang="pt-BR" sz="2800" dirty="0"/>
              <a:t>(que teve seu valor atribuído anteriormente no programa).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Repare os dois pontos (</a:t>
            </a:r>
            <a:r>
              <a:rPr lang="pt-BR" sz="2800" i="1" dirty="0"/>
              <a:t>:</a:t>
            </a:r>
            <a:r>
              <a:rPr lang="pt-BR" sz="2800" dirty="0"/>
              <a:t>) depois da </a:t>
            </a:r>
            <a:r>
              <a:rPr lang="pt-BR" sz="2800" i="1" dirty="0" err="1">
                <a:solidFill>
                  <a:srgbClr val="C00000"/>
                </a:solidFill>
              </a:rPr>
              <a:t>condicao</a:t>
            </a:r>
            <a:r>
              <a:rPr lang="pt-BR" sz="2800" dirty="0"/>
              <a:t>.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Se não colocar o programa vai dar erro!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4439494" y="1210100"/>
            <a:ext cx="33528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</a:p>
          <a:p>
            <a:pPr>
              <a:buNone/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i="1" dirty="0" err="1">
                <a:solidFill>
                  <a:srgbClr val="C00000"/>
                </a:solidFill>
              </a:rPr>
              <a:t>condicao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pt-B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instrucao_1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...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pt-BR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instrucao_n</a:t>
            </a:r>
            <a:endParaRPr lang="pt-BR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590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Exemplo: programa que lê um número e diz se ele é par ou impar.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Seria interessante repetir o programa para novos números </a:t>
            </a:r>
            <a:r>
              <a:rPr lang="pt-BR" sz="2800" b="1" dirty="0"/>
              <a:t>enquanto</a:t>
            </a:r>
            <a:r>
              <a:rPr lang="pt-BR" sz="2800" dirty="0"/>
              <a:t> o usuário quiser.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2993756" y="2082307"/>
            <a:ext cx="7155132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numero = </a:t>
            </a:r>
            <a:r>
              <a:rPr lang="pt-BR" sz="2400" kern="0" dirty="0" err="1"/>
              <a:t>int</a:t>
            </a:r>
            <a:r>
              <a:rPr lang="pt-BR" sz="2400" kern="0" dirty="0"/>
              <a:t>(input('Entre com um número: 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if</a:t>
            </a:r>
            <a:r>
              <a:rPr lang="pt-BR" sz="2400" kern="0" dirty="0"/>
              <a:t> numero % 2 == 1: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print</a:t>
            </a:r>
            <a:r>
              <a:rPr lang="pt-BR" sz="2400" kern="0" dirty="0"/>
              <a:t>('O número é impar!')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>
                <a:sym typeface="Symbol"/>
              </a:rPr>
              <a:t>else</a:t>
            </a:r>
            <a:r>
              <a:rPr lang="pt-BR" sz="2400" kern="0" dirty="0">
                <a:sym typeface="Symbol"/>
              </a:rPr>
              <a:t>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print</a:t>
            </a:r>
            <a:r>
              <a:rPr lang="pt-BR" sz="2400" kern="0" dirty="0"/>
              <a:t>('O número é par!')</a:t>
            </a:r>
            <a:r>
              <a:rPr lang="pt-BR" sz="2400" kern="0" dirty="0">
                <a:sym typeface="Symbol"/>
              </a:rPr>
              <a:t>	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2517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Exemplo: programa que lê números e diz se eles são pares ou ímpares.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2419593" y="2092950"/>
            <a:ext cx="8414979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continua = 'S'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while</a:t>
            </a:r>
            <a:r>
              <a:rPr lang="pt-BR" sz="2400" kern="0" dirty="0"/>
              <a:t> continua == 'S':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	numero = </a:t>
            </a:r>
            <a:r>
              <a:rPr lang="pt-BR" sz="2400" kern="0" dirty="0" err="1"/>
              <a:t>int</a:t>
            </a:r>
            <a:r>
              <a:rPr lang="pt-BR" sz="2400" kern="0" dirty="0"/>
              <a:t>(input('Entre com um número: 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	</a:t>
            </a:r>
            <a:r>
              <a:rPr lang="pt-BR" sz="2400" kern="0" dirty="0" err="1"/>
              <a:t>if</a:t>
            </a:r>
            <a:r>
              <a:rPr lang="pt-BR" sz="2400" kern="0" dirty="0"/>
              <a:t> numero % 2 == 1: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		</a:t>
            </a:r>
            <a:r>
              <a:rPr lang="pt-BR" sz="2400" kern="0" dirty="0" err="1"/>
              <a:t>print</a:t>
            </a:r>
            <a:r>
              <a:rPr lang="pt-BR" sz="2400" kern="0" dirty="0"/>
              <a:t>('O número é impar!')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	</a:t>
            </a:r>
            <a:r>
              <a:rPr lang="pt-BR" sz="2400" kern="0" dirty="0" err="1"/>
              <a:t>else</a:t>
            </a:r>
            <a:r>
              <a:rPr lang="pt-BR" sz="2400" kern="0" dirty="0"/>
              <a:t>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		</a:t>
            </a:r>
            <a:r>
              <a:rPr lang="pt-BR" sz="2400" kern="0" dirty="0" err="1"/>
              <a:t>print</a:t>
            </a:r>
            <a:r>
              <a:rPr lang="pt-BR" sz="2400" kern="0" dirty="0"/>
              <a:t>('O número é par!')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	</a:t>
            </a:r>
            <a:r>
              <a:rPr lang="pt-BR" sz="2400" kern="0" dirty="0" err="1"/>
              <a:t>print</a:t>
            </a:r>
            <a:r>
              <a:rPr lang="pt-BR" sz="2400" kern="0" dirty="0"/>
              <a:t>("Continua? Digite 'S' para sim ou 'N' para não.") 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	continua = input()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print</a:t>
            </a:r>
            <a:r>
              <a:rPr lang="pt-BR" sz="2400" kern="0" dirty="0"/>
              <a:t>('Fim do programa!')</a:t>
            </a:r>
          </a:p>
        </p:txBody>
      </p:sp>
    </p:spTree>
    <p:extLst>
      <p:ext uri="{BB962C8B-B14F-4D97-AF65-F5344CB8AC3E}">
        <p14:creationId xmlns:p14="http://schemas.microsoft.com/office/powerpoint/2010/main" val="346571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Exemplo: programa que lê números e diz se eles são pares ou ímpares.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2419597" y="2092942"/>
            <a:ext cx="9542031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continua = 'S'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while</a:t>
            </a:r>
            <a:r>
              <a:rPr lang="pt-BR" sz="2400" kern="0" dirty="0"/>
              <a:t> continua == 'S':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	numero = </a:t>
            </a:r>
            <a:r>
              <a:rPr lang="pt-BR" sz="2400" kern="0" dirty="0" err="1"/>
              <a:t>int</a:t>
            </a:r>
            <a:r>
              <a:rPr lang="pt-BR" sz="2400" kern="0" dirty="0"/>
              <a:t>(input('Entre com um número: 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	</a:t>
            </a:r>
            <a:r>
              <a:rPr lang="pt-BR" sz="2400" kern="0" dirty="0" err="1"/>
              <a:t>if</a:t>
            </a:r>
            <a:r>
              <a:rPr lang="pt-BR" sz="2400" kern="0" dirty="0"/>
              <a:t> numero % 2 == 1: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		</a:t>
            </a:r>
            <a:r>
              <a:rPr lang="pt-BR" sz="2400" kern="0" dirty="0" err="1"/>
              <a:t>print</a:t>
            </a:r>
            <a:r>
              <a:rPr lang="pt-BR" sz="2400" kern="0" dirty="0"/>
              <a:t>('O número é impar!')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	</a:t>
            </a:r>
            <a:r>
              <a:rPr lang="pt-BR" sz="2400" kern="0" dirty="0" err="1"/>
              <a:t>else</a:t>
            </a:r>
            <a:r>
              <a:rPr lang="pt-BR" sz="2400" kern="0" dirty="0"/>
              <a:t>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		</a:t>
            </a:r>
            <a:r>
              <a:rPr lang="pt-BR" sz="2400" kern="0" dirty="0" err="1"/>
              <a:t>print</a:t>
            </a:r>
            <a:r>
              <a:rPr lang="pt-BR" sz="2400" kern="0" dirty="0"/>
              <a:t>('O número é par!')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	continua = input ("Continua? Digite 'S' para sim ou 'N' para não: ") </a:t>
            </a:r>
            <a:r>
              <a:rPr lang="pt-BR" sz="2400" kern="0" dirty="0" err="1"/>
              <a:t>print</a:t>
            </a:r>
            <a:r>
              <a:rPr lang="pt-BR" sz="2400" kern="0" dirty="0"/>
              <a:t>('Fim do programa!')</a:t>
            </a:r>
          </a:p>
        </p:txBody>
      </p:sp>
    </p:spTree>
    <p:extLst>
      <p:ext uri="{BB962C8B-B14F-4D97-AF65-F5344CB8AC3E}">
        <p14:creationId xmlns:p14="http://schemas.microsoft.com/office/powerpoint/2010/main" val="395929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Exemplo: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Programa que lê a nota final dos alunos da turma, até que seja digitada uma nota negativa, que marca o final da lista.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Depois de digitadas todas as notas, o programa informa a média da turma.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 ideia é que: à medida que as notas vão sendo digitadas, o programa vai contando o número de notas e computado a soma das notas.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Depois que todas as notas forem digitadas basta dividir a soma das notas pela quantidade de notas para obter a média.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2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7" name="Retângulo 6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71280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5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b="1" dirty="0">
                <a:sym typeface="Wingdings" charset="0"/>
              </a:rPr>
              <a:t>contador </a:t>
            </a:r>
            <a:r>
              <a:rPr lang="pt-BR" sz="2400" b="1" kern="0" dirty="0">
                <a:sym typeface="Symbol"/>
              </a:rPr>
              <a:t></a:t>
            </a:r>
            <a:r>
              <a:rPr lang="pt-BR" sz="2400" b="1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55500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46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b="1" dirty="0">
                <a:sym typeface="Wingdings" charset="0"/>
              </a:rPr>
              <a:t>contador </a:t>
            </a:r>
            <a:r>
              <a:rPr lang="pt-BR" sz="2400" b="1" kern="0" dirty="0">
                <a:sym typeface="Symbol"/>
              </a:rPr>
              <a:t></a:t>
            </a:r>
            <a:r>
              <a:rPr lang="pt-BR" sz="2400" b="1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03879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43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b="1" dirty="0">
                <a:solidFill>
                  <a:srgbClr val="000000"/>
                </a:solidFill>
              </a:rPr>
              <a:t>	soma </a:t>
            </a:r>
            <a:r>
              <a:rPr lang="pt-BR" sz="2400" b="1" kern="0" dirty="0">
                <a:sym typeface="Symbol"/>
              </a:rPr>
              <a:t></a:t>
            </a:r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75821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05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Decisão e Repetição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Estruturas fundamentais para a programação.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Praticamente todo o programa contém tais estruturas.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Elas interferem no </a:t>
            </a:r>
            <a:r>
              <a:rPr lang="pt-BR" sz="2800" b="1" dirty="0"/>
              <a:t>fluxo de programação</a:t>
            </a:r>
            <a:r>
              <a:rPr lang="pt-BR" sz="2800" dirty="0"/>
              <a:t>: ordem em que as instruções (linhas) de programa são executadas.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b="1" dirty="0"/>
              <a:t>Decisão</a:t>
            </a:r>
            <a:r>
              <a:rPr lang="pt-BR" sz="2800" dirty="0"/>
              <a:t>: executa um conjunto de instruções </a:t>
            </a:r>
            <a:r>
              <a:rPr lang="pt-BR" sz="2800" b="1" i="1" dirty="0"/>
              <a:t>se</a:t>
            </a:r>
            <a:r>
              <a:rPr lang="pt-BR" sz="2800" dirty="0"/>
              <a:t> (</a:t>
            </a:r>
            <a:r>
              <a:rPr lang="pt-BR" sz="2800" i="1" dirty="0" err="1"/>
              <a:t>if</a:t>
            </a:r>
            <a:r>
              <a:rPr lang="pt-BR" sz="2800" dirty="0"/>
              <a:t>) uma determinada condição é atendida.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b="1" dirty="0"/>
              <a:t>Repetição</a:t>
            </a:r>
            <a:r>
              <a:rPr lang="pt-BR" sz="2800" dirty="0"/>
              <a:t>: executa repetidas vezes um conjunto de instruções </a:t>
            </a:r>
            <a:r>
              <a:rPr lang="pt-BR" sz="2800" b="1" i="1" dirty="0"/>
              <a:t>enquanto</a:t>
            </a:r>
            <a:r>
              <a:rPr lang="pt-BR" sz="2800" dirty="0"/>
              <a:t> (</a:t>
            </a:r>
            <a:r>
              <a:rPr lang="pt-BR" sz="2800" i="1" dirty="0" err="1"/>
              <a:t>while</a:t>
            </a:r>
            <a:r>
              <a:rPr lang="pt-BR" sz="2800" dirty="0"/>
              <a:t>) uma condição é atendida, ou por um número fixo de </a:t>
            </a:r>
            <a:r>
              <a:rPr lang="pt-BR" sz="2800" b="1" dirty="0"/>
              <a:t>iterações</a:t>
            </a:r>
            <a:r>
              <a:rPr lang="pt-BR" sz="2800" dirty="0"/>
              <a:t>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b="1" dirty="0">
                <a:solidFill>
                  <a:srgbClr val="000000"/>
                </a:solidFill>
              </a:rPr>
              <a:t>	soma </a:t>
            </a:r>
            <a:r>
              <a:rPr lang="pt-BR" sz="2400" b="1" kern="0" dirty="0">
                <a:sym typeface="Symbol"/>
              </a:rPr>
              <a:t></a:t>
            </a:r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61556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63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ler NF </a:t>
            </a:r>
            <a:endParaRPr lang="pt-BR" sz="2400" b="1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34197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82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ler NF </a:t>
            </a:r>
            <a:endParaRPr lang="pt-BR" sz="2400" b="1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98950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4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</a:t>
            </a:r>
            <a:r>
              <a:rPr lang="pt-BR" sz="2400" b="1" dirty="0">
                <a:solidFill>
                  <a:srgbClr val="000000"/>
                </a:solidFill>
              </a:rPr>
              <a:t>enquanto NF &gt;= 0</a:t>
            </a:r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12383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93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contador </a:t>
            </a:r>
            <a:r>
              <a:rPr lang="pt-BR" sz="2400" b="1" kern="0" dirty="0">
                <a:sym typeface="Symbol"/>
              </a:rPr>
              <a:t></a:t>
            </a:r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b="1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352880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03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contador </a:t>
            </a:r>
            <a:r>
              <a:rPr lang="pt-BR" sz="2400" b="1" kern="0" dirty="0">
                <a:sym typeface="Symbol"/>
              </a:rPr>
              <a:t></a:t>
            </a:r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b="1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80193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13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</a:t>
            </a:r>
            <a:r>
              <a:rPr lang="pt-BR" sz="2400" b="1" dirty="0">
                <a:solidFill>
                  <a:srgbClr val="000000"/>
                </a:solidFill>
              </a:rPr>
              <a:t>soma </a:t>
            </a:r>
            <a:r>
              <a:rPr lang="pt-BR" sz="2400" b="1" kern="0" dirty="0">
                <a:sym typeface="Symbol"/>
              </a:rPr>
              <a:t></a:t>
            </a:r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41953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38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</a:t>
            </a:r>
            <a:r>
              <a:rPr lang="pt-BR" sz="2400" b="1" dirty="0">
                <a:solidFill>
                  <a:srgbClr val="000000"/>
                </a:solidFill>
              </a:rPr>
              <a:t>soma </a:t>
            </a:r>
            <a:r>
              <a:rPr lang="pt-BR" sz="2400" b="1" kern="0" dirty="0">
                <a:sym typeface="Symbol"/>
              </a:rPr>
              <a:t></a:t>
            </a:r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05916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21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b="1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95689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53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b="1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39584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27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Fluxo de Processamento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11109560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Na aula passada vimos como as </a:t>
            </a:r>
            <a:r>
              <a:rPr lang="pt-BR" sz="2800" b="1" dirty="0"/>
              <a:t>estruturas de decisão </a:t>
            </a:r>
            <a:r>
              <a:rPr lang="pt-BR" sz="2800" dirty="0"/>
              <a:t>podem alterar o fluxo de processamento.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Nesta aula veremos como as </a:t>
            </a:r>
            <a:r>
              <a:rPr lang="pt-BR" sz="2800" b="1" dirty="0"/>
              <a:t>estruturas de repetição </a:t>
            </a:r>
            <a:r>
              <a:rPr lang="pt-BR" sz="2800" dirty="0"/>
              <a:t>podem alterar o fluxo de processamento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Vamos aprender as duas estruturas de repetição presentes no Python: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b="1" i="1" dirty="0" err="1"/>
              <a:t>while</a:t>
            </a:r>
            <a:r>
              <a:rPr lang="pt-BR" dirty="0"/>
              <a:t>: executa repetidas vezes um conjunto de instruções </a:t>
            </a:r>
            <a:r>
              <a:rPr lang="pt-BR" b="1" dirty="0"/>
              <a:t>enquanto</a:t>
            </a:r>
            <a:r>
              <a:rPr lang="pt-BR" dirty="0"/>
              <a:t> uma condição é atendida (nesta aula).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b="1" i="1" dirty="0"/>
              <a:t>for</a:t>
            </a:r>
            <a:r>
              <a:rPr lang="pt-BR" dirty="0"/>
              <a:t>: executa um conjunto de instruções repetidas vezes por um </a:t>
            </a:r>
            <a:r>
              <a:rPr lang="pt-BR" b="1" dirty="0"/>
              <a:t>número fixo</a:t>
            </a:r>
            <a:r>
              <a:rPr lang="pt-BR" dirty="0"/>
              <a:t> de </a:t>
            </a:r>
            <a:r>
              <a:rPr lang="pt-BR" b="1" dirty="0"/>
              <a:t>iterações</a:t>
            </a:r>
            <a:r>
              <a:rPr lang="pt-BR" dirty="0"/>
              <a:t> (na próxima aula).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4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b="1" dirty="0">
                <a:solidFill>
                  <a:srgbClr val="000000"/>
                </a:solidFill>
              </a:rPr>
              <a:t>	enquanto NF &gt;= 0</a:t>
            </a:r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41407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4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b="1" dirty="0">
                <a:solidFill>
                  <a:srgbClr val="000000"/>
                </a:solidFill>
              </a:rPr>
              <a:t>	</a:t>
            </a:r>
            <a:r>
              <a:rPr lang="pt-BR" sz="2400" dirty="0">
                <a:solidFill>
                  <a:srgbClr val="000000"/>
                </a:solidFill>
              </a:rPr>
              <a:t>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b="1" kern="0" dirty="0">
                <a:sym typeface="Symbol"/>
              </a:rPr>
              <a:t></a:t>
            </a:r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b="1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9996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57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b="1" dirty="0">
                <a:solidFill>
                  <a:srgbClr val="000000"/>
                </a:solidFill>
              </a:rPr>
              <a:t>	</a:t>
            </a:r>
            <a:r>
              <a:rPr lang="pt-BR" sz="2400" dirty="0">
                <a:solidFill>
                  <a:srgbClr val="000000"/>
                </a:solidFill>
              </a:rPr>
              <a:t>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b="1" kern="0" dirty="0">
                <a:sym typeface="Symbol"/>
              </a:rPr>
              <a:t></a:t>
            </a:r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b="1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29194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8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b="1" dirty="0">
                <a:solidFill>
                  <a:srgbClr val="000000"/>
                </a:solidFill>
              </a:rPr>
              <a:t>	</a:t>
            </a:r>
            <a:r>
              <a:rPr lang="pt-BR" sz="2400" dirty="0">
                <a:solidFill>
                  <a:srgbClr val="000000"/>
                </a:solidFill>
              </a:rPr>
              <a:t>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b="1" dirty="0">
                <a:solidFill>
                  <a:srgbClr val="000000"/>
                </a:solidFill>
              </a:rPr>
              <a:t>		soma </a:t>
            </a:r>
            <a:r>
              <a:rPr lang="pt-BR" sz="2400" b="1" kern="0" dirty="0">
                <a:sym typeface="Symbol"/>
              </a:rPr>
              <a:t></a:t>
            </a:r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45644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16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b="1" dirty="0">
                <a:solidFill>
                  <a:srgbClr val="000000"/>
                </a:solidFill>
              </a:rPr>
              <a:t>	</a:t>
            </a:r>
            <a:r>
              <a:rPr lang="pt-BR" sz="2400" dirty="0">
                <a:solidFill>
                  <a:srgbClr val="000000"/>
                </a:solidFill>
              </a:rPr>
              <a:t>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b="1" dirty="0">
                <a:solidFill>
                  <a:srgbClr val="000000"/>
                </a:solidFill>
              </a:rPr>
              <a:t>		soma </a:t>
            </a:r>
            <a:r>
              <a:rPr lang="pt-BR" sz="2400" b="1" kern="0" dirty="0">
                <a:sym typeface="Symbol"/>
              </a:rPr>
              <a:t></a:t>
            </a:r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34572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85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b="1" dirty="0">
                <a:solidFill>
                  <a:srgbClr val="000000"/>
                </a:solidFill>
              </a:rPr>
              <a:t>	</a:t>
            </a:r>
            <a:r>
              <a:rPr lang="pt-BR" sz="2400" dirty="0">
                <a:solidFill>
                  <a:srgbClr val="000000"/>
                </a:solidFill>
              </a:rPr>
              <a:t>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b="1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57792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12.0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5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b="1" dirty="0">
                <a:solidFill>
                  <a:srgbClr val="000000"/>
                </a:solidFill>
              </a:rPr>
              <a:t>	</a:t>
            </a:r>
            <a:r>
              <a:rPr lang="pt-BR" sz="2400" dirty="0">
                <a:solidFill>
                  <a:srgbClr val="000000"/>
                </a:solidFill>
              </a:rPr>
              <a:t>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b="1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62358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12.0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82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b="1" dirty="0">
                <a:solidFill>
                  <a:srgbClr val="000000"/>
                </a:solidFill>
              </a:rPr>
              <a:t>	enquanto NF &gt;= 0</a:t>
            </a:r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13329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12.0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16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b="1" kern="0" dirty="0">
                <a:sym typeface="Symbol"/>
              </a:rPr>
              <a:t></a:t>
            </a:r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b="1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31089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12.0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44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b="1" kern="0" dirty="0">
                <a:sym typeface="Symbol"/>
              </a:rPr>
              <a:t></a:t>
            </a:r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b="1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03316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12.0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30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Simone e as Borboletas, http://simoneeasborboletas.blogspot.com.br/2011/03/bolo-rapido-de-fuba-com-goiabada.ht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65" y="1982175"/>
            <a:ext cx="3403195" cy="255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Definição de Algoritmo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Algoritmo para cozinhar um bolo.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592692" y="1828725"/>
            <a:ext cx="5240409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Fazer a massa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Untar a forma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Colocar a massa na forma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Esquentar o forno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Colocar a forma com a massa no forno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Esperar 20 minutos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Abrir o forno e enfiar um palitinho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Se o palitinho sair molhado, </a:t>
            </a:r>
            <a:br>
              <a:rPr lang="pt-BR" sz="2400" dirty="0"/>
            </a:br>
            <a:r>
              <a:rPr lang="pt-BR" sz="2400" dirty="0"/>
              <a:t>esperar mais 5 minutos e repetir </a:t>
            </a:r>
            <a:br>
              <a:rPr lang="pt-BR" sz="2400" dirty="0"/>
            </a:br>
            <a:r>
              <a:rPr lang="pt-BR" sz="2400" dirty="0"/>
              <a:t>a partir do passo (7)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Tirar do forno e esperar 5 minutos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Desenformar o bolo</a:t>
            </a:r>
          </a:p>
        </p:txBody>
      </p:sp>
      <p:pic>
        <p:nvPicPr>
          <p:cNvPr id="2052" name="Picture 4" descr="Segredos da Tia Emília, http://www.segredosdatiaemilia.com.br/2013/08/17/bolo-de-chocolate-a-moda-antiga-com-cobertura-de-brigadeiro/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681" y="2474195"/>
            <a:ext cx="3029985" cy="20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OL, http://fotos.noticias.bol.uol.com.br/entretenimento/2012/04/15/bolo-de-chocolate-com-ganache.htm?abrefoto=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69" y="2956252"/>
            <a:ext cx="3540918" cy="23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assets.almanaquesos.com/wp-content/uploads/2017/05/bolo-como-fazer-500x26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53" y="4073641"/>
            <a:ext cx="3854788" cy="202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olteiras Noivas Casadas, http://fhitsfriends.com.br/solteirasnoivascasadas/2017/03/07/10-erros-na-cozinha/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209" y="3728814"/>
            <a:ext cx="3854788" cy="256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88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b="1" dirty="0">
                <a:solidFill>
                  <a:srgbClr val="000000"/>
                </a:solidFill>
              </a:rPr>
              <a:t>		soma </a:t>
            </a:r>
            <a:r>
              <a:rPr lang="pt-BR" sz="2400" b="1" kern="0" dirty="0">
                <a:sym typeface="Symbol"/>
              </a:rPr>
              <a:t></a:t>
            </a:r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122570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16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b="1" dirty="0">
                <a:solidFill>
                  <a:srgbClr val="000000"/>
                </a:solidFill>
              </a:rPr>
              <a:t>		soma </a:t>
            </a:r>
            <a:r>
              <a:rPr lang="pt-BR" sz="2400" b="1" kern="0" dirty="0">
                <a:sym typeface="Symbol"/>
              </a:rPr>
              <a:t></a:t>
            </a:r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56082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18.0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b="1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54287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18.0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65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b="1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04019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18.0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90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b="1" dirty="0">
                <a:solidFill>
                  <a:srgbClr val="000000"/>
                </a:solidFill>
              </a:rPr>
              <a:t>	enquanto NF &gt;= 0</a:t>
            </a:r>
            <a:r>
              <a:rPr lang="pt-BR" sz="2400" b="1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</a:t>
            </a:r>
            <a:r>
              <a:rPr lang="pt-BR" sz="2400" kern="0" dirty="0">
                <a:sym typeface="Symbol"/>
              </a:rPr>
              <a:t>  </a:t>
            </a:r>
            <a:r>
              <a:rPr lang="pt-BR" sz="2400" dirty="0">
                <a:solidFill>
                  <a:srgbClr val="000000"/>
                </a:solidFill>
              </a:rPr>
              <a:t>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15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18.0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94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b="1" dirty="0">
                <a:solidFill>
                  <a:srgbClr val="000000"/>
                </a:solidFill>
              </a:rPr>
              <a:t>	media </a:t>
            </a:r>
            <a:r>
              <a:rPr lang="pt-BR" sz="2400" b="1" kern="0" dirty="0">
                <a:sym typeface="Symbol"/>
              </a:rPr>
              <a:t></a:t>
            </a:r>
            <a:r>
              <a:rPr lang="pt-BR" sz="2400" b="1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830880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18.0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media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33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72296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b="1" dirty="0">
                <a:solidFill>
                  <a:srgbClr val="000000"/>
                </a:solidFill>
              </a:rPr>
              <a:t>	media </a:t>
            </a:r>
            <a:r>
              <a:rPr lang="pt-BR" sz="2400" b="1" kern="0" dirty="0">
                <a:sym typeface="Symbol"/>
              </a:rPr>
              <a:t></a:t>
            </a:r>
            <a:r>
              <a:rPr lang="pt-BR" sz="2400" b="1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5837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18.0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media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21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82029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b="1" dirty="0">
                <a:solidFill>
                  <a:srgbClr val="000000"/>
                </a:solidFill>
              </a:rPr>
              <a:t>	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792315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18.0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media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74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Pseudocódigo: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482029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>
                <a:solidFill>
                  <a:schemeClr val="tx1"/>
                </a:solidFill>
              </a:rPr>
              <a:t>algoritmo </a:t>
            </a:r>
            <a:r>
              <a:rPr lang="pt-BR" sz="2400" dirty="0" err="1">
                <a:solidFill>
                  <a:srgbClr val="002060"/>
                </a:solidFill>
              </a:rPr>
              <a:t>media_turma</a:t>
            </a:r>
            <a:endParaRPr lang="pt-BR" sz="2400" dirty="0">
              <a:solidFill>
                <a:srgbClr val="00206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inicio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  <a:sym typeface="Wingdings" charset="0"/>
              </a:rPr>
              <a:t>	</a:t>
            </a:r>
            <a:r>
              <a:rPr lang="pt-BR" sz="2400" dirty="0">
                <a:sym typeface="Wingdings" charset="0"/>
              </a:rPr>
              <a:t>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ym typeface="Wingdings" charset="0"/>
              </a:rPr>
              <a:t> 0 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0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ler NF 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enquanto NF &gt;= 0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faça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contador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contador + 1</a:t>
            </a:r>
            <a:endParaRPr lang="pt-BR" sz="2400" dirty="0">
              <a:solidFill>
                <a:schemeClr val="tx1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	soma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chemeClr val="tx1"/>
                </a:solidFill>
                <a:sym typeface="Wingdings" charset="0"/>
              </a:rPr>
              <a:t> soma + NF</a:t>
            </a:r>
          </a:p>
          <a:p>
            <a:pPr defTabSz="269875"/>
            <a:r>
              <a:rPr lang="pt-BR" sz="2400" dirty="0">
                <a:solidFill>
                  <a:schemeClr val="tx1"/>
                </a:solidFill>
                <a:sym typeface="Wingdings" charset="0"/>
              </a:rPr>
              <a:t>		ler NF</a:t>
            </a:r>
            <a:endParaRPr lang="pt-BR" sz="2400" dirty="0">
              <a:solidFill>
                <a:srgbClr val="000000"/>
              </a:solidFill>
            </a:endParaRP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fim enquanto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	media </a:t>
            </a:r>
            <a:r>
              <a:rPr lang="pt-BR" sz="2400" kern="0" dirty="0">
                <a:sym typeface="Symbol"/>
              </a:rPr>
              <a:t></a:t>
            </a:r>
            <a:r>
              <a:rPr lang="pt-BR" sz="2400" dirty="0">
                <a:solidFill>
                  <a:srgbClr val="000000"/>
                </a:solidFill>
              </a:rPr>
              <a:t> soma / contador</a:t>
            </a:r>
          </a:p>
          <a:p>
            <a:pPr defTabSz="269875"/>
            <a:r>
              <a:rPr lang="pt-BR" sz="2400" b="1" dirty="0">
                <a:solidFill>
                  <a:srgbClr val="000000"/>
                </a:solidFill>
              </a:rPr>
              <a:t>	</a:t>
            </a:r>
            <a:r>
              <a:rPr lang="pt-BR" sz="2400" dirty="0">
                <a:solidFill>
                  <a:srgbClr val="000000"/>
                </a:solidFill>
              </a:rPr>
              <a:t>escrever ‘Média da turma:’, media</a:t>
            </a:r>
          </a:p>
          <a:p>
            <a:pPr defTabSz="269875"/>
            <a:r>
              <a:rPr lang="pt-BR" sz="240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12903" y="130726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792315"/>
              </p:ext>
            </p:extLst>
          </p:nvPr>
        </p:nvGraphicFramePr>
        <p:xfrm>
          <a:off x="9051128" y="1846716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contador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soma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18.0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media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2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Python: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55177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contador = 0</a:t>
            </a:r>
          </a:p>
          <a:p>
            <a:pPr defTabSz="269875"/>
            <a:r>
              <a:rPr lang="pt-BR" sz="2400" dirty="0"/>
              <a:t>soma = 0</a:t>
            </a:r>
          </a:p>
          <a:p>
            <a:pPr defTabSz="269875"/>
            <a:r>
              <a:rPr lang="pt-BR" sz="2400" dirty="0"/>
              <a:t>NF = </a:t>
            </a:r>
            <a:r>
              <a:rPr lang="pt-BR" sz="2400" dirty="0" err="1"/>
              <a:t>float</a:t>
            </a:r>
            <a:r>
              <a:rPr lang="pt-BR" sz="2400" dirty="0"/>
              <a:t>(input('Entre com uma nota: '))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NF&gt;=0:</a:t>
            </a:r>
          </a:p>
          <a:p>
            <a:pPr defTabSz="269875"/>
            <a:r>
              <a:rPr lang="pt-BR" sz="2400" dirty="0"/>
              <a:t>    contador = contador + 1</a:t>
            </a:r>
          </a:p>
          <a:p>
            <a:pPr defTabSz="269875"/>
            <a:r>
              <a:rPr lang="pt-BR" sz="2400" dirty="0"/>
              <a:t>    soma = soma + NF</a:t>
            </a:r>
          </a:p>
          <a:p>
            <a:pPr defTabSz="269875"/>
            <a:r>
              <a:rPr lang="pt-BR" sz="2400" dirty="0"/>
              <a:t>    NF = </a:t>
            </a:r>
            <a:r>
              <a:rPr lang="pt-BR" sz="2400" dirty="0" err="1"/>
              <a:t>float</a:t>
            </a:r>
            <a:r>
              <a:rPr lang="pt-BR" sz="2400" dirty="0"/>
              <a:t>(input('Entre com uma nota: '))</a:t>
            </a:r>
          </a:p>
          <a:p>
            <a:pPr defTabSz="269875"/>
            <a:r>
              <a:rPr lang="pt-BR" sz="2400" dirty="0"/>
              <a:t>media = soma/contador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('Média da turma:', media)</a:t>
            </a:r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99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Simone e as Borboletas, http://simoneeasborboletas.blogspot.com.br/2011/03/bolo-rapido-de-fuba-com-goiabada.ht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65" y="1982175"/>
            <a:ext cx="3403195" cy="255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Definição de Algoritmo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Algoritmo para cozinhar um bolo (outra forma de fazer a mesma coisa).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5</a:t>
            </a:fld>
            <a:endParaRPr lang="en-US" dirty="0"/>
          </a:p>
        </p:txBody>
      </p:sp>
      <p:pic>
        <p:nvPicPr>
          <p:cNvPr id="2052" name="Picture 4" descr="Segredos da Tia Emília, http://www.segredosdatiaemilia.com.br/2013/08/17/bolo-de-chocolate-a-moda-antiga-com-cobertura-de-brigadeiro/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681" y="2474195"/>
            <a:ext cx="3029985" cy="20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OL, http://fotos.noticias.bol.uol.com.br/entretenimento/2012/04/15/bolo-de-chocolate-com-ganache.htm?abrefoto=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69" y="2956252"/>
            <a:ext cx="3540918" cy="23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assets.almanaquesos.com/wp-content/uploads/2017/05/bolo-como-fazer-500x26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53" y="4073641"/>
            <a:ext cx="3854788" cy="202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olteiras Noivas Casadas, http://fhitsfriends.com.br/solteirasnoivascasadas/2017/03/07/10-erros-na-cozinha/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209" y="3728814"/>
            <a:ext cx="3854788" cy="256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592692" y="1828725"/>
            <a:ext cx="549329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Fazer a massa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Untar a forma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Colocar a massa na forma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Esquentar o forno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Colocar a forma com a massa no forno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Esperar 20 minutos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Abrir o forno e enfiar um palitinho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Enquanto o palitinho sair molhado, faça:</a:t>
            </a:r>
          </a:p>
          <a:p>
            <a:pPr marL="914400" lvl="1" indent="-457200">
              <a:buClr>
                <a:schemeClr val="tx2"/>
              </a:buClr>
              <a:buFont typeface="+mj-lt"/>
              <a:buAutoNum type="arabicPeriod" startAt="9"/>
            </a:pPr>
            <a:r>
              <a:rPr lang="pt-BR" sz="2400" dirty="0"/>
              <a:t>Esperar mais 5 minutos</a:t>
            </a:r>
          </a:p>
          <a:p>
            <a:pPr marL="914400" lvl="1" indent="-457200">
              <a:buClr>
                <a:schemeClr val="tx2"/>
              </a:buClr>
              <a:buFont typeface="+mj-lt"/>
              <a:buAutoNum type="arabicPeriod" startAt="9"/>
            </a:pPr>
            <a:r>
              <a:rPr lang="pt-BR" sz="2400" dirty="0"/>
              <a:t>Abrir o forno e enfiar o palitinho</a:t>
            </a:r>
          </a:p>
          <a:p>
            <a:pPr marL="914400" lvl="1" indent="-457200">
              <a:buClr>
                <a:schemeClr val="tx2"/>
              </a:buClr>
              <a:buFont typeface="+mj-lt"/>
              <a:buAutoNum type="arabicPeriod" startAt="9"/>
            </a:pPr>
            <a:r>
              <a:rPr lang="pt-BR" sz="2400" dirty="0"/>
              <a:t>Voltar para o passo (8)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 startAt="12"/>
            </a:pPr>
            <a:r>
              <a:rPr lang="pt-BR" sz="2400" dirty="0"/>
              <a:t>Tirar do forno e esperar 5 minutos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 startAt="12"/>
            </a:pPr>
            <a:r>
              <a:rPr lang="pt-BR" sz="2400" dirty="0"/>
              <a:t>Desenformar o bolo</a:t>
            </a:r>
          </a:p>
        </p:txBody>
      </p:sp>
    </p:spTree>
    <p:extLst>
      <p:ext uri="{BB962C8B-B14F-4D97-AF65-F5344CB8AC3E}">
        <p14:creationId xmlns:p14="http://schemas.microsoft.com/office/powerpoint/2010/main" val="6791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Exemplo: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Programa que lê um número (</a:t>
            </a:r>
            <a:r>
              <a:rPr lang="pt-BR" sz="2800" i="1" dirty="0"/>
              <a:t>n</a:t>
            </a:r>
            <a:r>
              <a:rPr lang="pt-BR" sz="2800" dirty="0"/>
              <a:t>) e calcula o fatorial (</a:t>
            </a:r>
            <a:r>
              <a:rPr lang="pt-BR" sz="2800" i="1" dirty="0"/>
              <a:t>n</a:t>
            </a:r>
            <a:r>
              <a:rPr lang="pt-BR" sz="2800" dirty="0"/>
              <a:t>!) deste número.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Uma ideia é começar com uma variável (</a:t>
            </a:r>
            <a:r>
              <a:rPr lang="pt-BR" sz="2800" i="1" dirty="0"/>
              <a:t>fatorial</a:t>
            </a:r>
            <a:r>
              <a:rPr lang="pt-BR" sz="2800" dirty="0"/>
              <a:t>) a atribuir o valor 1 a ela.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Depois multiplicar o valor de </a:t>
            </a:r>
            <a:r>
              <a:rPr lang="pt-BR" sz="2800" i="1" dirty="0"/>
              <a:t>n</a:t>
            </a:r>
            <a:r>
              <a:rPr lang="pt-BR" sz="2800" dirty="0"/>
              <a:t> pelo valor de </a:t>
            </a:r>
            <a:r>
              <a:rPr lang="pt-BR" sz="2800" i="1" dirty="0"/>
              <a:t>fatorial</a:t>
            </a:r>
            <a:r>
              <a:rPr lang="pt-BR" sz="2800" dirty="0"/>
              <a:t>, e ir decrementando </a:t>
            </a:r>
            <a:r>
              <a:rPr lang="pt-BR" sz="2800" i="1" dirty="0"/>
              <a:t>n</a:t>
            </a: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 cada novo valor de </a:t>
            </a:r>
            <a:r>
              <a:rPr lang="pt-BR" sz="2800" i="1" dirty="0"/>
              <a:t>n</a:t>
            </a:r>
            <a:r>
              <a:rPr lang="pt-BR" sz="2800" dirty="0"/>
              <a:t>: multiplicar pelo valor de </a:t>
            </a:r>
            <a:r>
              <a:rPr lang="pt-BR" sz="2800" i="1" dirty="0"/>
              <a:t>fatorial</a:t>
            </a:r>
            <a:r>
              <a:rPr lang="pt-BR" sz="2800" dirty="0"/>
              <a:t> e atribuir este novo valor à variável </a:t>
            </a:r>
            <a:r>
              <a:rPr lang="pt-BR" sz="2800" i="1" dirty="0"/>
              <a:t>fatorial</a:t>
            </a: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Até que o valor de </a:t>
            </a:r>
            <a:r>
              <a:rPr lang="pt-BR" sz="2800" i="1" dirty="0"/>
              <a:t>n</a:t>
            </a:r>
            <a:r>
              <a:rPr lang="pt-BR" sz="2800" dirty="0"/>
              <a:t> seja zero (e então encerrar as multiplicações). 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4072204" y="2497748"/>
            <a:ext cx="3169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0363" indent="0">
              <a:buNone/>
            </a:pPr>
            <a:r>
              <a:rPr lang="pt-BR" sz="2800" dirty="0"/>
              <a:t>4! = 4*3*2*1 = 24</a:t>
            </a:r>
          </a:p>
        </p:txBody>
      </p:sp>
    </p:spTree>
    <p:extLst>
      <p:ext uri="{BB962C8B-B14F-4D97-AF65-F5344CB8AC3E}">
        <p14:creationId xmlns:p14="http://schemas.microsoft.com/office/powerpoint/2010/main" val="10693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Python: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1468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positivo: '))</a:t>
            </a:r>
          </a:p>
          <a:p>
            <a:pPr defTabSz="269875"/>
            <a:r>
              <a:rPr lang="pt-BR" sz="2400" dirty="0"/>
              <a:t>fatorial = 1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n&gt;0:</a:t>
            </a:r>
          </a:p>
          <a:p>
            <a:pPr defTabSz="269875"/>
            <a:r>
              <a:rPr lang="pt-BR" sz="2400" dirty="0"/>
              <a:t>    fatorial = fatorial * n</a:t>
            </a:r>
          </a:p>
          <a:p>
            <a:pPr defTabSz="269875"/>
            <a:r>
              <a:rPr lang="pt-BR" sz="2400" dirty="0"/>
              <a:t>    n = n - 1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('Fatorial:', fatorial)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27515" y="1967926"/>
            <a:ext cx="2783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0363" indent="0">
              <a:buNone/>
            </a:pPr>
            <a:r>
              <a:rPr lang="pt-BR" sz="2400" dirty="0"/>
              <a:t>4! = 4*3*2*1 = 24</a:t>
            </a:r>
          </a:p>
        </p:txBody>
      </p:sp>
    </p:spTree>
    <p:extLst>
      <p:ext uri="{BB962C8B-B14F-4D97-AF65-F5344CB8AC3E}">
        <p14:creationId xmlns:p14="http://schemas.microsoft.com/office/powerpoint/2010/main" val="344024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Python: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1468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positivo: '))</a:t>
            </a:r>
          </a:p>
          <a:p>
            <a:pPr defTabSz="269875"/>
            <a:r>
              <a:rPr lang="pt-BR" sz="2400" dirty="0" err="1"/>
              <a:t>aux</a:t>
            </a:r>
            <a:r>
              <a:rPr lang="pt-BR" sz="2400" dirty="0"/>
              <a:t> = n</a:t>
            </a:r>
          </a:p>
          <a:p>
            <a:pPr defTabSz="269875"/>
            <a:r>
              <a:rPr lang="pt-BR" sz="2400" dirty="0"/>
              <a:t>fatorial = 1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</a:t>
            </a:r>
            <a:r>
              <a:rPr lang="pt-BR" sz="2400" dirty="0" err="1"/>
              <a:t>aux</a:t>
            </a:r>
            <a:r>
              <a:rPr lang="pt-BR" sz="2400" dirty="0"/>
              <a:t>&gt;0:</a:t>
            </a:r>
          </a:p>
          <a:p>
            <a:pPr defTabSz="269875"/>
            <a:r>
              <a:rPr lang="pt-BR" sz="2400" dirty="0"/>
              <a:t>    fatorial = fatorial * </a:t>
            </a:r>
            <a:r>
              <a:rPr lang="pt-BR" sz="2400" dirty="0" err="1"/>
              <a:t>aux</a:t>
            </a:r>
            <a:endParaRPr lang="pt-BR" sz="2400" dirty="0"/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aux</a:t>
            </a:r>
            <a:r>
              <a:rPr lang="pt-BR" sz="2400" dirty="0"/>
              <a:t> = </a:t>
            </a:r>
            <a:r>
              <a:rPr lang="pt-BR" sz="2400" dirty="0" err="1"/>
              <a:t>aux</a:t>
            </a:r>
            <a:r>
              <a:rPr lang="pt-BR" sz="2400" dirty="0"/>
              <a:t> - 1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(n,'! =', fatorial)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27515" y="1967926"/>
            <a:ext cx="2783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0363" indent="0">
              <a:buNone/>
            </a:pPr>
            <a:r>
              <a:rPr lang="pt-BR" sz="2400" dirty="0"/>
              <a:t>4! = 4*3*2*1 = 24</a:t>
            </a:r>
          </a:p>
        </p:txBody>
      </p:sp>
    </p:spTree>
    <p:extLst>
      <p:ext uri="{BB962C8B-B14F-4D97-AF65-F5344CB8AC3E}">
        <p14:creationId xmlns:p14="http://schemas.microsoft.com/office/powerpoint/2010/main" val="113340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Exemplo: dado um número na base 10, escrever o número na base 2 (binária).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9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Sistemas Numéricos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078614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Exemplos: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baseline="-250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54</a:t>
            </a:fld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84251" y="1958108"/>
          <a:ext cx="8661729" cy="3657600"/>
        </p:xfrm>
        <a:graphic>
          <a:graphicData uri="http://schemas.openxmlformats.org/drawingml/2006/table">
            <a:tbl>
              <a:tblPr/>
              <a:tblGrid>
                <a:gridCol w="188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b="0" u="none" dirty="0"/>
                        <a:t>10 (decimal)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u="none" dirty="0"/>
                        <a:t>2 (binário)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u="none" dirty="0"/>
                        <a:t>8 (octal)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u="none" dirty="0"/>
                        <a:t>16 (hexadecimal)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1010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1111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301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100101101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455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12D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1379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10101100011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2543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563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42685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1010011010111101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123275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/>
                        <a:t>A6BD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0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Conversão entre bases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11111650" cy="1525337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Para converter um número da base decimal para qualquer outra base: </a:t>
            </a:r>
            <a:r>
              <a:rPr lang="pt-BR" sz="2800" b="1" dirty="0"/>
              <a:t>divisões sucessivas</a:t>
            </a:r>
            <a:r>
              <a:rPr lang="pt-BR" sz="2800" dirty="0"/>
              <a:t>.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Para converter o decimal 13</a:t>
            </a:r>
            <a:r>
              <a:rPr lang="pt-BR" sz="2800" baseline="-25000" dirty="0"/>
              <a:t>10</a:t>
            </a:r>
            <a:r>
              <a:rPr lang="pt-BR" sz="2800" dirty="0"/>
              <a:t> em binário: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3991533" y="3082901"/>
            <a:ext cx="55015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charset="0"/>
              <a:buNone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0"/>
                <a:cs typeface="ＭＳ Ｐゴシック" charset="0"/>
              </a:rPr>
              <a:t>13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4627168" y="3154338"/>
            <a:ext cx="936625" cy="385763"/>
            <a:chOff x="4627168" y="3154338"/>
            <a:chExt cx="936625" cy="385763"/>
          </a:xfrm>
        </p:grpSpPr>
        <p:cxnSp>
          <p:nvCxnSpPr>
            <p:cNvPr id="7" name="Straight Connector 3"/>
            <p:cNvCxnSpPr/>
            <p:nvPr/>
          </p:nvCxnSpPr>
          <p:spPr>
            <a:xfrm>
              <a:off x="4651298" y="3154338"/>
              <a:ext cx="0" cy="360363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7"/>
            <p:cNvCxnSpPr/>
            <p:nvPr/>
          </p:nvCxnSpPr>
          <p:spPr>
            <a:xfrm>
              <a:off x="4627168" y="3540101"/>
              <a:ext cx="936625" cy="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10"/>
          <p:cNvSpPr txBox="1"/>
          <p:nvPr/>
        </p:nvSpPr>
        <p:spPr>
          <a:xfrm>
            <a:off x="4916093" y="3082901"/>
            <a:ext cx="3674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charset="0"/>
              <a:buNone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4077893" y="3447391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16093" y="3447391"/>
            <a:ext cx="3674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charset="0"/>
              <a:buNone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4916093" y="3807436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" name="TextBox 18"/>
          <p:cNvSpPr txBox="1"/>
          <p:nvPr/>
        </p:nvSpPr>
        <p:spPr>
          <a:xfrm>
            <a:off x="5809709" y="3447391"/>
            <a:ext cx="3674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charset="0"/>
              <a:buNone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8" name="TextBox 19"/>
          <p:cNvSpPr txBox="1"/>
          <p:nvPr/>
        </p:nvSpPr>
        <p:spPr>
          <a:xfrm>
            <a:off x="5809709" y="3807436"/>
            <a:ext cx="3674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charset="0"/>
              <a:buNone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5809709" y="4159220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2"/>
          <p:cNvSpPr txBox="1"/>
          <p:nvPr/>
        </p:nvSpPr>
        <p:spPr>
          <a:xfrm>
            <a:off x="6703325" y="3807436"/>
            <a:ext cx="3674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charset="0"/>
              <a:buNone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2" name="TextBox 23"/>
          <p:cNvSpPr txBox="1">
            <a:spLocks noChangeArrowheads="1"/>
          </p:cNvSpPr>
          <p:nvPr/>
        </p:nvSpPr>
        <p:spPr bwMode="auto">
          <a:xfrm>
            <a:off x="6703325" y="4159220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 sz="2800" dirty="0"/>
              <a:t>1</a:t>
            </a:r>
          </a:p>
        </p:txBody>
      </p:sp>
      <p:cxnSp>
        <p:nvCxnSpPr>
          <p:cNvPr id="23" name="Straight Arrow Connector 24"/>
          <p:cNvCxnSpPr/>
          <p:nvPr/>
        </p:nvCxnSpPr>
        <p:spPr>
          <a:xfrm flipH="1" flipV="1">
            <a:off x="4255870" y="4028991"/>
            <a:ext cx="2356017" cy="10187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2"/>
          <p:cNvSpPr txBox="1"/>
          <p:nvPr/>
        </p:nvSpPr>
        <p:spPr>
          <a:xfrm>
            <a:off x="7596942" y="4159220"/>
            <a:ext cx="3674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charset="0"/>
              <a:buNone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6703325" y="4524368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16"/>
          <p:cNvSpPr txBox="1">
            <a:spLocks noChangeArrowheads="1"/>
          </p:cNvSpPr>
          <p:nvPr/>
        </p:nvSpPr>
        <p:spPr bwMode="auto">
          <a:xfrm>
            <a:off x="7596942" y="4524368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 sz="2800" dirty="0"/>
              <a:t>0</a:t>
            </a:r>
          </a:p>
        </p:txBody>
      </p:sp>
      <p:grpSp>
        <p:nvGrpSpPr>
          <p:cNvPr id="30" name="Agrupar 29"/>
          <p:cNvGrpSpPr/>
          <p:nvPr/>
        </p:nvGrpSpPr>
        <p:grpSpPr>
          <a:xfrm>
            <a:off x="5518647" y="3512953"/>
            <a:ext cx="936625" cy="385763"/>
            <a:chOff x="4627168" y="3154338"/>
            <a:chExt cx="936625" cy="385763"/>
          </a:xfrm>
        </p:grpSpPr>
        <p:cxnSp>
          <p:nvCxnSpPr>
            <p:cNvPr id="31" name="Straight Connector 3"/>
            <p:cNvCxnSpPr/>
            <p:nvPr/>
          </p:nvCxnSpPr>
          <p:spPr>
            <a:xfrm>
              <a:off x="4651298" y="3154338"/>
              <a:ext cx="0" cy="360363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7"/>
            <p:cNvCxnSpPr/>
            <p:nvPr/>
          </p:nvCxnSpPr>
          <p:spPr>
            <a:xfrm>
              <a:off x="4627168" y="3540101"/>
              <a:ext cx="936625" cy="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Agrupar 32"/>
          <p:cNvGrpSpPr/>
          <p:nvPr/>
        </p:nvGrpSpPr>
        <p:grpSpPr>
          <a:xfrm>
            <a:off x="6405039" y="3872354"/>
            <a:ext cx="936625" cy="385763"/>
            <a:chOff x="4627168" y="3154338"/>
            <a:chExt cx="936625" cy="385763"/>
          </a:xfrm>
        </p:grpSpPr>
        <p:cxnSp>
          <p:nvCxnSpPr>
            <p:cNvPr id="34" name="Straight Connector 3"/>
            <p:cNvCxnSpPr/>
            <p:nvPr/>
          </p:nvCxnSpPr>
          <p:spPr>
            <a:xfrm>
              <a:off x="4651298" y="3154338"/>
              <a:ext cx="0" cy="360363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7"/>
            <p:cNvCxnSpPr/>
            <p:nvPr/>
          </p:nvCxnSpPr>
          <p:spPr>
            <a:xfrm>
              <a:off x="4627168" y="3540101"/>
              <a:ext cx="936625" cy="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/>
          <p:cNvGrpSpPr/>
          <p:nvPr/>
        </p:nvGrpSpPr>
        <p:grpSpPr>
          <a:xfrm>
            <a:off x="7297215" y="4231412"/>
            <a:ext cx="936625" cy="385763"/>
            <a:chOff x="4627168" y="3154338"/>
            <a:chExt cx="936625" cy="385763"/>
          </a:xfrm>
        </p:grpSpPr>
        <p:cxnSp>
          <p:nvCxnSpPr>
            <p:cNvPr id="37" name="Straight Connector 3"/>
            <p:cNvCxnSpPr/>
            <p:nvPr/>
          </p:nvCxnSpPr>
          <p:spPr>
            <a:xfrm>
              <a:off x="4651298" y="3154338"/>
              <a:ext cx="0" cy="360363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7"/>
            <p:cNvCxnSpPr/>
            <p:nvPr/>
          </p:nvCxnSpPr>
          <p:spPr>
            <a:xfrm>
              <a:off x="4627168" y="3540101"/>
              <a:ext cx="936625" cy="0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11"/>
          <p:cNvSpPr txBox="1">
            <a:spLocks noChangeArrowheads="1"/>
          </p:cNvSpPr>
          <p:nvPr/>
        </p:nvSpPr>
        <p:spPr bwMode="auto">
          <a:xfrm>
            <a:off x="7634400" y="2144796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16"/>
          <p:cNvSpPr txBox="1">
            <a:spLocks noChangeArrowheads="1"/>
          </p:cNvSpPr>
          <p:nvPr/>
        </p:nvSpPr>
        <p:spPr bwMode="auto">
          <a:xfrm>
            <a:off x="7398370" y="2144796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7162340" y="2144796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TextBox 21"/>
          <p:cNvSpPr txBox="1">
            <a:spLocks noChangeArrowheads="1"/>
          </p:cNvSpPr>
          <p:nvPr/>
        </p:nvSpPr>
        <p:spPr bwMode="auto">
          <a:xfrm>
            <a:off x="6926310" y="2144796"/>
            <a:ext cx="367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pt-BR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Retângulo 4"/>
          <p:cNvSpPr/>
          <p:nvPr/>
        </p:nvSpPr>
        <p:spPr>
          <a:xfrm>
            <a:off x="7824757" y="234135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pt-BR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2695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4" grpId="0"/>
      <p:bldP spid="16" grpId="0"/>
      <p:bldP spid="17" grpId="0"/>
      <p:bldP spid="18" grpId="0"/>
      <p:bldP spid="20" grpId="0"/>
      <p:bldP spid="21" grpId="0"/>
      <p:bldP spid="22" grpId="0"/>
      <p:bldP spid="26" grpId="0"/>
      <p:bldP spid="28" grpId="0"/>
      <p:bldP spid="29" grpId="0"/>
      <p:bldP spid="39" grpId="0"/>
      <p:bldP spid="40" grpId="0"/>
      <p:bldP spid="41" grpId="0"/>
      <p:bldP spid="42" grpId="0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81340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9" y="2022660"/>
            <a:ext cx="2773887" cy="146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7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b="1" dirty="0"/>
              <a:t>n10 = </a:t>
            </a:r>
            <a:r>
              <a:rPr lang="pt-BR" sz="2400" b="1" dirty="0" err="1"/>
              <a:t>int</a:t>
            </a:r>
            <a:r>
              <a:rPr lang="pt-BR" sz="2400" b="1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44348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50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b="1" dirty="0"/>
              <a:t>n10 = </a:t>
            </a:r>
            <a:r>
              <a:rPr lang="pt-BR" sz="2400" b="1" dirty="0" err="1"/>
              <a:t>int</a:t>
            </a:r>
            <a:r>
              <a:rPr lang="pt-BR" sz="2400" b="1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00854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66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59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b="1" dirty="0" err="1"/>
              <a:t>posicao</a:t>
            </a:r>
            <a:r>
              <a:rPr lang="pt-BR" sz="2400" b="1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9019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0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Definição de Algoritmo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Algoritmo para cozinhar um bolo (outra forma de fazer a mesma coisa).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592692" y="1828725"/>
            <a:ext cx="549329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Fazer a massa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Untar a forma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Colocar a massa na forma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Esquentar o forno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Colocar a forma com a massa no forno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Esperar 20 minutos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Abrir o forno e enfiar um palitinho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b="1" dirty="0"/>
              <a:t>Enquanto</a:t>
            </a:r>
            <a:r>
              <a:rPr lang="pt-BR" sz="2400" dirty="0"/>
              <a:t> o palitinho sair molhado, faça:</a:t>
            </a:r>
          </a:p>
          <a:p>
            <a:pPr marL="914400" lvl="1" indent="-457200">
              <a:buClr>
                <a:schemeClr val="tx2"/>
              </a:buClr>
              <a:buFont typeface="+mj-lt"/>
              <a:buAutoNum type="arabicPeriod" startAt="9"/>
            </a:pPr>
            <a:r>
              <a:rPr lang="pt-BR" sz="2400" dirty="0"/>
              <a:t>Esperar mais 5 minutos</a:t>
            </a:r>
          </a:p>
          <a:p>
            <a:pPr marL="914400" lvl="1" indent="-457200">
              <a:buClr>
                <a:schemeClr val="tx2"/>
              </a:buClr>
              <a:buFont typeface="+mj-lt"/>
              <a:buAutoNum type="arabicPeriod" startAt="9"/>
            </a:pPr>
            <a:r>
              <a:rPr lang="pt-BR" sz="2400" dirty="0"/>
              <a:t>Abrir o forno e enfiar o palitinho</a:t>
            </a:r>
          </a:p>
          <a:p>
            <a:pPr marL="914400" lvl="1" indent="-457200">
              <a:buClr>
                <a:schemeClr val="tx2"/>
              </a:buClr>
              <a:buFont typeface="+mj-lt"/>
              <a:buAutoNum type="arabicPeriod" startAt="9"/>
            </a:pPr>
            <a:r>
              <a:rPr lang="pt-BR" sz="2400" dirty="0"/>
              <a:t>Voltar para o passo 8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 startAt="12"/>
            </a:pPr>
            <a:r>
              <a:rPr lang="pt-BR" sz="2400" dirty="0"/>
              <a:t>Tirar do forno e esperar 5 minutos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 startAt="12"/>
            </a:pPr>
            <a:r>
              <a:rPr lang="pt-BR" sz="2400" dirty="0"/>
              <a:t>Desenformar o bolo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629546" y="4775358"/>
            <a:ext cx="5388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pt-BR" sz="2400" dirty="0"/>
              <a:t>O algoritmo determina que se repita esta sequência de passos </a:t>
            </a:r>
            <a:r>
              <a:rPr lang="pt-BR" sz="2400" b="1" dirty="0"/>
              <a:t>enquanto</a:t>
            </a:r>
            <a:r>
              <a:rPr lang="pt-BR" sz="2400" dirty="0"/>
              <a:t> o palitinho sair molhado (</a:t>
            </a:r>
            <a:r>
              <a:rPr lang="pt-BR" sz="2400" b="1" i="1" dirty="0"/>
              <a:t>loop</a:t>
            </a:r>
            <a:r>
              <a:rPr lang="pt-BR" sz="2400" dirty="0"/>
              <a:t>).</a:t>
            </a:r>
          </a:p>
        </p:txBody>
      </p:sp>
      <p:sp>
        <p:nvSpPr>
          <p:cNvPr id="5" name="Chave Direita 4"/>
          <p:cNvSpPr/>
          <p:nvPr/>
        </p:nvSpPr>
        <p:spPr>
          <a:xfrm>
            <a:off x="6324600" y="4927762"/>
            <a:ext cx="174171" cy="91786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60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60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b="1" dirty="0" err="1"/>
              <a:t>posicao</a:t>
            </a:r>
            <a:r>
              <a:rPr lang="pt-BR" sz="2400" b="1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698689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68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61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b="1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443094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02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62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b="1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0649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1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63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b="1" dirty="0"/>
              <a:t>n2 = resto*(10**</a:t>
            </a:r>
            <a:r>
              <a:rPr lang="pt-BR" sz="2400" b="1" dirty="0" err="1"/>
              <a:t>posicao</a:t>
            </a:r>
            <a:r>
              <a:rPr lang="pt-BR" sz="2400" b="1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327861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12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64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b="1" dirty="0"/>
              <a:t>n2 = resto*(10**</a:t>
            </a:r>
            <a:r>
              <a:rPr lang="pt-BR" sz="2400" b="1" dirty="0" err="1"/>
              <a:t>posicao</a:t>
            </a:r>
            <a:r>
              <a:rPr lang="pt-BR" sz="2400" b="1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72550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16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65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b="1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134451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89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66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b="1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05492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97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67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b="1" dirty="0" err="1"/>
              <a:t>while</a:t>
            </a:r>
            <a:r>
              <a:rPr lang="pt-BR" sz="2400" b="1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18589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9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68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 err="1"/>
              <a:t>posicao</a:t>
            </a:r>
            <a:r>
              <a:rPr lang="pt-BR" sz="2400" b="1" dirty="0"/>
              <a:t> = </a:t>
            </a:r>
            <a:r>
              <a:rPr lang="pt-BR" sz="2400" b="1" dirty="0" err="1"/>
              <a:t>posicao</a:t>
            </a:r>
            <a:r>
              <a:rPr lang="pt-BR" sz="2400" b="1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23129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69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 err="1"/>
              <a:t>posicao</a:t>
            </a:r>
            <a:r>
              <a:rPr lang="pt-BR" sz="2400" b="1" dirty="0"/>
              <a:t> = </a:t>
            </a:r>
            <a:r>
              <a:rPr lang="pt-BR" sz="2400" b="1" dirty="0" err="1"/>
              <a:t>posicao</a:t>
            </a:r>
            <a:r>
              <a:rPr lang="pt-BR" sz="2400" b="1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19291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6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Definição de Algoritmo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Algoritmo para cozinhar um bolo (outra forma de fazer a mesma coisa).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592692" y="1828725"/>
            <a:ext cx="5577424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Fazer a massa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Untar a forma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Colocar a massa na forma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Esquentar o forno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Colocar a forma com a massa no forno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Esperar 20 minutos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Abrir o forno e enfiar um palitinho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/>
            </a:pPr>
            <a:r>
              <a:rPr lang="pt-BR" sz="2400" dirty="0"/>
              <a:t>Enquanto o </a:t>
            </a:r>
            <a:r>
              <a:rPr lang="pt-BR" sz="2400" b="1" i="1" dirty="0">
                <a:solidFill>
                  <a:srgbClr val="C00000"/>
                </a:solidFill>
              </a:rPr>
              <a:t>palitinho sair molhado</a:t>
            </a:r>
            <a:r>
              <a:rPr lang="pt-BR" sz="2400" dirty="0"/>
              <a:t>, faça:</a:t>
            </a:r>
          </a:p>
          <a:p>
            <a:pPr marL="914400" lvl="1" indent="-457200">
              <a:buClr>
                <a:schemeClr val="tx2"/>
              </a:buClr>
              <a:buFont typeface="+mj-lt"/>
              <a:buAutoNum type="arabicPeriod" startAt="9"/>
            </a:pPr>
            <a:r>
              <a:rPr lang="pt-BR" sz="2400" dirty="0"/>
              <a:t>Esperar mais 5 minutos</a:t>
            </a:r>
          </a:p>
          <a:p>
            <a:pPr marL="914400" lvl="1" indent="-457200">
              <a:buClr>
                <a:schemeClr val="tx2"/>
              </a:buClr>
              <a:buFont typeface="+mj-lt"/>
              <a:buAutoNum type="arabicPeriod" startAt="9"/>
            </a:pPr>
            <a:r>
              <a:rPr lang="pt-BR" sz="2400" dirty="0"/>
              <a:t>Abrir o forno e enfiar o palitinho</a:t>
            </a:r>
          </a:p>
          <a:p>
            <a:pPr marL="914400" lvl="1" indent="-457200">
              <a:buClr>
                <a:schemeClr val="tx2"/>
              </a:buClr>
              <a:buFont typeface="+mj-lt"/>
              <a:buAutoNum type="arabicPeriod" startAt="9"/>
            </a:pPr>
            <a:r>
              <a:rPr lang="pt-BR" sz="2400" dirty="0"/>
              <a:t>Voltar para o passo 8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 startAt="12"/>
            </a:pPr>
            <a:r>
              <a:rPr lang="pt-BR" sz="2400" dirty="0"/>
              <a:t>Tirar do forno e esperar 5 minutos</a:t>
            </a:r>
          </a:p>
          <a:p>
            <a:pPr marL="265113" indent="-265113">
              <a:buClr>
                <a:schemeClr val="tx2"/>
              </a:buClr>
              <a:buFont typeface="+mj-lt"/>
              <a:buAutoNum type="arabicPeriod" startAt="12"/>
            </a:pPr>
            <a:r>
              <a:rPr lang="pt-BR" sz="2400" dirty="0"/>
              <a:t>Desenformar o bolo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629546" y="4775358"/>
            <a:ext cx="5388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pt-BR" sz="2400" dirty="0"/>
              <a:t>Enquanto a </a:t>
            </a:r>
            <a:r>
              <a:rPr lang="pt-BR" sz="2400" b="1" i="1" dirty="0">
                <a:solidFill>
                  <a:srgbClr val="C00000"/>
                </a:solidFill>
              </a:rPr>
              <a:t>condição</a:t>
            </a:r>
            <a:r>
              <a:rPr lang="pt-BR" sz="2400" dirty="0"/>
              <a:t> for </a:t>
            </a:r>
            <a:r>
              <a:rPr lang="pt-BR" sz="2400" b="1" dirty="0"/>
              <a:t>verdadeira</a:t>
            </a:r>
            <a:r>
              <a:rPr lang="pt-BR" sz="2400" dirty="0"/>
              <a:t>, </a:t>
            </a:r>
            <a:br>
              <a:rPr lang="pt-BR" sz="2400" dirty="0"/>
            </a:br>
            <a:r>
              <a:rPr lang="pt-BR" sz="2400" dirty="0"/>
              <a:t>esta sequência de passos deve ser repetida.</a:t>
            </a:r>
          </a:p>
        </p:txBody>
      </p:sp>
      <p:sp>
        <p:nvSpPr>
          <p:cNvPr id="7" name="Retângulo 6"/>
          <p:cNvSpPr/>
          <p:nvPr/>
        </p:nvSpPr>
        <p:spPr>
          <a:xfrm>
            <a:off x="6629546" y="3868752"/>
            <a:ext cx="49025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</a:pPr>
            <a:r>
              <a:rPr lang="pt-BR" sz="2400" dirty="0"/>
              <a:t>A </a:t>
            </a:r>
            <a:r>
              <a:rPr lang="pt-BR" sz="2400" b="1" i="1" dirty="0">
                <a:solidFill>
                  <a:srgbClr val="C00000"/>
                </a:solidFill>
              </a:rPr>
              <a:t>condição</a:t>
            </a:r>
            <a:r>
              <a:rPr lang="pt-BR" sz="2400" dirty="0"/>
              <a:t> para entrar e permanecer </a:t>
            </a:r>
            <a:br>
              <a:rPr lang="pt-BR" sz="2400" dirty="0"/>
            </a:br>
            <a:r>
              <a:rPr lang="pt-BR" sz="2400" dirty="0"/>
              <a:t>no </a:t>
            </a:r>
            <a:r>
              <a:rPr lang="pt-BR" sz="2400" i="1" dirty="0"/>
              <a:t>loop</a:t>
            </a:r>
            <a:r>
              <a:rPr lang="pt-BR" sz="2400" dirty="0"/>
              <a:t> é: </a:t>
            </a:r>
            <a:r>
              <a:rPr lang="pt-BR" sz="2400" b="1" dirty="0"/>
              <a:t>palitinho sair molhado</a:t>
            </a:r>
            <a:r>
              <a:rPr lang="pt-BR" sz="2400" dirty="0"/>
              <a:t>.</a:t>
            </a:r>
          </a:p>
        </p:txBody>
      </p:sp>
      <p:sp>
        <p:nvSpPr>
          <p:cNvPr id="8" name="Chave Direita 7"/>
          <p:cNvSpPr/>
          <p:nvPr/>
        </p:nvSpPr>
        <p:spPr>
          <a:xfrm>
            <a:off x="6324600" y="4927762"/>
            <a:ext cx="174171" cy="91786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26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70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/>
              <a:t>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535687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3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71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/>
              <a:t>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63769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45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72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/>
              <a:t>n2 = n2 + (resto*(10**</a:t>
            </a:r>
            <a:r>
              <a:rPr lang="pt-BR" sz="2400" b="1" dirty="0" err="1"/>
              <a:t>posicao</a:t>
            </a:r>
            <a:r>
              <a:rPr lang="pt-BR" sz="2400" b="1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89605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30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73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/>
              <a:t>n2 = n2 + (resto*(10**</a:t>
            </a:r>
            <a:r>
              <a:rPr lang="pt-BR" sz="2400" b="1" dirty="0" err="1"/>
              <a:t>posicao</a:t>
            </a:r>
            <a:r>
              <a:rPr lang="pt-BR" sz="2400" b="1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409143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83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74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/>
              <a:t>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97362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30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75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/>
              <a:t>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8333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1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76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b="1" dirty="0" err="1"/>
              <a:t>while</a:t>
            </a:r>
            <a:r>
              <a:rPr lang="pt-BR" sz="2400" b="1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76380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64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77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 err="1"/>
              <a:t>posicao</a:t>
            </a:r>
            <a:r>
              <a:rPr lang="pt-BR" sz="2400" b="1" dirty="0"/>
              <a:t> = </a:t>
            </a:r>
            <a:r>
              <a:rPr lang="pt-BR" sz="2400" b="1" dirty="0" err="1"/>
              <a:t>posicao</a:t>
            </a:r>
            <a:r>
              <a:rPr lang="pt-BR" sz="2400" b="1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44821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82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78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 err="1"/>
              <a:t>posicao</a:t>
            </a:r>
            <a:r>
              <a:rPr lang="pt-BR" sz="2400" b="1" dirty="0"/>
              <a:t> = </a:t>
            </a:r>
            <a:r>
              <a:rPr lang="pt-BR" sz="2400" b="1" dirty="0" err="1"/>
              <a:t>posicao</a:t>
            </a:r>
            <a:r>
              <a:rPr lang="pt-BR" sz="2400" b="1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821207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99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79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/>
              <a:t>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94023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1110956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Estrutura de repetição (Pseudocódigo):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i="1" dirty="0">
                <a:solidFill>
                  <a:srgbClr val="C00000"/>
                </a:solidFill>
              </a:rPr>
              <a:t>condição</a:t>
            </a:r>
            <a:r>
              <a:rPr lang="pt-BR" sz="2800" dirty="0"/>
              <a:t> é uma variável lógica ou uma expressão que retorna um valor lógico (verdadeiro ou falso).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379665" y="1600323"/>
            <a:ext cx="53059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kern="0" dirty="0">
                <a:solidFill>
                  <a:srgbClr val="000000"/>
                </a:solidFill>
              </a:rPr>
              <a:t>...</a:t>
            </a:r>
          </a:p>
          <a:p>
            <a:r>
              <a:rPr lang="pt-BR" sz="2800" kern="0" dirty="0">
                <a:solidFill>
                  <a:srgbClr val="000000"/>
                </a:solidFill>
              </a:rPr>
              <a:t>enquanto </a:t>
            </a:r>
            <a:r>
              <a:rPr lang="pt-BR" sz="2800" i="1" kern="0" dirty="0">
                <a:solidFill>
                  <a:srgbClr val="C00000"/>
                </a:solidFill>
              </a:rPr>
              <a:t>condição</a:t>
            </a:r>
            <a:r>
              <a:rPr lang="pt-BR" sz="2800" kern="0" dirty="0">
                <a:solidFill>
                  <a:srgbClr val="000000"/>
                </a:solidFill>
              </a:rPr>
              <a:t> faça</a:t>
            </a:r>
          </a:p>
          <a:p>
            <a:r>
              <a:rPr lang="pt-BR" sz="2800" kern="0" dirty="0">
                <a:solidFill>
                  <a:srgbClr val="000000"/>
                </a:solidFill>
              </a:rPr>
              <a:t>	</a:t>
            </a:r>
            <a:r>
              <a:rPr lang="pt-BR" sz="2800" i="1" kern="0" dirty="0">
                <a:solidFill>
                  <a:srgbClr val="002060"/>
                </a:solidFill>
              </a:rPr>
              <a:t>instruções</a:t>
            </a:r>
          </a:p>
          <a:p>
            <a:r>
              <a:rPr lang="pt-BR" sz="2800" kern="0" dirty="0">
                <a:solidFill>
                  <a:srgbClr val="000000"/>
                </a:solidFill>
              </a:rPr>
              <a:t>fim enquanto</a:t>
            </a:r>
          </a:p>
          <a:p>
            <a:r>
              <a:rPr lang="pt-BR" sz="2800" kern="0" dirty="0">
                <a:solidFill>
                  <a:srgbClr val="00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997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80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/>
              <a:t>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58017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6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81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/>
              <a:t>n2 = n2 + (resto*(10**</a:t>
            </a:r>
            <a:r>
              <a:rPr lang="pt-BR" sz="2400" b="1" dirty="0" err="1"/>
              <a:t>posicao</a:t>
            </a:r>
            <a:r>
              <a:rPr lang="pt-BR" sz="2400" b="1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172576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8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82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/>
              <a:t>n2 = n2 + (resto*(10**</a:t>
            </a:r>
            <a:r>
              <a:rPr lang="pt-BR" sz="2400" b="1" dirty="0" err="1"/>
              <a:t>posicao</a:t>
            </a:r>
            <a:r>
              <a:rPr lang="pt-BR" sz="2400" b="1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40863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83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83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/>
              <a:t>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410414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4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84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/>
              <a:t>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70201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2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85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b="1" dirty="0" err="1"/>
              <a:t>while</a:t>
            </a:r>
            <a:r>
              <a:rPr lang="pt-BR" sz="2400" b="1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99093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0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86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 err="1"/>
              <a:t>posicao</a:t>
            </a:r>
            <a:r>
              <a:rPr lang="pt-BR" sz="2400" b="1" dirty="0"/>
              <a:t> = </a:t>
            </a:r>
            <a:r>
              <a:rPr lang="pt-BR" sz="2400" b="1" dirty="0" err="1"/>
              <a:t>posicao</a:t>
            </a:r>
            <a:r>
              <a:rPr lang="pt-BR" sz="2400" b="1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74447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50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87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 err="1"/>
              <a:t>posicao</a:t>
            </a:r>
            <a:r>
              <a:rPr lang="pt-BR" sz="2400" b="1" dirty="0"/>
              <a:t> = </a:t>
            </a:r>
            <a:r>
              <a:rPr lang="pt-BR" sz="2400" b="1" dirty="0" err="1"/>
              <a:t>posicao</a:t>
            </a:r>
            <a:r>
              <a:rPr lang="pt-BR" sz="2400" b="1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358668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9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88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/>
              <a:t>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235614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30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89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/>
              <a:t>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16854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19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Enquanto-Faça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1110956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Estrutura de repetição (Pseudocódigo):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Para entrar no enquanto e executar as instruções, o valor da </a:t>
            </a:r>
            <a:r>
              <a:rPr lang="pt-BR" sz="2800" i="1" kern="0" dirty="0">
                <a:solidFill>
                  <a:srgbClr val="C00000"/>
                </a:solidFill>
              </a:rPr>
              <a:t>condição</a:t>
            </a:r>
            <a:r>
              <a:rPr lang="pt-BR" sz="2800" dirty="0"/>
              <a:t> tem que ser </a:t>
            </a:r>
            <a:r>
              <a:rPr lang="pt-BR" sz="2800" b="1" dirty="0"/>
              <a:t>verdadeiro</a:t>
            </a: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Enquanto a </a:t>
            </a:r>
            <a:r>
              <a:rPr lang="pt-BR" sz="2800" i="1" kern="0" dirty="0">
                <a:solidFill>
                  <a:srgbClr val="C00000"/>
                </a:solidFill>
              </a:rPr>
              <a:t>condição</a:t>
            </a:r>
            <a:r>
              <a:rPr lang="pt-BR" sz="2800" dirty="0"/>
              <a:t> for verdadeira as instruções são executadas repetidamente (</a:t>
            </a:r>
            <a:r>
              <a:rPr lang="pt-BR" sz="2800" b="1" dirty="0"/>
              <a:t>iterativamente</a:t>
            </a:r>
            <a:r>
              <a:rPr lang="pt-BR" sz="2800" dirty="0"/>
              <a:t>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3379665" y="1600323"/>
            <a:ext cx="53059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kern="0" dirty="0">
                <a:solidFill>
                  <a:srgbClr val="000000"/>
                </a:solidFill>
              </a:rPr>
              <a:t>...</a:t>
            </a:r>
          </a:p>
          <a:p>
            <a:r>
              <a:rPr lang="pt-BR" sz="2800" kern="0" dirty="0">
                <a:solidFill>
                  <a:srgbClr val="000000"/>
                </a:solidFill>
              </a:rPr>
              <a:t>enquanto </a:t>
            </a:r>
            <a:r>
              <a:rPr lang="pt-BR" sz="2800" i="1" kern="0" dirty="0">
                <a:solidFill>
                  <a:srgbClr val="C00000"/>
                </a:solidFill>
              </a:rPr>
              <a:t>condição</a:t>
            </a:r>
            <a:r>
              <a:rPr lang="pt-BR" sz="2800" kern="0" dirty="0">
                <a:solidFill>
                  <a:srgbClr val="000000"/>
                </a:solidFill>
              </a:rPr>
              <a:t> faça</a:t>
            </a:r>
          </a:p>
          <a:p>
            <a:r>
              <a:rPr lang="pt-BR" sz="2800" kern="0" dirty="0">
                <a:solidFill>
                  <a:srgbClr val="000000"/>
                </a:solidFill>
              </a:rPr>
              <a:t>	</a:t>
            </a:r>
            <a:r>
              <a:rPr lang="pt-BR" sz="2800" i="1" kern="0" dirty="0">
                <a:solidFill>
                  <a:srgbClr val="002060"/>
                </a:solidFill>
              </a:rPr>
              <a:t>instruções</a:t>
            </a:r>
          </a:p>
          <a:p>
            <a:r>
              <a:rPr lang="pt-BR" sz="2800" kern="0" dirty="0">
                <a:solidFill>
                  <a:srgbClr val="000000"/>
                </a:solidFill>
              </a:rPr>
              <a:t>fim enquanto</a:t>
            </a:r>
          </a:p>
          <a:p>
            <a:r>
              <a:rPr lang="pt-BR" sz="2800" kern="0" dirty="0">
                <a:solidFill>
                  <a:srgbClr val="00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652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90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/>
              <a:t>n2 = n2 + (resto*(10**</a:t>
            </a:r>
            <a:r>
              <a:rPr lang="pt-BR" sz="2400" b="1" dirty="0" err="1"/>
              <a:t>posicao</a:t>
            </a:r>
            <a:r>
              <a:rPr lang="pt-BR" sz="2400" b="1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30554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08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91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/>
              <a:t>n2 = n2 + (resto*(10**</a:t>
            </a:r>
            <a:r>
              <a:rPr lang="pt-BR" sz="2400" b="1" dirty="0" err="1"/>
              <a:t>posicao</a:t>
            </a:r>
            <a:r>
              <a:rPr lang="pt-BR" sz="2400" b="1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46853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23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92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/>
              <a:t>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503682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99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93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b="1" dirty="0"/>
              <a:t>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13115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3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94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b="1" dirty="0" err="1"/>
              <a:t>while</a:t>
            </a:r>
            <a:r>
              <a:rPr lang="pt-BR" sz="2400" b="1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dirty="0" err="1"/>
              <a:t>print</a:t>
            </a:r>
            <a:r>
              <a:rPr lang="pt-BR" sz="2400" dirty="0"/>
              <a:t>('Número na base binária:', n2)</a:t>
            </a:r>
            <a:endParaRPr lang="pt-BR" sz="2400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860519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23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8" y="1196753"/>
            <a:ext cx="2669400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Em </a:t>
            </a:r>
            <a:r>
              <a:rPr lang="pt-BR" sz="2800" dirty="0" err="1"/>
              <a:t>Pyhton</a:t>
            </a:r>
            <a:r>
              <a:rPr lang="pt-BR" sz="2800" dirty="0"/>
              <a:t>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95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614642" y="1275429"/>
            <a:ext cx="69412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9875"/>
            <a:r>
              <a:rPr lang="pt-BR" sz="2400" dirty="0"/>
              <a:t>n10 = </a:t>
            </a:r>
            <a:r>
              <a:rPr lang="pt-BR" sz="2400" dirty="0" err="1"/>
              <a:t>int</a:t>
            </a:r>
            <a:r>
              <a:rPr lang="pt-BR" sz="2400" dirty="0"/>
              <a:t>(input('Entre com um número na base 10: '))</a:t>
            </a:r>
          </a:p>
          <a:p>
            <a:pPr defTabSz="269875"/>
            <a:r>
              <a:rPr lang="pt-BR" sz="2400" dirty="0" err="1"/>
              <a:t>posicao</a:t>
            </a:r>
            <a:r>
              <a:rPr lang="pt-BR" sz="2400" dirty="0"/>
              <a:t> = 0</a:t>
            </a:r>
          </a:p>
          <a:p>
            <a:pPr defTabSz="269875"/>
            <a:r>
              <a:rPr lang="pt-BR" sz="2400" dirty="0"/>
              <a:t>resto = n10%2</a:t>
            </a:r>
          </a:p>
          <a:p>
            <a:pPr defTabSz="269875"/>
            <a:r>
              <a:rPr lang="pt-BR" sz="2400" dirty="0"/>
              <a:t>n2 = resto*(10**</a:t>
            </a:r>
            <a:r>
              <a:rPr lang="pt-BR" sz="2400" dirty="0" err="1"/>
              <a:t>posicao</a:t>
            </a:r>
            <a:r>
              <a:rPr lang="pt-BR" sz="2400" dirty="0"/>
              <a:t>)</a:t>
            </a:r>
          </a:p>
          <a:p>
            <a:pPr defTabSz="269875"/>
            <a:r>
              <a:rPr lang="pt-BR" sz="2400" dirty="0"/>
              <a:t>n10 = n10//2</a:t>
            </a:r>
          </a:p>
          <a:p>
            <a:pPr defTabSz="269875"/>
            <a:r>
              <a:rPr lang="pt-BR" sz="2400" dirty="0" err="1"/>
              <a:t>while</a:t>
            </a:r>
            <a:r>
              <a:rPr lang="pt-BR" sz="2400" dirty="0"/>
              <a:t> n10&gt;0:</a:t>
            </a:r>
          </a:p>
          <a:p>
            <a:pPr defTabSz="269875"/>
            <a:r>
              <a:rPr lang="pt-BR" sz="2400" dirty="0"/>
              <a:t>    </a:t>
            </a:r>
            <a:r>
              <a:rPr lang="pt-BR" sz="2400" dirty="0" err="1"/>
              <a:t>posicao</a:t>
            </a:r>
            <a:r>
              <a:rPr lang="pt-BR" sz="2400" dirty="0"/>
              <a:t> = </a:t>
            </a:r>
            <a:r>
              <a:rPr lang="pt-BR" sz="2400" dirty="0" err="1"/>
              <a:t>posicao</a:t>
            </a:r>
            <a:r>
              <a:rPr lang="pt-BR" sz="2400" dirty="0"/>
              <a:t> + 1</a:t>
            </a:r>
          </a:p>
          <a:p>
            <a:pPr defTabSz="269875"/>
            <a:r>
              <a:rPr lang="pt-BR" sz="2400" dirty="0"/>
              <a:t>    resto = n10%2</a:t>
            </a:r>
          </a:p>
          <a:p>
            <a:pPr defTabSz="269875"/>
            <a:r>
              <a:rPr lang="pt-BR" sz="2400" dirty="0"/>
              <a:t>    n2 = n2 + (resto*(10**</a:t>
            </a:r>
            <a:r>
              <a:rPr lang="pt-BR" sz="2400" dirty="0" err="1"/>
              <a:t>posicao</a:t>
            </a:r>
            <a:r>
              <a:rPr lang="pt-BR" sz="2400" dirty="0"/>
              <a:t>))</a:t>
            </a:r>
          </a:p>
          <a:p>
            <a:pPr defTabSz="269875"/>
            <a:r>
              <a:rPr lang="pt-BR" sz="2400" dirty="0"/>
              <a:t>    n10 = n10//2</a:t>
            </a:r>
          </a:p>
          <a:p>
            <a:pPr defTabSz="269875"/>
            <a:r>
              <a:rPr lang="pt-BR" sz="2400" b="1" dirty="0" err="1"/>
              <a:t>print</a:t>
            </a:r>
            <a:r>
              <a:rPr lang="pt-BR" sz="2400" b="1" dirty="0"/>
              <a:t>('Número na base binária:', n2)</a:t>
            </a:r>
            <a:endParaRPr lang="pt-BR" sz="2400" b="1" dirty="0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0" y="23397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Memória: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860519"/>
              </p:ext>
            </p:extLst>
          </p:nvPr>
        </p:nvGraphicFramePr>
        <p:xfrm>
          <a:off x="626695" y="2879203"/>
          <a:ext cx="18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6197084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497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0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chemeClr val="tx1"/>
                          </a:solidFill>
                        </a:rPr>
                        <a:t>posicao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64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resto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31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Repetição: </a:t>
            </a:r>
            <a:r>
              <a:rPr lang="pt-BR" sz="3600" i="1" dirty="0" err="1">
                <a:solidFill>
                  <a:schemeClr val="tx2"/>
                </a:solidFill>
              </a:rPr>
              <a:t>while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Exercício: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Fazer um programa para ler o sexo ('M' ou 'F') e a idade de várias pessoas até que seja digitado um valor para o sexo igual 'X', que marca o final da lista.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Escrever a média de idades das mulheres e dos homens.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Escrever as idades da mulher e do homem mais velhos.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12651" y="188641"/>
            <a:ext cx="11780875" cy="65105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641774"/>
            <a:ext cx="7772400" cy="147002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tx2"/>
                </a:solidFill>
              </a:rPr>
              <a:t>Estruturas de Repetição</a:t>
            </a:r>
            <a:br>
              <a:rPr lang="pt-BR" sz="4800" b="1" dirty="0">
                <a:solidFill>
                  <a:schemeClr val="tx2"/>
                </a:solidFill>
              </a:rPr>
            </a:br>
            <a:r>
              <a:rPr lang="pt-BR" sz="4800" b="1" dirty="0">
                <a:solidFill>
                  <a:schemeClr val="tx2"/>
                </a:solidFill>
              </a:rPr>
              <a:t>(Parte 1)</a:t>
            </a:r>
            <a:endParaRPr lang="pt-BR" sz="4800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1390" y="5202441"/>
            <a:ext cx="7208874" cy="1172591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+mj-lt"/>
              </a:rPr>
              <a:t>Gilson. A. O. P. Costa (IME/UERJ)</a:t>
            </a:r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223033"/>
            <a:ext cx="1297798" cy="136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4566614" y="6146803"/>
            <a:ext cx="2729317" cy="228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10000"/>
              </a:spcBef>
              <a:buClr>
                <a:srgbClr val="A96D2B"/>
              </a:buClr>
              <a:buSzPct val="130000"/>
            </a:pPr>
            <a:r>
              <a:rPr lang="pt-BR" sz="2400" baseline="30000" dirty="0"/>
              <a:t>gilson.costa@ime.uerj.br</a:t>
            </a:r>
            <a:endParaRPr lang="pt-BR" sz="3600" baseline="30000" dirty="0"/>
          </a:p>
        </p:txBody>
      </p:sp>
      <p:sp>
        <p:nvSpPr>
          <p:cNvPr id="4" name="Retângulo 3"/>
          <p:cNvSpPr/>
          <p:nvPr/>
        </p:nvSpPr>
        <p:spPr>
          <a:xfrm>
            <a:off x="3048627" y="568858"/>
            <a:ext cx="60947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dk2"/>
                </a:solidFill>
              </a:rPr>
              <a:t>Introdução ao Processamento de Dados</a:t>
            </a:r>
          </a:p>
          <a:p>
            <a:pPr algn="ctr"/>
            <a:r>
              <a:rPr lang="pt-BR" sz="2800" b="1" dirty="0">
                <a:solidFill>
                  <a:schemeClr val="dk2"/>
                </a:solidFill>
              </a:rPr>
              <a:t>Turma 3 (2020.1)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37" y="289592"/>
            <a:ext cx="1233373" cy="12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2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delo LV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36579</TotalTime>
  <Words>5659</Words>
  <Application>Microsoft Office PowerPoint</Application>
  <PresentationFormat>Widescreen</PresentationFormat>
  <Paragraphs>1940</Paragraphs>
  <Slides>97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97</vt:i4>
      </vt:variant>
    </vt:vector>
  </HeadingPairs>
  <TitlesOfParts>
    <vt:vector size="98" baseType="lpstr">
      <vt:lpstr>Modelo LVC</vt:lpstr>
      <vt:lpstr>Estruturas de Repetição (Parte 1)</vt:lpstr>
      <vt:lpstr>Decisão e Repetição</vt:lpstr>
      <vt:lpstr>Fluxo de Processamento</vt:lpstr>
      <vt:lpstr>Definição de Algoritmo</vt:lpstr>
      <vt:lpstr>Definição de Algoritmo</vt:lpstr>
      <vt:lpstr>Definição de Algoritmo</vt:lpstr>
      <vt:lpstr>Definição de Algoritmo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Enquanto-Faça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Sistemas Numéricos </vt:lpstr>
      <vt:lpstr>Conversão entre bases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 de Repetição: while</vt:lpstr>
      <vt:lpstr>Estruturas de Repetição (Parte 1)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</dc:creator>
  <cp:lastModifiedBy>Gustavo Marinho</cp:lastModifiedBy>
  <cp:revision>1501</cp:revision>
  <dcterms:created xsi:type="dcterms:W3CDTF">2012-09-11T18:35:34Z</dcterms:created>
  <dcterms:modified xsi:type="dcterms:W3CDTF">2024-03-29T23:31:47Z</dcterms:modified>
</cp:coreProperties>
</file>