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21">
          <p15:clr>
            <a:srgbClr val="A4A3A4"/>
          </p15:clr>
        </p15:guide>
        <p15:guide id="2" pos="209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I0ON54Dxc0n9oVGBjzGAooMMs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321"/>
        <p:guide pos="209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7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notesMaster" Target="notesMasters/notesMaster1.xml" /><Relationship Id="rId45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customschemas.google.com/relationships/presentationmetadata" Target="meta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9415568" y="653389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209800" y="264177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pt-BR" sz="4800" b="1">
                <a:solidFill>
                  <a:schemeClr val="dk2"/>
                </a:solidFill>
              </a:rPr>
              <a:t>Estruturas de Repetição</a:t>
            </a:r>
            <a:br>
              <a:rPr lang="pt-BR" sz="4800" b="1">
                <a:solidFill>
                  <a:schemeClr val="dk2"/>
                </a:solidFill>
              </a:rPr>
            </a:br>
            <a:r>
              <a:rPr lang="pt-BR" sz="4800" b="1">
                <a:solidFill>
                  <a:schemeClr val="dk2"/>
                </a:solidFill>
              </a:rPr>
              <a:t>(Parte 2)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Gilson. A. O. P. Costa (IME/UERJ)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4566614" y="6146803"/>
            <a:ext cx="2729317" cy="228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3120"/>
              <a:buFont typeface="Arial"/>
              <a:buNone/>
            </a:pPr>
            <a:r>
              <a:rPr lang="pt-BR" sz="2400" b="0" i="0" u="none" strike="noStrike" cap="none" baseline="30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gilson.costa@ime.uerj.br</a:t>
            </a:r>
            <a:endParaRPr sz="3600" b="0" i="0" u="none" strike="noStrike" cap="none" baseline="30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Introdução ao Processamento de Dados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Turma 3 (2020.1)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7037" y="289592"/>
            <a:ext cx="1233373" cy="123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Para-Faça</a:t>
            </a:r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versão com estrutura Enquanto-Faça (</a:t>
            </a:r>
            <a:r>
              <a:rPr lang="pt-BR" sz="2800" i="1"/>
              <a:t>while</a:t>
            </a:r>
            <a:r>
              <a:rPr lang="pt-BR" sz="2800"/>
              <a:t>).</a:t>
            </a: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163" name="Google Shape;163;p10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126962" y="1856233"/>
            <a:ext cx="27834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4! = 4*3*2*1 = 24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3428348" y="1856233"/>
            <a:ext cx="7155132" cy="231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</a:t>
            </a:r>
            <a:r>
              <a:rPr lang="pt-B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fatorial_n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ler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fatorial ←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enquanto n&gt;0 faça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fatorial ← fatorial *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 ← n –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fim enquanto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escrever ‘O fatorial de’, n, ‘é:’, fatorial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Para-Faça</a:t>
            </a:r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versão com estrutura Para-Faça (</a:t>
            </a:r>
            <a:r>
              <a:rPr lang="pt-BR" sz="2800" i="1"/>
              <a:t>for</a:t>
            </a:r>
            <a:r>
              <a:rPr lang="pt-BR" sz="2800"/>
              <a:t>).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172" name="Google Shape;172;p11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126962" y="1856233"/>
            <a:ext cx="27834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4! = 4*3*2*1 = 24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3428348" y="1856233"/>
            <a:ext cx="7155132" cy="231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</a:t>
            </a:r>
            <a:r>
              <a:rPr lang="pt-B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fatorial_n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ler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fatorial ←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para i ← 1 até n faça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fatorial ← fatorial * 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fim para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escrever ‘O fatorial de’, n, ‘é:’, fatorial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Para-Faça (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r>
              <a:rPr lang="pt-BR" sz="3600">
                <a:solidFill>
                  <a:schemeClr val="dk2"/>
                </a:solidFill>
              </a:rPr>
              <a:t>)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Sintaxe em Python: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 i="1">
                <a:solidFill>
                  <a:srgbClr val="C00000"/>
                </a:solidFill>
              </a:rPr>
              <a:t>lista_valores </a:t>
            </a:r>
            <a:r>
              <a:rPr lang="pt-BR" sz="2800"/>
              <a:t>é um </a:t>
            </a:r>
            <a:r>
              <a:rPr lang="pt-BR" sz="2800" b="1"/>
              <a:t>objeto sequencial </a:t>
            </a:r>
            <a:r>
              <a:rPr lang="pt-BR" sz="2800"/>
              <a:t>do Python (uma lista de valores).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 cada iteração, </a:t>
            </a:r>
            <a:r>
              <a:rPr lang="pt-BR" sz="2800" i="1">
                <a:solidFill>
                  <a:srgbClr val="C00000"/>
                </a:solidFill>
              </a:rPr>
              <a:t>variavel</a:t>
            </a:r>
            <a:r>
              <a:rPr lang="pt-BR" sz="2800"/>
              <a:t> vai receber um valor de dentro (</a:t>
            </a:r>
            <a:r>
              <a:rPr lang="pt-BR" sz="2800" b="1" i="1"/>
              <a:t>in</a:t>
            </a:r>
            <a:r>
              <a:rPr lang="pt-BR" sz="2800"/>
              <a:t>) da </a:t>
            </a:r>
            <a:r>
              <a:rPr lang="pt-BR" sz="2800" i="1">
                <a:solidFill>
                  <a:srgbClr val="C00000"/>
                </a:solidFill>
              </a:rPr>
              <a:t>lista_valores </a:t>
            </a:r>
            <a:r>
              <a:rPr lang="pt-BR" sz="2800"/>
              <a:t>(de forma ordenada).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Haverá tantas iterações quanto o número de valores na lista.</a:t>
            </a:r>
            <a:endParaRPr sz="2800"/>
          </a:p>
        </p:txBody>
      </p:sp>
      <p:sp>
        <p:nvSpPr>
          <p:cNvPr id="181" name="Google Shape;181;p12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4439494" y="1210100"/>
            <a:ext cx="406655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pt-BR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variavel </a:t>
            </a: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pt-BR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lista_valores</a:t>
            </a: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pt-BR" sz="24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instrucao_1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pt-BR" sz="24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instrucao_n</a:t>
            </a:r>
            <a:endParaRPr sz="2400" i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 i="1">
              <a:solidFill>
                <a:schemeClr val="dk2"/>
              </a:solidFill>
            </a:endParaRPr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escrever os valores de um lista de valores (objeto sequencial).</a:t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4018680" y="2131779"/>
            <a:ext cx="315176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v in ['a','b','c','d','e']: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print(v)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4018680" y="3398763"/>
            <a:ext cx="447673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['e','banana',‘1000',20,9.5]: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print(i)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/>
          <p:nvPr/>
        </p:nvSpPr>
        <p:spPr>
          <a:xfrm>
            <a:off x="4018680" y="4665747"/>
            <a:ext cx="447673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 in [1,2,3,4,5,6,7,8,9,10]: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98" name="Google Shape;198;p14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Sintaxe em Python: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Quando estamos interessados em iterar por uma lista de valores numéricos (inteiros) usamos uma construção com </a:t>
            </a:r>
            <a:r>
              <a:rPr lang="pt-BR" sz="2800" b="1" i="1"/>
              <a:t>in range(...)</a:t>
            </a:r>
            <a:r>
              <a:rPr lang="pt-BR" sz="2800"/>
              <a:t>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 comando range constrói uma lista de valores inteiros de acordo com os parâmetros </a:t>
            </a:r>
            <a:r>
              <a:rPr lang="pt-BR" sz="2800" i="1">
                <a:solidFill>
                  <a:srgbClr val="C00000"/>
                </a:solidFill>
              </a:rPr>
              <a:t>val_inicial</a:t>
            </a:r>
            <a:r>
              <a:rPr lang="pt-BR" sz="2800"/>
              <a:t>, </a:t>
            </a:r>
            <a:r>
              <a:rPr lang="pt-BR" sz="2800" i="1">
                <a:solidFill>
                  <a:srgbClr val="C00000"/>
                </a:solidFill>
              </a:rPr>
              <a:t>val_final</a:t>
            </a:r>
            <a:r>
              <a:rPr lang="pt-BR" sz="2800"/>
              <a:t> e </a:t>
            </a:r>
            <a:r>
              <a:rPr lang="pt-BR" sz="2800" i="1">
                <a:solidFill>
                  <a:srgbClr val="C00000"/>
                </a:solidFill>
              </a:rPr>
              <a:t>passo</a:t>
            </a:r>
            <a:r>
              <a:rPr lang="pt-BR" sz="2800"/>
              <a:t>.</a:t>
            </a:r>
            <a:endParaRPr sz="2800"/>
          </a:p>
        </p:txBody>
      </p:sp>
      <p:sp>
        <p:nvSpPr>
          <p:cNvPr id="199" name="Google Shape;199;p14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3695210" y="1210100"/>
            <a:ext cx="634192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pt-BR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variavel </a:t>
            </a: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pt-BR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</a:t>
            </a:r>
            <a:r>
              <a:rPr lang="pt-BR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val_inicial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val_final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passo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pt-BR" sz="24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instrucao_1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pt-BR" sz="24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instrucao_n</a:t>
            </a:r>
            <a:endParaRPr sz="2400" i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06" name="Google Shape;206;p15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Sintaxe em Python: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 lista de valores produzidas pelo comando </a:t>
            </a:r>
            <a:r>
              <a:rPr lang="pt-BR" sz="2800" b="1" i="1"/>
              <a:t>range</a:t>
            </a:r>
            <a:r>
              <a:rPr lang="pt-BR" sz="2800"/>
              <a:t> começa com </a:t>
            </a:r>
            <a:r>
              <a:rPr lang="pt-BR" sz="2800" i="1">
                <a:solidFill>
                  <a:srgbClr val="C00000"/>
                </a:solidFill>
              </a:rPr>
              <a:t>val_inicial</a:t>
            </a:r>
            <a:r>
              <a:rPr lang="pt-BR" sz="2800"/>
              <a:t>, mas acaba com (</a:t>
            </a:r>
            <a:r>
              <a:rPr lang="pt-BR" sz="2800" i="1">
                <a:solidFill>
                  <a:srgbClr val="C00000"/>
                </a:solidFill>
              </a:rPr>
              <a:t>val_final</a:t>
            </a:r>
            <a:r>
              <a:rPr lang="pt-BR" sz="2800"/>
              <a:t> - 1) caso o </a:t>
            </a:r>
            <a:r>
              <a:rPr lang="pt-BR" sz="2800" i="1">
                <a:solidFill>
                  <a:srgbClr val="C00000"/>
                </a:solidFill>
              </a:rPr>
              <a:t>passo</a:t>
            </a:r>
            <a:r>
              <a:rPr lang="pt-BR" sz="2800"/>
              <a:t> seja 1 (o intervalo é fechado no início e aberto no final).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 valor de </a:t>
            </a:r>
            <a:r>
              <a:rPr lang="pt-BR" sz="2800" i="1">
                <a:solidFill>
                  <a:srgbClr val="C00000"/>
                </a:solidFill>
              </a:rPr>
              <a:t>passo</a:t>
            </a:r>
            <a:r>
              <a:rPr lang="pt-BR" sz="2800"/>
              <a:t> pode ser qualquer número inteiro (positivo ou negativo).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 </a:t>
            </a:r>
            <a:r>
              <a:rPr lang="pt-BR" sz="2800" i="1">
                <a:solidFill>
                  <a:srgbClr val="C00000"/>
                </a:solidFill>
              </a:rPr>
              <a:t>passo</a:t>
            </a:r>
            <a:r>
              <a:rPr lang="pt-BR" sz="2800"/>
              <a:t> é opcional, caso seja omitido a sequência vai de 1 em 1. </a:t>
            </a:r>
            <a:endParaRPr sz="2800"/>
          </a:p>
        </p:txBody>
      </p:sp>
      <p:sp>
        <p:nvSpPr>
          <p:cNvPr id="207" name="Google Shape;207;p15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3695210" y="1210100"/>
            <a:ext cx="634192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pt-BR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variavel </a:t>
            </a: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pt-BR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</a:t>
            </a:r>
            <a:r>
              <a:rPr lang="pt-BR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val_inicial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val_final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passo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pt-BR" sz="24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instrucao_1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pt-BR" sz="24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instrucao_n</a:t>
            </a:r>
            <a:endParaRPr sz="2400" i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comando </a:t>
            </a:r>
            <a:r>
              <a:rPr lang="pt-BR" sz="3600" i="1">
                <a:solidFill>
                  <a:schemeClr val="dk2"/>
                </a:solidFill>
              </a:rPr>
              <a:t>range</a:t>
            </a:r>
            <a:r>
              <a:rPr lang="pt-BR" sz="3600">
                <a:solidFill>
                  <a:schemeClr val="dk2"/>
                </a:solidFill>
              </a:rPr>
              <a:t>(</a:t>
            </a:r>
            <a:r>
              <a:rPr lang="pt-BR" sz="3600" i="1">
                <a:solidFill>
                  <a:schemeClr val="dk2"/>
                </a:solidFill>
              </a:rPr>
              <a:t>...</a:t>
            </a:r>
            <a:r>
              <a:rPr lang="pt-BR" sz="3600">
                <a:solidFill>
                  <a:schemeClr val="dk2"/>
                </a:solidFill>
              </a:rPr>
              <a:t>)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Exemplos de listas de valores produzidas pelo comando </a:t>
            </a:r>
            <a:r>
              <a:rPr lang="pt-BR" sz="2800" b="1"/>
              <a:t>range(...)</a:t>
            </a:r>
            <a:r>
              <a:rPr lang="pt-BR" sz="2800"/>
              <a:t>: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range(1,10,1) </a:t>
            </a: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pt-BR" sz="2800"/>
              <a:t>[1, 2, 3, 4, 5, 6, 7, 8, 9]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range(1,10) </a:t>
            </a: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pt-BR" sz="2800"/>
              <a:t>[1, 2, 3, 4, 5, 6, 7, 8, 9]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range(1,10,2) </a:t>
            </a: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pt-BR" sz="2800"/>
              <a:t>[1, 3, 5, 7, 9]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range(0,10,2) </a:t>
            </a: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pt-BR" sz="2800"/>
              <a:t>[0, 2, 4, 6, 8]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range(0,10) </a:t>
            </a: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pt-BR" sz="2800"/>
              <a:t>[0, 1, 2, 3, 4, 5, 6, 7, 8, 9]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range(10) </a:t>
            </a: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pt-BR" sz="2800"/>
              <a:t>[0, 1, 2, 3, 4, 5, 6, 7, 8, 9]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range(10,0,-1)</a:t>
            </a: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pt-BR" sz="2800"/>
              <a:t>[10, 9, 8, 7, 6, 5, 4, 3, 2, 1]</a:t>
            </a:r>
            <a:endParaRPr sz="2800"/>
          </a:p>
        </p:txBody>
      </p:sp>
      <p:sp>
        <p:nvSpPr>
          <p:cNvPr id="215" name="Google Shape;215;p16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 i="1">
              <a:solidFill>
                <a:schemeClr val="dk2"/>
              </a:solidFill>
            </a:endParaRPr>
          </a:p>
        </p:txBody>
      </p:sp>
      <p:sp>
        <p:nvSpPr>
          <p:cNvPr id="221" name="Google Shape;221;p17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programa que calcula o fatorial de um número (</a:t>
            </a:r>
            <a:r>
              <a:rPr lang="pt-BR" sz="2800" i="1"/>
              <a:t>while</a:t>
            </a:r>
            <a:r>
              <a:rPr lang="pt-BR" sz="2800"/>
              <a:t>).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222" name="Google Shape;222;p1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126962" y="1856233"/>
            <a:ext cx="27834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4! = 4*3*2*1 = 24</a:t>
            </a: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3338194" y="2104761"/>
            <a:ext cx="614687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int(input('Entre com um número positivo: 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fatorial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n&gt;0: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fatorial = fatorial *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 = n - 1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print('Fatorial:', fatorial)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 i="1">
              <a:solidFill>
                <a:schemeClr val="dk2"/>
              </a:solidFill>
            </a:endParaRPr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programa que calcula o fatorial de um número (</a:t>
            </a:r>
            <a:r>
              <a:rPr lang="pt-BR" sz="2800" i="1"/>
              <a:t>for</a:t>
            </a:r>
            <a:r>
              <a:rPr lang="pt-BR" sz="2800"/>
              <a:t>).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231" name="Google Shape;231;p18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126962" y="1856233"/>
            <a:ext cx="27834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4! = 4*3*2*1 = 24</a:t>
            </a:r>
            <a:endParaRPr/>
          </a:p>
        </p:txBody>
      </p:sp>
      <p:sp>
        <p:nvSpPr>
          <p:cNvPr id="233" name="Google Shape;233;p18"/>
          <p:cNvSpPr txBox="1"/>
          <p:nvPr/>
        </p:nvSpPr>
        <p:spPr>
          <a:xfrm>
            <a:off x="3343284" y="2100789"/>
            <a:ext cx="7155132" cy="231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int(input('Entre com um número inteiro positivo:'))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fatorial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range(1,N+1):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fatorial = fatorial * 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print('O fatorial de', N, 'é:', fatorial)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 i="1">
              <a:solidFill>
                <a:schemeClr val="dk2"/>
              </a:solidFill>
            </a:endParaRPr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programa que calcula o fatorial de um número (</a:t>
            </a:r>
            <a:r>
              <a:rPr lang="pt-BR" sz="2800" i="1"/>
              <a:t>for</a:t>
            </a:r>
            <a:r>
              <a:rPr lang="pt-BR" sz="2800"/>
              <a:t>).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Dá no mesmo! Por quê?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240" name="Google Shape;240;p19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126962" y="1856233"/>
            <a:ext cx="27834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4! = 4*3*2*1 = 24</a:t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3343284" y="2100789"/>
            <a:ext cx="7155132" cy="231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int(input('Entre com um número inteiro positivo:'))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fatorial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range(2,N+1):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fatorial = fatorial * 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print('O fatorial de', N, 'é:', fatorial)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Decisão e Repetição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Estruturas fundamentais para a programação.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Praticamente todo o programa contém tais estruturas.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Elas interferem no </a:t>
            </a:r>
            <a:r>
              <a:rPr lang="pt-BR" sz="2800" b="1"/>
              <a:t>fluxo de programação</a:t>
            </a:r>
            <a:r>
              <a:rPr lang="pt-BR" sz="2800"/>
              <a:t>: ordem em que as instruções (linhas) de programa são executadas.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 b="1"/>
              <a:t>Decisão</a:t>
            </a:r>
            <a:r>
              <a:rPr lang="pt-BR" sz="2800"/>
              <a:t>: executa um conjunto de instruções </a:t>
            </a:r>
            <a:r>
              <a:rPr lang="pt-BR" sz="2800" b="1" i="1"/>
              <a:t>se</a:t>
            </a:r>
            <a:r>
              <a:rPr lang="pt-BR" sz="2800"/>
              <a:t> (</a:t>
            </a:r>
            <a:r>
              <a:rPr lang="pt-BR" sz="2800" i="1"/>
              <a:t>if</a:t>
            </a:r>
            <a:r>
              <a:rPr lang="pt-BR" sz="2800"/>
              <a:t>) uma determinada condição é atendida.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 b="1"/>
              <a:t>Repetição</a:t>
            </a:r>
            <a:r>
              <a:rPr lang="pt-BR" sz="2800"/>
              <a:t>: executa repetidas vezes um conjunto de instruções </a:t>
            </a:r>
            <a:r>
              <a:rPr lang="pt-BR" sz="2800" b="1" i="1"/>
              <a:t>enquanto</a:t>
            </a:r>
            <a:r>
              <a:rPr lang="pt-BR" sz="2800"/>
              <a:t> (</a:t>
            </a:r>
            <a:r>
              <a:rPr lang="pt-BR" sz="2800" i="1"/>
              <a:t>while</a:t>
            </a:r>
            <a:r>
              <a:rPr lang="pt-BR" sz="2800"/>
              <a:t>) uma condição é atendida, ou por um número fixo de </a:t>
            </a:r>
            <a:r>
              <a:rPr lang="pt-BR" sz="2800" b="1"/>
              <a:t>iterações</a:t>
            </a:r>
            <a:r>
              <a:rPr lang="pt-BR" sz="2800"/>
              <a:t>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101" name="Google Shape;101;p2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dado um número, dizer se ele é primo.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Número primo: divisível somente por 1 e por ele mesmo.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 ideia é partir do princípio que o número é primo (hipótese inicial).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Depois podemos dividir o número por todos os números menores do que ele (excluindo o número 1).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Se alguma das divisões der resto zero: ele é divisível por outro número, e não é primo (a hipótese inicial estava errada).  </a:t>
            </a:r>
            <a:endParaRPr sz="2800"/>
          </a:p>
        </p:txBody>
      </p:sp>
      <p:sp>
        <p:nvSpPr>
          <p:cNvPr id="249" name="Google Shape;249;p20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55" name="Google Shape;255;p21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dado um número, dizer se ele é primo.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3099793" y="2008748"/>
            <a:ext cx="8308941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= int(input('Entre com um número inteiro positivo:'))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primo = True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range(2,numero):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numero%i == 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primo = 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primo: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print('O número é primo!')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print('O número não é primo!')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63" name="Google Shape;263;p22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dado um número, dizer se ele é primo (</a:t>
            </a:r>
            <a:r>
              <a:rPr lang="pt-BR" sz="2800" i="1"/>
              <a:t>enquanto o usuário quiser</a:t>
            </a:r>
            <a:r>
              <a:rPr lang="pt-BR" sz="2800"/>
              <a:t>).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3099793" y="1859886"/>
            <a:ext cx="8308941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 = 's'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(continua == 's'):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numero = int(input('Entre com um número inteiro positivo:'))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primo = True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i in range(2,numero):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numero%i == 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primo = 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primo: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print('O número é primo!')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print('O número não é primo!')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continua = input("Pressione 's' para continuar.")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71" name="Google Shape;271;p23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dado um número, dizer se ele é primo (outra forma de fazer).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Número primo: divisível somente por 1 e por ele mesmo.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Podemos contar a quantidade de números menores do que o número testado que o dividem.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Se esta quantidade for 1 (somente o número 1 divide o número testado), o número é primo.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78" name="Google Shape;278;p24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Este programa está errado: não funciona corretamente para o número 1!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Como corrigir? </a:t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3099793" y="1604701"/>
            <a:ext cx="8308941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= int(input('Entre com um número inteiro positivo:'))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range(1,numero):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numero%i == 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contador = contador + 1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contador==1: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print('O número é primo!')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print('O número não é primo!')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86" name="Google Shape;286;p25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O que o comando range vai retornar se o número for 1?</a:t>
            </a:r>
            <a:endParaRPr sz="2800"/>
          </a:p>
        </p:txBody>
      </p:sp>
      <p:sp>
        <p:nvSpPr>
          <p:cNvPr id="287" name="Google Shape;287;p25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3099793" y="1604701"/>
            <a:ext cx="8308941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= int(input('Entre com um número inteiro positivo:'))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range(2,numero):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numero%i == 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contador = contador + 1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contador==0: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print('O número é primo!')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print('O número não é primo!')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94" name="Google Shape;294;p26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Exercício: escreva um programa que retorne os N primeiros números primos.</a:t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01" name="Google Shape;301;p27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Exercício (estatísticas):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Fazer um programa para ler o sexo ('M' ou 'F') e a idade de 20 pessoas.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Escrever a média de idades das mulheres e dos homens.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Escrever as idades da mulher e do homem mais velhos.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Escrever as idades da mulher e do homem mais novos.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302" name="Google Shape;302;p2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08" name="Google Shape;308;p28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Exercício (estatísticas):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Fazer um programa para ler o sexo ('M' ou 'F') e a idade de 20 pessoas.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Escrever a média de idades das mulheres e dos homens.</a:t>
            </a:r>
            <a:endParaRPr/>
          </a:p>
          <a:p>
            <a:pPr marL="36195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 i="1"/>
              <a:t>Apesar de sabermos que temos 20 indivíduos, precisamos contar a quantidade de homens e de mulheres para fazer a média.</a:t>
            </a:r>
            <a:endParaRPr/>
          </a:p>
          <a:p>
            <a:pPr marL="36195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 i="1"/>
              <a:t>Também precisamos somar as idades dos homens e das mulheres.</a:t>
            </a:r>
            <a:endParaRPr/>
          </a:p>
          <a:p>
            <a:pPr marL="36195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 i="1"/>
              <a:t>Depois dividimos as somas pelas respectivas quantidades.</a:t>
            </a:r>
            <a:endParaRPr sz="2800" i="1"/>
          </a:p>
        </p:txBody>
      </p:sp>
      <p:sp>
        <p:nvSpPr>
          <p:cNvPr id="309" name="Google Shape;309;p28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15" name="Google Shape;315;p29"/>
          <p:cNvSpPr txBox="1">
            <a:spLocks noGrp="1"/>
          </p:cNvSpPr>
          <p:nvPr>
            <p:ph type="body" idx="1"/>
          </p:nvPr>
        </p:nvSpPr>
        <p:spPr>
          <a:xfrm>
            <a:off x="477837" y="5932967"/>
            <a:ext cx="11339915" cy="59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Este programa não vai funcionar! Qual é o problema?</a:t>
            </a:r>
            <a:endParaRPr sz="2800"/>
          </a:p>
        </p:txBody>
      </p:sp>
      <p:sp>
        <p:nvSpPr>
          <p:cNvPr id="316" name="Google Shape;316;p29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3099793" y="1253829"/>
            <a:ext cx="8308941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range(0,20):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sexo = input('Entre com o sexo (M ou F):')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idade = int(input('Entre com a idade:'))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sexo == 'M':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qteM = qteM + 1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somaM = somaM + idade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qteF = qteF + 1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somaF = somaF + idade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print('Média de idade dos homens:', somaM/qteM)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print('Média de idade das mulheres:', somaF/qteF)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Fluxo de Processamento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477838" y="1196753"/>
            <a:ext cx="11109560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Já vimos como as </a:t>
            </a:r>
            <a:r>
              <a:rPr lang="pt-BR" sz="2800" b="1"/>
              <a:t>estruturas de decisão </a:t>
            </a:r>
            <a:r>
              <a:rPr lang="pt-BR" sz="2800"/>
              <a:t>podem alterar o fluxo de processamento.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Nesta aula continuaremos a entender como as </a:t>
            </a:r>
            <a:r>
              <a:rPr lang="pt-BR" sz="2800" b="1"/>
              <a:t>estruturas de repetição </a:t>
            </a:r>
            <a:r>
              <a:rPr lang="pt-BR" sz="2800"/>
              <a:t>podem alterar o fluxo de processamento 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Existem duas estruturas de repetição no Python: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b="1" i="1"/>
              <a:t>while</a:t>
            </a:r>
            <a:r>
              <a:rPr lang="pt-BR"/>
              <a:t>: executa repetidas vezes um conjunto de instruções </a:t>
            </a:r>
            <a:r>
              <a:rPr lang="pt-BR" b="1"/>
              <a:t>enquanto</a:t>
            </a:r>
            <a:r>
              <a:rPr lang="pt-BR"/>
              <a:t> uma condição é atendida (dada na aula passada).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b="1" i="1"/>
              <a:t>for</a:t>
            </a:r>
            <a:r>
              <a:rPr lang="pt-BR"/>
              <a:t>: executa um conjunto de instruções repetidas vezes por um </a:t>
            </a:r>
            <a:r>
              <a:rPr lang="pt-BR" b="1"/>
              <a:t>número fixo</a:t>
            </a:r>
            <a:r>
              <a:rPr lang="pt-BR"/>
              <a:t> de </a:t>
            </a:r>
            <a:r>
              <a:rPr lang="pt-BR" b="1"/>
              <a:t>iterações</a:t>
            </a:r>
            <a:r>
              <a:rPr lang="pt-BR"/>
              <a:t> (nesta aula).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108" name="Google Shape;108;p3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477837" y="5932967"/>
            <a:ext cx="11339915" cy="59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As variáveis que vão </a:t>
            </a:r>
            <a:r>
              <a:rPr lang="pt-BR" sz="2800" b="1"/>
              <a:t>agregar</a:t>
            </a:r>
            <a:r>
              <a:rPr lang="pt-BR" sz="2800"/>
              <a:t> (acumular) valores precisam ser </a:t>
            </a:r>
            <a:r>
              <a:rPr lang="pt-BR" sz="2800" b="1"/>
              <a:t>inicializadas</a:t>
            </a:r>
            <a:r>
              <a:rPr lang="pt-BR" sz="2800"/>
              <a:t>!</a:t>
            </a:r>
            <a:endParaRPr sz="2800"/>
          </a:p>
        </p:txBody>
      </p:sp>
      <p:sp>
        <p:nvSpPr>
          <p:cNvPr id="324" name="Google Shape;324;p30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3099793" y="1253829"/>
            <a:ext cx="8308941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qteM = qteF = somaM = somaF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range(0,20):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sexo = input('Entre com o sexo (M ou F):')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idade = int(input('Entre com a idade:'))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sexo == 'M':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qteM = qteM + 1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somaM = somaM + idade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qteF = qteF + 1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somaF = somaF + idade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print('Média de idade dos homens:', somaM/qteM)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print('Média de idade das mulheres:', somaF/qteF)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31" name="Google Shape;331;p31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Exercício (estatísticas):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Fazer um programa para ler o sexo ('M' ou 'F') e a idade de 20 pessoas.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Escrever a média de idades das mulheres e dos homens.</a:t>
            </a:r>
            <a:endParaRPr/>
          </a:p>
          <a:p>
            <a:pPr marL="36195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 i="1"/>
              <a:t>Apesar de sabermos que temos 20 indivíduos, precisamos contar a quantidade de homens e de mulheres para fazer a média.</a:t>
            </a:r>
            <a:endParaRPr/>
          </a:p>
          <a:p>
            <a:pPr marL="36195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 i="1"/>
              <a:t>Também precisamos somar as idades dos homens e das mulheres.</a:t>
            </a:r>
            <a:endParaRPr/>
          </a:p>
          <a:p>
            <a:pPr marL="36195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 i="1"/>
              <a:t>Depois dividimos as somas pelas respectivas quantidades.</a:t>
            </a:r>
            <a:endParaRPr/>
          </a:p>
          <a:p>
            <a:pPr marL="36195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 i="1"/>
              <a:t>Podemos forçar que o sexo seja digitado corretamente.</a:t>
            </a:r>
            <a:endParaRPr sz="2800" i="1"/>
          </a:p>
        </p:txBody>
      </p:sp>
      <p:sp>
        <p:nvSpPr>
          <p:cNvPr id="332" name="Google Shape;332;p31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3099793" y="1253829"/>
            <a:ext cx="8308941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qteM = qteF = somaM = somaF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range(0,20):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sexo_correto = 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while not sexo_correto: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sexo = input('Entre com o sexo (M ou F):')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(sexo != 'M') and (sexo != 'F'):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print('Sexo incorreto! Por favor digite M ou F.')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sexo_correto = 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sexo_correto = True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idade = int(input('Entre com a idade:'))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Exercício (estatísticas):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Fazer um programa para ler o sexo ('M' ou 'F') e a idade de 20 pessoas.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Escrever a média de idades das mulheres e dos homens.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Escrever as idades da mulher e do homem mais velhos.</a:t>
            </a:r>
            <a:endParaRPr/>
          </a:p>
          <a:p>
            <a:pPr marL="36195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 i="1"/>
              <a:t>Precisamos guardar a idade do mais velho.</a:t>
            </a:r>
            <a:endParaRPr/>
          </a:p>
          <a:p>
            <a:pPr marL="36195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 i="1"/>
              <a:t>A cada nova idade digitada, temos que comparar se a idade guardada para o mais velho é menor que a nova idade.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346" name="Google Shape;346;p33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3099793" y="1253829"/>
            <a:ext cx="8308941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qteM = qteF = somaM = somaF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idade_mais_velho = idade_mais_velha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range(0,20):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sexo = input('Entre com o sexo (M ou F):')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idade = int(input('Entre com a idade:'))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sexo == 'M':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idade &gt; idade_mais_velho: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idade_mais_velho = 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idade &gt; idade_mais_velha: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idade_mais_velha = idade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Exercício (estatísticas):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Fazer um programa para ler o sexo ('M' ou 'F') e a idade de 20 pessoas.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Escrever a média de idades das mulheres e dos homens.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Escrever as idades da mulher e do homem mais velhos.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Escrever as idades da mulher e do homem mais novos.</a:t>
            </a:r>
            <a:endParaRPr/>
          </a:p>
          <a:p>
            <a:pPr marL="36195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 i="1"/>
              <a:t>Precisamos guardar a idade do mais novo.</a:t>
            </a:r>
            <a:endParaRPr/>
          </a:p>
          <a:p>
            <a:pPr marL="36195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 i="1"/>
              <a:t>A cada nova idade digitada, temos que comparar se a idade guardada para o mais novo é maior que a nova idade.</a:t>
            </a:r>
            <a:endParaRPr/>
          </a:p>
          <a:p>
            <a:pPr marL="36195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 i="1"/>
              <a:t>Como inicializar a variável que vai guardar a idade do mais novo?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360" name="Google Shape;360;p35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66" name="Google Shape;366;p36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6"/>
          <p:cNvSpPr/>
          <p:nvPr/>
        </p:nvSpPr>
        <p:spPr>
          <a:xfrm>
            <a:off x="3099793" y="1253829"/>
            <a:ext cx="8308941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qteM = qteF = somaM = somaF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idade_mais_novo = idade_mais_nova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range(0,20):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sexo = input('Entre com o sexo (M ou F):')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idade = int(input('Entre com a idade:'))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sexo == 'M':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idade &lt; idade_mais_novo: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idade_mais_novo = 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idade &lt; idade_mais_nova: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idade_mais_nova = idade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</a:t>
            </a:r>
            <a:r>
              <a:rPr lang="pt-BR" sz="3600" i="1">
                <a:solidFill>
                  <a:schemeClr val="dk2"/>
                </a:solidFill>
              </a:rPr>
              <a:t>for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477838" y="1960631"/>
            <a:ext cx="574221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qteM = qteF = somaM = somaF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idade_mais_velho = idade_mais_velha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idade_mais_novo = idade_mais_nova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range(0,20):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sexo_correto = 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while not sexo_correto: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sexo = input('Entre com o sexo (M ou F):')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(sexo != 'M') and (sexo != 'F'):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print('Sexo incorreto! Por favor digite M ou F.')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sexo_correto = 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sexo_correto = True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idade = int(input('Entre com a idade:'))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6510041" y="1258888"/>
            <a:ext cx="4996159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sexo == 'M':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qteM = qteM + 1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somaM = somaM + idade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idade &gt; idade_mais_velho: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idade_mais_velho = idade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idade &lt; idade_mais_novo: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idade_mais_novo = idade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qteF = qteF + 1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somaF = somaF + idade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idade &gt; idade_mais_velha: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idade_mais_velha = idade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idade &lt; idade_mais_nova: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idade_mais_nova = idade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print('Média de idade dos homens:', somaM/qteM)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print('Idade do homem mais velho:', idade_mais_velho)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print('Idade do homem mais novo:', idade_mais_novo)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print('Média de idade das mulheres:', somaF/qteF)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print('Idade do mulher mais velha:', idade_mais_velha)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print('Idade do mulher mais nova:', idade_mais_nova)</a:t>
            </a:r>
            <a:endParaRPr/>
          </a:p>
        </p:txBody>
      </p:sp>
      <p:sp>
        <p:nvSpPr>
          <p:cNvPr id="376" name="Google Shape;376;p37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Colocando tudo junto...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>
            <a:spLocks noGrp="1"/>
          </p:cNvSpPr>
          <p:nvPr>
            <p:ph type="ctrTitle"/>
          </p:nvPr>
        </p:nvSpPr>
        <p:spPr>
          <a:xfrm>
            <a:off x="2209800" y="264177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pt-BR" sz="4800" b="1">
                <a:solidFill>
                  <a:schemeClr val="dk2"/>
                </a:solidFill>
              </a:rPr>
              <a:t>Estruturas de Repetição</a:t>
            </a:r>
            <a:br>
              <a:rPr lang="pt-BR" sz="4800" b="1">
                <a:solidFill>
                  <a:schemeClr val="dk2"/>
                </a:solidFill>
              </a:rPr>
            </a:br>
            <a:r>
              <a:rPr lang="pt-BR" sz="4800" b="1">
                <a:solidFill>
                  <a:schemeClr val="dk2"/>
                </a:solidFill>
              </a:rPr>
              <a:t>(Parte 2)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383" name="Google Shape;383;p38"/>
          <p:cNvSpPr txBox="1"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Gilson. A. O. P. Costa (IME/UERJ)</a:t>
            </a:r>
            <a:endParaRPr/>
          </a:p>
        </p:txBody>
      </p:sp>
      <p:pic>
        <p:nvPicPr>
          <p:cNvPr id="384" name="Google Shape;38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8"/>
          <p:cNvSpPr txBox="1"/>
          <p:nvPr/>
        </p:nvSpPr>
        <p:spPr>
          <a:xfrm>
            <a:off x="4566614" y="6146803"/>
            <a:ext cx="2729317" cy="228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3120"/>
              <a:buFont typeface="Arial"/>
              <a:buNone/>
            </a:pPr>
            <a:r>
              <a:rPr lang="pt-BR" sz="2400" baseline="30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gilson.costa@ime.uerj.br</a:t>
            </a:r>
            <a:endParaRPr sz="3600" baseline="30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Introdução ao Processamento de Dados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Turma 3 (2020.1)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7037" y="289592"/>
            <a:ext cx="1233373" cy="123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Para-Faça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477838" y="1196753"/>
            <a:ext cx="11109560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Executa uma sequência (bloco) de instruções por um certo número de vezes (</a:t>
            </a:r>
            <a:r>
              <a:rPr lang="pt-BR" sz="2800" b="1"/>
              <a:t>iterações</a:t>
            </a:r>
            <a:r>
              <a:rPr lang="pt-BR" sz="2800"/>
              <a:t>).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 número de iterações (repetições do bloco de instruções) é </a:t>
            </a:r>
            <a:r>
              <a:rPr lang="pt-BR" sz="2800" b="1"/>
              <a:t>fixo e conhecido</a:t>
            </a:r>
            <a:r>
              <a:rPr lang="pt-BR" sz="2800"/>
              <a:t>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Estrutura de repetição (Pseudocódigo):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115" name="Google Shape;115;p4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2582223" y="3737473"/>
            <a:ext cx="731668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pt-BR" sz="28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variável</a:t>
            </a:r>
            <a:r>
              <a:rPr lang="pt-B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</a:t>
            </a:r>
            <a:r>
              <a:rPr lang="pt-BR" sz="28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valor_inicial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até </a:t>
            </a:r>
            <a:r>
              <a:rPr lang="pt-BR" sz="28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valor_final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faça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800" i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instruções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fim para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Para-Faça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77838" y="1196753"/>
            <a:ext cx="11109560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Estrutura de repetição (Pseudocódigo):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Geralmente </a:t>
            </a:r>
            <a:r>
              <a:rPr lang="pt-BR" sz="2800" i="1">
                <a:solidFill>
                  <a:srgbClr val="C00000"/>
                </a:solidFill>
              </a:rPr>
              <a:t>variável</a:t>
            </a:r>
            <a:r>
              <a:rPr lang="pt-BR" sz="2800"/>
              <a:t>, </a:t>
            </a:r>
            <a:r>
              <a:rPr lang="pt-BR" sz="2800" i="1">
                <a:solidFill>
                  <a:srgbClr val="C00000"/>
                </a:solidFill>
              </a:rPr>
              <a:t>valor_inicial</a:t>
            </a:r>
            <a:r>
              <a:rPr lang="pt-BR" sz="2800"/>
              <a:t> e </a:t>
            </a:r>
            <a:r>
              <a:rPr lang="pt-BR" sz="2800" i="1">
                <a:solidFill>
                  <a:srgbClr val="C00000"/>
                </a:solidFill>
              </a:rPr>
              <a:t>valor_final</a:t>
            </a:r>
            <a:r>
              <a:rPr lang="pt-BR" sz="2800"/>
              <a:t> são inteiros.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 i="1">
                <a:solidFill>
                  <a:srgbClr val="C00000"/>
                </a:solidFill>
              </a:rPr>
              <a:t>valor_inicial</a:t>
            </a:r>
            <a:r>
              <a:rPr lang="pt-BR" sz="2800"/>
              <a:t> e </a:t>
            </a:r>
            <a:r>
              <a:rPr lang="pt-BR" sz="2800" i="1">
                <a:solidFill>
                  <a:srgbClr val="C00000"/>
                </a:solidFill>
              </a:rPr>
              <a:t>valor_final</a:t>
            </a:r>
            <a:r>
              <a:rPr lang="pt-BR" sz="2800"/>
              <a:t> podem ser variáveis ou constantes.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Com frequência, o valor de </a:t>
            </a:r>
            <a:r>
              <a:rPr lang="pt-BR" sz="2800" i="1">
                <a:solidFill>
                  <a:srgbClr val="C00000"/>
                </a:solidFill>
              </a:rPr>
              <a:t>variável</a:t>
            </a:r>
            <a:r>
              <a:rPr lang="pt-BR" sz="2800"/>
              <a:t> é acessado/usado dentro do bloco de instruções.</a:t>
            </a:r>
            <a:endParaRPr sz="28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123" name="Google Shape;123;p5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2582223" y="1610952"/>
            <a:ext cx="731668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pt-BR" sz="28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variável</a:t>
            </a:r>
            <a:r>
              <a:rPr lang="pt-B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</a:t>
            </a:r>
            <a:r>
              <a:rPr lang="pt-BR" sz="28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valor_inicial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até </a:t>
            </a:r>
            <a:r>
              <a:rPr lang="pt-BR" sz="28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valor_final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faça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800" i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instruções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fim para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Para-Faça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477838" y="1196753"/>
            <a:ext cx="11109560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2400" i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 i="1">
                <a:solidFill>
                  <a:srgbClr val="C00000"/>
                </a:solidFill>
              </a:rPr>
              <a:t>variável</a:t>
            </a:r>
            <a:r>
              <a:rPr lang="pt-BR" sz="2800"/>
              <a:t> recebe o </a:t>
            </a:r>
            <a:r>
              <a:rPr lang="pt-BR" sz="2800" i="1">
                <a:solidFill>
                  <a:srgbClr val="C00000"/>
                </a:solidFill>
              </a:rPr>
              <a:t>valor_inicial</a:t>
            </a:r>
            <a:r>
              <a:rPr lang="pt-BR" sz="2800"/>
              <a:t>, e o bloco de instruções é executado.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Soma 1 (incrementa) ao valor da </a:t>
            </a:r>
            <a:r>
              <a:rPr lang="pt-BR" sz="2800" i="1">
                <a:solidFill>
                  <a:srgbClr val="C00000"/>
                </a:solidFill>
              </a:rPr>
              <a:t>variável</a:t>
            </a:r>
            <a:r>
              <a:rPr lang="pt-BR" sz="2800"/>
              <a:t>.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Se o valor da </a:t>
            </a:r>
            <a:r>
              <a:rPr lang="pt-BR" sz="2800" i="1">
                <a:solidFill>
                  <a:srgbClr val="C00000"/>
                </a:solidFill>
              </a:rPr>
              <a:t>variável</a:t>
            </a:r>
            <a:r>
              <a:rPr lang="pt-BR" sz="2800"/>
              <a:t> for menor que o </a:t>
            </a:r>
            <a:r>
              <a:rPr lang="pt-BR" sz="2800" i="1">
                <a:solidFill>
                  <a:srgbClr val="C00000"/>
                </a:solidFill>
              </a:rPr>
              <a:t>valor_final</a:t>
            </a:r>
            <a:r>
              <a:rPr lang="pt-BR" sz="2800"/>
              <a:t>: executa novamente o bloco de instruções.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Se o valor da </a:t>
            </a:r>
            <a:r>
              <a:rPr lang="pt-BR" sz="2800" i="1">
                <a:solidFill>
                  <a:srgbClr val="C00000"/>
                </a:solidFill>
              </a:rPr>
              <a:t>variável</a:t>
            </a:r>
            <a:r>
              <a:rPr lang="pt-BR" sz="2800"/>
              <a:t> for maior que o </a:t>
            </a:r>
            <a:r>
              <a:rPr lang="pt-BR" sz="2800" i="1">
                <a:solidFill>
                  <a:srgbClr val="C00000"/>
                </a:solidFill>
              </a:rPr>
              <a:t>valor_final</a:t>
            </a:r>
            <a:r>
              <a:rPr lang="pt-BR" sz="2800"/>
              <a:t>: prossegue com o programa (não executa o bloco de instruções uma última vez!)</a:t>
            </a:r>
            <a:endParaRPr sz="28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131" name="Google Shape;131;p6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2582223" y="749702"/>
            <a:ext cx="731668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pt-BR" sz="28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variável</a:t>
            </a:r>
            <a:r>
              <a:rPr lang="pt-B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</a:t>
            </a:r>
            <a:r>
              <a:rPr lang="pt-BR" sz="28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valor_inicial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até </a:t>
            </a:r>
            <a:r>
              <a:rPr lang="pt-BR" sz="28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valor_final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faça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800" i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instruções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fim para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Para-Faça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477838" y="1196753"/>
            <a:ext cx="11109560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algoritmo que retorna o valor da soma dos 10 primeiros números inteiros.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139" name="Google Shape;139;p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2630907" y="2390664"/>
            <a:ext cx="7155132" cy="231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</a:t>
            </a:r>
            <a:r>
              <a:rPr lang="pt-B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soma_10_inteiros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soma ← 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para i ← 1 até 10 faça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soma ← soma + 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fim para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escrever ‘Soma dos 10 primeiros inteiros: ’, soma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Para-Faça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477838" y="1196753"/>
            <a:ext cx="11109560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algoritmo que retorna o valor da soma dos N primeiros números inteiros.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147" name="Google Shape;147;p8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2630907" y="2390664"/>
            <a:ext cx="7155132" cy="231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</a:t>
            </a:r>
            <a:r>
              <a:rPr lang="pt-B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soma_N_inteiros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ler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soma ← 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para i ← 1 até N faça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soma ← soma + 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fim para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escrever ‘Soma dos’, N, ‘primeiros inteiros: ’, soma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Estrutura de Repetição: Para-Faça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algoritmo que lê um número (</a:t>
            </a:r>
            <a:r>
              <a:rPr lang="pt-BR" sz="2800" i="1"/>
              <a:t>n</a:t>
            </a:r>
            <a:r>
              <a:rPr lang="pt-BR" sz="2800"/>
              <a:t>) e calcula o fatorial (</a:t>
            </a:r>
            <a:r>
              <a:rPr lang="pt-BR" sz="2800" i="1"/>
              <a:t>n</a:t>
            </a:r>
            <a:r>
              <a:rPr lang="pt-BR" sz="2800"/>
              <a:t>!) deste número.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155" name="Google Shape;155;p9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4072204" y="2061813"/>
            <a:ext cx="31697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4! = 4*3*2*1 = 24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o LVC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38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Modelo LVC</vt:lpstr>
      <vt:lpstr>Estruturas de Repetição (Parte 2)</vt:lpstr>
      <vt:lpstr>Decisão e Repetição</vt:lpstr>
      <vt:lpstr>Fluxo de Processamento</vt:lpstr>
      <vt:lpstr>Estrutura de Repetição: Para-Faça</vt:lpstr>
      <vt:lpstr>Estrutura de Repetição: Para-Faça</vt:lpstr>
      <vt:lpstr>Estrutura de Repetição: Para-Faça</vt:lpstr>
      <vt:lpstr>Estrutura de Repetição: Para-Faça</vt:lpstr>
      <vt:lpstr>Estrutura de Repetição: Para-Faça</vt:lpstr>
      <vt:lpstr>Estrutura de Repetição: Para-Faça</vt:lpstr>
      <vt:lpstr>Estrutura de Repetição: Para-Faça</vt:lpstr>
      <vt:lpstr>Estrutura de Repetição: Para-Faça</vt:lpstr>
      <vt:lpstr>Estrutura de Repetição: Para-Faça (for)</vt:lpstr>
      <vt:lpstr>Estrutura de Repetição: for</vt:lpstr>
      <vt:lpstr>Estrutura de Repetição: for</vt:lpstr>
      <vt:lpstr>Estrutura de Repetição: for</vt:lpstr>
      <vt:lpstr>Estrutura de Repetição: comando range(...)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 de Repetição: for</vt:lpstr>
      <vt:lpstr>Estruturas de Repetição (Parte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Repetição (Parte 2)</dc:title>
  <dc:creator>Rodrigo</dc:creator>
  <cp:lastModifiedBy>Gustavo Marinho</cp:lastModifiedBy>
  <cp:revision>1</cp:revision>
  <dcterms:created xsi:type="dcterms:W3CDTF">2012-09-11T18:35:34Z</dcterms:created>
  <dcterms:modified xsi:type="dcterms:W3CDTF">2024-03-29T23:32:08Z</dcterms:modified>
</cp:coreProperties>
</file>