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873" r:id="rId2"/>
    <p:sldId id="1684" r:id="rId3"/>
    <p:sldId id="1955" r:id="rId4"/>
    <p:sldId id="1956" r:id="rId5"/>
    <p:sldId id="1957" r:id="rId6"/>
    <p:sldId id="1958" r:id="rId7"/>
    <p:sldId id="1959" r:id="rId8"/>
    <p:sldId id="1960" r:id="rId9"/>
    <p:sldId id="1961" r:id="rId10"/>
    <p:sldId id="1962" r:id="rId11"/>
    <p:sldId id="1963" r:id="rId12"/>
    <p:sldId id="1964" r:id="rId13"/>
    <p:sldId id="1966" r:id="rId14"/>
    <p:sldId id="1967" r:id="rId15"/>
    <p:sldId id="1973" r:id="rId16"/>
    <p:sldId id="1972" r:id="rId17"/>
    <p:sldId id="1968" r:id="rId18"/>
    <p:sldId id="1969" r:id="rId19"/>
    <p:sldId id="1970" r:id="rId20"/>
    <p:sldId id="1971" r:id="rId21"/>
    <p:sldId id="1974" r:id="rId22"/>
    <p:sldId id="1975" r:id="rId23"/>
    <p:sldId id="1976" r:id="rId24"/>
    <p:sldId id="1977" r:id="rId25"/>
    <p:sldId id="1978" r:id="rId26"/>
    <p:sldId id="1981" r:id="rId27"/>
    <p:sldId id="1982" r:id="rId28"/>
    <p:sldId id="1979" r:id="rId29"/>
    <p:sldId id="1980" r:id="rId30"/>
    <p:sldId id="1983" r:id="rId31"/>
    <p:sldId id="1984" r:id="rId32"/>
    <p:sldId id="1985" r:id="rId33"/>
    <p:sldId id="1987" r:id="rId34"/>
    <p:sldId id="1988" r:id="rId35"/>
    <p:sldId id="1990" r:id="rId36"/>
    <p:sldId id="1991" r:id="rId37"/>
    <p:sldId id="1992" r:id="rId38"/>
    <p:sldId id="1993" r:id="rId39"/>
    <p:sldId id="1994" r:id="rId40"/>
    <p:sldId id="1995" r:id="rId41"/>
    <p:sldId id="1996" r:id="rId42"/>
    <p:sldId id="1997" r:id="rId43"/>
    <p:sldId id="1998" r:id="rId44"/>
    <p:sldId id="1999" r:id="rId45"/>
    <p:sldId id="2000" r:id="rId46"/>
    <p:sldId id="2001" r:id="rId47"/>
    <p:sldId id="2002" r:id="rId48"/>
    <p:sldId id="193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1" userDrawn="1">
          <p15:clr>
            <a:srgbClr val="A4A3A4"/>
          </p15:clr>
        </p15:guide>
        <p15:guide id="2" pos="209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son Costa" initials="GC" lastIdx="1" clrIdx="0">
    <p:extLst>
      <p:ext uri="{19B8F6BF-5375-455C-9EA6-DF929625EA0E}">
        <p15:presenceInfo xmlns:p15="http://schemas.microsoft.com/office/powerpoint/2012/main" userId="44742644b50a3a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95E78"/>
    <a:srgbClr val="990033"/>
    <a:srgbClr val="6C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5" autoAdjust="0"/>
    <p:restoredTop sz="86364" autoAdjust="0"/>
  </p:normalViewPr>
  <p:slideViewPr>
    <p:cSldViewPr snapToGrid="0">
      <p:cViewPr varScale="1">
        <p:scale>
          <a:sx n="72" d="100"/>
          <a:sy n="72" d="100"/>
        </p:scale>
        <p:origin x="461" y="67"/>
      </p:cViewPr>
      <p:guideLst>
        <p:guide orient="horz" pos="1321"/>
        <p:guide pos="20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notesMaster" Target="notesMasters/notesMaster1.xml" /><Relationship Id="rId55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5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8" Type="http://schemas.openxmlformats.org/officeDocument/2006/relationships/slide" Target="slides/slide7.xml" /><Relationship Id="rId51" Type="http://schemas.openxmlformats.org/officeDocument/2006/relationships/commentAuthors" Target="commentAuthors.xml" /><Relationship Id="rId3" Type="http://schemas.openxmlformats.org/officeDocument/2006/relationships/slide" Target="slides/slide2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36872-3E6C-4934-B199-543617007466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5CF38-CA7D-4D93-A20A-CEBE2E20B33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2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CF38-CA7D-4D93-A20A-CEBE2E20B33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8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DE3D-82CB-4109-A459-CA0AFC46B20C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9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CAD2-6D94-4BF9-A2A0-4156D64AF721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7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AC48-7EED-4904-8166-1E699526B6F2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1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413792"/>
            <a:ext cx="10972800" cy="1143000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B21E-872F-4C3E-8838-F996F8B76952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415568" y="6533891"/>
            <a:ext cx="2844800" cy="365125"/>
          </a:xfrm>
        </p:spPr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9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D31-0080-4A94-98CC-2819B04097AE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1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445F-3C15-45BC-857A-EA4EA8E8A006}" type="datetime1">
              <a:rPr lang="en-US" smtClean="0"/>
              <a:t>3/29/2024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1154-48AD-4896-8F4C-567746C3FCCE}" type="datetime1">
              <a:rPr lang="en-US" smtClean="0"/>
              <a:t>3/29/2024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8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E0AD-C968-4C37-B6D1-9B2B8ED0E24E}" type="datetime1">
              <a:rPr lang="en-US" smtClean="0"/>
              <a:t>3/29/2024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5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ABA3-8E63-45D8-9DE8-6D2D75B19FCA}" type="datetime1">
              <a:rPr lang="en-US" smtClean="0"/>
              <a:t>3/29/2024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9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F0B9-797D-4F8D-B2DE-5438D7B26E8F}" type="datetime1">
              <a:rPr lang="en-US" smtClean="0"/>
              <a:t>3/29/2024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9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198E-E1C2-4FE8-8E2B-BC924F2CF056}" type="datetime1">
              <a:rPr lang="en-US" smtClean="0"/>
              <a:t>3/29/2024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6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7F46E-4A03-404A-9D64-6391CFC2AB36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2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-ds.com/python-3-string-methods" TargetMode="Externa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8/py-modindex.html" TargetMode="External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py.org/" TargetMode="External" /><Relationship Id="rId2" Type="http://schemas.openxmlformats.org/officeDocument/2006/relationships/hyperlink" Target="https://numpy.org/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matplotlib.org/" TargetMode="Externa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" TargetMode="External" /><Relationship Id="rId2" Type="http://schemas.openxmlformats.org/officeDocument/2006/relationships/hyperlink" Target="https://scikit-learn.org/stable/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opencv.org/" TargetMode="Externa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12651" y="188641"/>
            <a:ext cx="11780875" cy="65105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09800" y="2641774"/>
            <a:ext cx="7772400" cy="1470025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tx2"/>
                </a:solidFill>
              </a:rPr>
              <a:t>Biblioteca </a:t>
            </a:r>
            <a:r>
              <a:rPr lang="pt-BR" sz="4800" b="1" i="1" dirty="0" err="1">
                <a:solidFill>
                  <a:schemeClr val="tx2"/>
                </a:solidFill>
              </a:rPr>
              <a:t>Math</a:t>
            </a:r>
            <a:r>
              <a:rPr lang="pt-BR" sz="4800" b="1" dirty="0">
                <a:solidFill>
                  <a:schemeClr val="tx2"/>
                </a:solidFill>
              </a:rPr>
              <a:t> e </a:t>
            </a:r>
            <a:br>
              <a:rPr lang="pt-BR" sz="4800" b="1" dirty="0">
                <a:solidFill>
                  <a:schemeClr val="tx2"/>
                </a:solidFill>
              </a:rPr>
            </a:br>
            <a:r>
              <a:rPr lang="pt-BR" sz="4800" b="1" dirty="0">
                <a:solidFill>
                  <a:schemeClr val="tx2"/>
                </a:solidFill>
              </a:rPr>
              <a:t>classe </a:t>
            </a:r>
            <a:r>
              <a:rPr lang="pt-BR" sz="4800" b="1" i="1" dirty="0" err="1">
                <a:solidFill>
                  <a:schemeClr val="tx2"/>
                </a:solidFill>
              </a:rPr>
              <a:t>String</a:t>
            </a:r>
            <a:endParaRPr lang="pt-BR" sz="4800" i="1" dirty="0">
              <a:solidFill>
                <a:schemeClr val="tx2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41390" y="5202441"/>
            <a:ext cx="7208874" cy="1172591"/>
          </a:xfrm>
        </p:spPr>
        <p:txBody>
          <a:bodyPr anchor="ctr">
            <a:noAutofit/>
          </a:bodyPr>
          <a:lstStyle/>
          <a:p>
            <a:r>
              <a:rPr lang="en-US" b="1" dirty="0">
                <a:latin typeface="+mj-lt"/>
              </a:rPr>
              <a:t>Gilson. A. O. P. Costa (IME/UERJ)</a:t>
            </a:r>
          </a:p>
        </p:txBody>
      </p:sp>
      <p:pic>
        <p:nvPicPr>
          <p:cNvPr id="9" name="Picture 17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223033"/>
            <a:ext cx="1297798" cy="136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ubtítulo 2"/>
          <p:cNvSpPr txBox="1">
            <a:spLocks/>
          </p:cNvSpPr>
          <p:nvPr/>
        </p:nvSpPr>
        <p:spPr>
          <a:xfrm>
            <a:off x="4566614" y="6146803"/>
            <a:ext cx="2729317" cy="2282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10000"/>
              </a:spcBef>
              <a:buClr>
                <a:srgbClr val="A96D2B"/>
              </a:buClr>
              <a:buSzPct val="130000"/>
            </a:pPr>
            <a:r>
              <a:rPr lang="pt-BR" sz="2400" baseline="30000" dirty="0"/>
              <a:t>gilson.costa@ime.uerj.br</a:t>
            </a:r>
            <a:endParaRPr lang="pt-BR" sz="3600" baseline="30000" dirty="0"/>
          </a:p>
        </p:txBody>
      </p:sp>
      <p:sp>
        <p:nvSpPr>
          <p:cNvPr id="4" name="Retângulo 3"/>
          <p:cNvSpPr/>
          <p:nvPr/>
        </p:nvSpPr>
        <p:spPr>
          <a:xfrm>
            <a:off x="3048627" y="568858"/>
            <a:ext cx="609474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chemeClr val="dk2"/>
                </a:solidFill>
              </a:rPr>
              <a:t>Introdução ao Processamento de Dados</a:t>
            </a:r>
          </a:p>
          <a:p>
            <a:pPr algn="ctr"/>
            <a:r>
              <a:rPr lang="pt-BR" sz="2800" b="1" dirty="0">
                <a:solidFill>
                  <a:schemeClr val="dk2"/>
                </a:solidFill>
              </a:rPr>
              <a:t>Turma 3 (2020.1)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037" y="289592"/>
            <a:ext cx="1233373" cy="123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5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Módulo </a:t>
            </a:r>
            <a:r>
              <a:rPr lang="pt-BR" sz="3600" i="1" dirty="0" err="1">
                <a:solidFill>
                  <a:schemeClr val="tx2"/>
                </a:solidFill>
              </a:rPr>
              <a:t>math</a:t>
            </a:r>
            <a:endParaRPr lang="pt-BR" sz="3600" i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O módulo </a:t>
            </a:r>
            <a:r>
              <a:rPr lang="pt-BR" sz="2800" b="1" i="1" dirty="0" err="1"/>
              <a:t>math</a:t>
            </a:r>
            <a:r>
              <a:rPr lang="pt-BR" sz="2800" dirty="0"/>
              <a:t> contém várias funções matemáticas úteis para resolver problemas matemáticos mais rapidamente.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Exemplo: funções trigonométricas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400" dirty="0"/>
              <a:t>cos(x): calcula o cosseno de x (x expresso em radianos)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400" dirty="0" err="1"/>
              <a:t>sin</a:t>
            </a:r>
            <a:r>
              <a:rPr lang="pt-BR" sz="2400" dirty="0"/>
              <a:t>(x): calcula seno de x (x expresso em radianos)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400" dirty="0" err="1"/>
              <a:t>tan</a:t>
            </a:r>
            <a:r>
              <a:rPr lang="pt-BR" sz="2400" dirty="0"/>
              <a:t>(x): calcula a tangente de x (x expresso em radianos)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400" dirty="0" err="1"/>
              <a:t>acos</a:t>
            </a:r>
            <a:r>
              <a:rPr lang="pt-BR" sz="2400" dirty="0"/>
              <a:t>(x): calcula o arco cosseno de x (retorna um valor em radianos)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400" dirty="0" err="1"/>
              <a:t>asin</a:t>
            </a:r>
            <a:r>
              <a:rPr lang="pt-BR" sz="2400" dirty="0"/>
              <a:t>(x): calcula o arco seno de x (retorna um valor em radianos)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400" dirty="0" err="1"/>
              <a:t>atan</a:t>
            </a:r>
            <a:r>
              <a:rPr lang="pt-BR" sz="2400" dirty="0"/>
              <a:t>(x): calcula o arco tangente de x (retorna um valor em radianos)</a:t>
            </a:r>
          </a:p>
          <a:p>
            <a:pPr marL="0" indent="0">
              <a:buClr>
                <a:schemeClr val="tx2"/>
              </a:buClr>
              <a:buNone/>
            </a:pPr>
            <a:endParaRPr lang="en-US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0" indent="0" algn="ctr">
              <a:buClr>
                <a:schemeClr val="tx2"/>
              </a:buClr>
              <a:buNone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0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Módulo </a:t>
            </a:r>
            <a:r>
              <a:rPr lang="pt-BR" sz="3600" i="1" dirty="0" err="1">
                <a:solidFill>
                  <a:schemeClr val="tx2"/>
                </a:solidFill>
              </a:rPr>
              <a:t>math</a:t>
            </a:r>
            <a:endParaRPr lang="pt-BR" sz="3600" i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Outras funções importantes: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log(</a:t>
            </a:r>
            <a:r>
              <a:rPr lang="pt-BR" sz="2800" dirty="0" err="1"/>
              <a:t>x,y</a:t>
            </a:r>
            <a:r>
              <a:rPr lang="pt-BR" sz="2800" dirty="0"/>
              <a:t>): calcula o logaritmo de x na base y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err="1"/>
              <a:t>factorial</a:t>
            </a:r>
            <a:r>
              <a:rPr lang="pt-BR" sz="2800" dirty="0"/>
              <a:t>(x): calcula o fatorial de x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err="1"/>
              <a:t>sqrt</a:t>
            </a:r>
            <a:r>
              <a:rPr lang="pt-BR" sz="2800" dirty="0"/>
              <a:t>(x): calcula a raiz quadrada de x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err="1"/>
              <a:t>abs</a:t>
            </a:r>
            <a:r>
              <a:rPr lang="pt-BR" sz="2800" dirty="0"/>
              <a:t>(x): retorna o valor absoluto de um inteiro x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err="1"/>
              <a:t>fabs</a:t>
            </a:r>
            <a:r>
              <a:rPr lang="pt-BR" sz="2800" dirty="0"/>
              <a:t>(x): retorna o valor absoluto de um real x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err="1"/>
              <a:t>ceil</a:t>
            </a:r>
            <a:r>
              <a:rPr lang="pt-BR" sz="2800" dirty="0"/>
              <a:t>(x): retorna o menor número inteiro maior do que o real x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err="1"/>
              <a:t>floor</a:t>
            </a:r>
            <a:r>
              <a:rPr lang="pt-BR" sz="2800" dirty="0"/>
              <a:t>(x): retorna o maior número inteiro menor do que o real x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en-US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0" indent="0" algn="ctr">
              <a:buClr>
                <a:schemeClr val="tx2"/>
              </a:buClr>
              <a:buNone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5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Módulo </a:t>
            </a:r>
            <a:r>
              <a:rPr lang="pt-BR" sz="3600" i="1" dirty="0" err="1">
                <a:solidFill>
                  <a:schemeClr val="tx2"/>
                </a:solidFill>
              </a:rPr>
              <a:t>math</a:t>
            </a:r>
            <a:endParaRPr lang="pt-BR" sz="3600" i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Exemplo: programa que lê um número (</a:t>
            </a:r>
            <a:r>
              <a:rPr lang="pt-BR" sz="2800" i="1" dirty="0"/>
              <a:t>n</a:t>
            </a:r>
            <a:r>
              <a:rPr lang="pt-BR" sz="2800" dirty="0"/>
              <a:t>) e calcula o valor da seguinte expressão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A expressão equivale a:</a:t>
            </a:r>
            <a:endParaRPr lang="en-US" sz="2800" dirty="0"/>
          </a:p>
          <a:p>
            <a:pPr marL="0" indent="0" algn="ctr">
              <a:buClr>
                <a:schemeClr val="tx2"/>
              </a:buClr>
              <a:buNone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5519808" y="1951069"/>
                <a:ext cx="978666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pt-BR" sz="28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rad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808" y="1951069"/>
                <a:ext cx="978666" cy="1176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3688817" y="3858146"/>
                <a:ext cx="4335546" cy="565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rad>
                  </m:oMath>
                </a14:m>
                <a:r>
                  <a:rPr lang="en-US" sz="2800" dirty="0"/>
                  <a:t> 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800" dirty="0"/>
                  <a:t> 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2800" dirty="0"/>
                  <a:t> 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</m:oMath>
                </a14:m>
                <a:r>
                  <a:rPr lang="en-US" sz="2800" dirty="0"/>
                  <a:t> + … 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817" y="3858146"/>
                <a:ext cx="4335546" cy="565155"/>
              </a:xfrm>
              <a:prstGeom prst="rect">
                <a:avLst/>
              </a:prstGeom>
              <a:blipFill>
                <a:blip r:embed="rId3"/>
                <a:stretch>
                  <a:fillRect t="-3226" b="-301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34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Módulo </a:t>
            </a:r>
            <a:r>
              <a:rPr lang="pt-BR" sz="3600" i="1" dirty="0" err="1">
                <a:solidFill>
                  <a:schemeClr val="tx2"/>
                </a:solidFill>
              </a:rPr>
              <a:t>math</a:t>
            </a:r>
            <a:endParaRPr lang="pt-BR" sz="3600" i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Exemplo: programa que lê um número (</a:t>
            </a:r>
            <a:r>
              <a:rPr lang="pt-BR" sz="2800" i="1" dirty="0"/>
              <a:t>n</a:t>
            </a:r>
            <a:r>
              <a:rPr lang="pt-BR" sz="2800" dirty="0"/>
              <a:t>) e calcula o valor da seguinte expressão</a:t>
            </a:r>
          </a:p>
          <a:p>
            <a:pPr marL="0" indent="0" algn="ctr">
              <a:buClr>
                <a:schemeClr val="tx2"/>
              </a:buClr>
              <a:buNone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5519808" y="1951069"/>
                <a:ext cx="978666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pt-BR" sz="28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rad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808" y="1951069"/>
                <a:ext cx="978666" cy="1176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3"/>
          <p:cNvSpPr txBox="1"/>
          <p:nvPr/>
        </p:nvSpPr>
        <p:spPr>
          <a:xfrm>
            <a:off x="3338194" y="3486989"/>
            <a:ext cx="50917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 err="1"/>
              <a:t>import</a:t>
            </a:r>
            <a:r>
              <a:rPr lang="pt-BR" sz="2400" dirty="0"/>
              <a:t> </a:t>
            </a:r>
            <a:r>
              <a:rPr lang="pt-BR" sz="2400" dirty="0" err="1"/>
              <a:t>math</a:t>
            </a:r>
            <a:endParaRPr lang="pt-BR" sz="2400" dirty="0"/>
          </a:p>
          <a:p>
            <a:pPr defTabSz="269875"/>
            <a:r>
              <a:rPr lang="pt-BR" sz="2400" dirty="0"/>
              <a:t>n = </a:t>
            </a:r>
            <a:r>
              <a:rPr lang="pt-BR" sz="2400" dirty="0" err="1"/>
              <a:t>int</a:t>
            </a:r>
            <a:r>
              <a:rPr lang="pt-BR" sz="2400" dirty="0"/>
              <a:t>(input('Entre com um número: '))</a:t>
            </a:r>
          </a:p>
          <a:p>
            <a:pPr defTabSz="269875"/>
            <a:r>
              <a:rPr lang="pt-BR" sz="2400" dirty="0" err="1"/>
              <a:t>somatorio</a:t>
            </a:r>
            <a:r>
              <a:rPr lang="pt-BR" sz="2400" dirty="0"/>
              <a:t>  = 0</a:t>
            </a:r>
          </a:p>
          <a:p>
            <a:pPr defTabSz="269875"/>
            <a:r>
              <a:rPr lang="pt-BR" sz="2400" dirty="0"/>
              <a:t>for i in range (1,n+1):</a:t>
            </a:r>
          </a:p>
          <a:p>
            <a:pPr defTabSz="269875"/>
            <a:r>
              <a:rPr lang="pt-BR" sz="2400" dirty="0"/>
              <a:t>	</a:t>
            </a:r>
            <a:r>
              <a:rPr lang="pt-BR" sz="2400" dirty="0" err="1"/>
              <a:t>somatorio</a:t>
            </a:r>
            <a:r>
              <a:rPr lang="pt-BR" sz="2400" dirty="0"/>
              <a:t> = </a:t>
            </a:r>
            <a:r>
              <a:rPr lang="pt-BR" sz="2400" dirty="0" err="1"/>
              <a:t>somatorio</a:t>
            </a:r>
            <a:r>
              <a:rPr lang="pt-BR" sz="2400" dirty="0"/>
              <a:t> + </a:t>
            </a:r>
            <a:r>
              <a:rPr lang="pt-BR" sz="2400" dirty="0" err="1"/>
              <a:t>math.sqrt</a:t>
            </a:r>
            <a:r>
              <a:rPr lang="pt-BR" sz="2400" dirty="0"/>
              <a:t>(i)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(‘Valor do somatório:', </a:t>
            </a:r>
            <a:r>
              <a:rPr lang="pt-BR" sz="2400" dirty="0" err="1"/>
              <a:t>somatorio</a:t>
            </a:r>
            <a:r>
              <a:rPr lang="pt-BR" sz="2400" dirty="0"/>
              <a:t>)</a:t>
            </a:r>
            <a:endParaRPr lang="pt-B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89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Cadeias de caracteres (</a:t>
            </a:r>
            <a:r>
              <a:rPr lang="pt-BR" sz="3600" i="1" dirty="0" err="1">
                <a:solidFill>
                  <a:schemeClr val="tx2"/>
                </a:solidFill>
              </a:rPr>
              <a:t>strings</a:t>
            </a:r>
            <a:r>
              <a:rPr lang="pt-BR" sz="3600" dirty="0">
                <a:solidFill>
                  <a:schemeClr val="tx2"/>
                </a:solidFill>
              </a:rPr>
              <a:t>)</a:t>
            </a:r>
            <a:endParaRPr lang="pt-BR" sz="3600" i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As </a:t>
            </a:r>
            <a:r>
              <a:rPr lang="pt-BR" sz="2800" b="1" i="1" dirty="0" err="1"/>
              <a:t>strings</a:t>
            </a:r>
            <a:r>
              <a:rPr lang="pt-BR" sz="2800" dirty="0"/>
              <a:t> são formadas por caracteres da tabela </a:t>
            </a:r>
            <a:r>
              <a:rPr lang="pt-BR" sz="2800" b="1" dirty="0"/>
              <a:t>ASCII</a:t>
            </a:r>
            <a:r>
              <a:rPr lang="pt-BR" sz="2800" dirty="0"/>
              <a:t> (ou </a:t>
            </a:r>
            <a:r>
              <a:rPr lang="pt-BR" sz="2800" b="1" dirty="0"/>
              <a:t>UNICODE</a:t>
            </a:r>
            <a:r>
              <a:rPr lang="pt-BR" sz="2800" dirty="0"/>
              <a:t>).</a:t>
            </a:r>
          </a:p>
          <a:p>
            <a:pPr marL="0" indent="0">
              <a:buClr>
                <a:schemeClr val="tx2"/>
              </a:buClr>
              <a:buNone/>
            </a:pPr>
            <a:endParaRPr lang="en-US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0" indent="0" algn="ctr">
              <a:buClr>
                <a:schemeClr val="tx2"/>
              </a:buClr>
              <a:buNone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5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Codificação de textos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15</a:t>
            </a:fld>
            <a:endParaRPr lang="en-US" dirty="0"/>
          </a:p>
        </p:txBody>
      </p:sp>
      <p:pic>
        <p:nvPicPr>
          <p:cNvPr id="30723" name="Picture 3" descr="Ficheiro:ASCII-Table-wide.sv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1"/>
          <a:stretch/>
        </p:blipFill>
        <p:spPr bwMode="auto">
          <a:xfrm>
            <a:off x="1554796" y="1097280"/>
            <a:ext cx="8802541" cy="529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9119458" y="472460"/>
            <a:ext cx="20057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Tabela ASCII</a:t>
            </a:r>
          </a:p>
        </p:txBody>
      </p:sp>
    </p:spTree>
    <p:extLst>
      <p:ext uri="{BB962C8B-B14F-4D97-AF65-F5344CB8AC3E}">
        <p14:creationId xmlns:p14="http://schemas.microsoft.com/office/powerpoint/2010/main" val="94823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Cadeias de caracteres (</a:t>
            </a:r>
            <a:r>
              <a:rPr lang="pt-BR" sz="3600" i="1" dirty="0" err="1">
                <a:solidFill>
                  <a:schemeClr val="tx2"/>
                </a:solidFill>
              </a:rPr>
              <a:t>strings</a:t>
            </a:r>
            <a:r>
              <a:rPr lang="pt-BR" sz="3600" dirty="0">
                <a:solidFill>
                  <a:schemeClr val="tx2"/>
                </a:solidFill>
              </a:rPr>
              <a:t>)</a:t>
            </a:r>
            <a:endParaRPr lang="pt-BR" sz="3600" i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As </a:t>
            </a:r>
            <a:r>
              <a:rPr lang="pt-BR" sz="2800" b="1" i="1" dirty="0" err="1"/>
              <a:t>strings</a:t>
            </a:r>
            <a:r>
              <a:rPr lang="pt-BR" sz="2800" dirty="0"/>
              <a:t> são formadas por caracteres da tabela </a:t>
            </a:r>
            <a:r>
              <a:rPr lang="pt-BR" sz="2800" b="1" dirty="0"/>
              <a:t>ASCII</a:t>
            </a:r>
            <a:r>
              <a:rPr lang="pt-BR" sz="2800" dirty="0"/>
              <a:t> (ou </a:t>
            </a:r>
            <a:r>
              <a:rPr lang="pt-BR" sz="2800" b="1" dirty="0"/>
              <a:t>UNICODE</a:t>
            </a:r>
            <a:r>
              <a:rPr lang="pt-BR" sz="2800" dirty="0"/>
              <a:t>).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Para transformar um valor de qualquer outro tipo de dados em </a:t>
            </a:r>
            <a:r>
              <a:rPr lang="pt-BR" sz="2800" b="1" i="1" dirty="0" err="1"/>
              <a:t>string</a:t>
            </a:r>
            <a:r>
              <a:rPr lang="pt-BR" sz="2800" dirty="0"/>
              <a:t> basta usar o comando: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 err="1"/>
              <a:t>str</a:t>
            </a:r>
            <a:r>
              <a:rPr lang="pt-BR" sz="2800" dirty="0"/>
              <a:t>(</a:t>
            </a:r>
            <a:r>
              <a:rPr lang="pt-BR" sz="2800" i="1" dirty="0"/>
              <a:t>valor</a:t>
            </a:r>
            <a:r>
              <a:rPr lang="pt-BR" sz="2800" dirty="0"/>
              <a:t>)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Exemplos: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 err="1"/>
              <a:t>str</a:t>
            </a:r>
            <a:r>
              <a:rPr lang="pt-BR" sz="2800" dirty="0"/>
              <a:t>(</a:t>
            </a:r>
            <a:r>
              <a:rPr lang="pt-BR" sz="2800" dirty="0" err="1"/>
              <a:t>True</a:t>
            </a:r>
            <a:r>
              <a:rPr lang="pt-BR" sz="2800" dirty="0"/>
              <a:t>) </a:t>
            </a:r>
            <a:r>
              <a:rPr lang="pt-BR" sz="2800" i="1" dirty="0"/>
              <a:t>retorna</a:t>
            </a:r>
            <a:r>
              <a:rPr lang="pt-BR" sz="2800" dirty="0"/>
              <a:t> '</a:t>
            </a:r>
            <a:r>
              <a:rPr lang="pt-BR" sz="2800" dirty="0" err="1"/>
              <a:t>True</a:t>
            </a:r>
            <a:r>
              <a:rPr lang="pt-BR" sz="2800" dirty="0"/>
              <a:t>' </a:t>
            </a:r>
          </a:p>
          <a:p>
            <a:pPr marL="0" indent="0" algn="ctr">
              <a:buClr>
                <a:schemeClr val="tx2"/>
              </a:buClr>
              <a:buNone/>
            </a:pPr>
            <a:endParaRPr lang="pt-BR" sz="2800" dirty="0"/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 err="1"/>
              <a:t>str</a:t>
            </a:r>
            <a:r>
              <a:rPr lang="pt-BR" sz="2800" dirty="0"/>
              <a:t>(3.14) </a:t>
            </a:r>
            <a:r>
              <a:rPr lang="pt-BR" sz="2800" i="1" dirty="0"/>
              <a:t>retorna</a:t>
            </a:r>
            <a:r>
              <a:rPr lang="pt-BR" sz="2800" dirty="0"/>
              <a:t> '3.14'</a:t>
            </a:r>
          </a:p>
          <a:p>
            <a:pPr marL="0" indent="0">
              <a:buClr>
                <a:schemeClr val="tx2"/>
              </a:buClr>
              <a:buNone/>
            </a:pPr>
            <a:endParaRPr lang="en-US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0" indent="0" algn="ctr">
              <a:buClr>
                <a:schemeClr val="tx2"/>
              </a:buClr>
              <a:buNone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Cadeias de caracteres (</a:t>
            </a:r>
            <a:r>
              <a:rPr lang="pt-BR" sz="3600" i="1" dirty="0" err="1">
                <a:solidFill>
                  <a:schemeClr val="tx2"/>
                </a:solidFill>
              </a:rPr>
              <a:t>strings</a:t>
            </a:r>
            <a:r>
              <a:rPr lang="pt-BR" sz="3600" dirty="0">
                <a:solidFill>
                  <a:schemeClr val="tx2"/>
                </a:solidFill>
              </a:rPr>
              <a:t>)</a:t>
            </a:r>
            <a:endParaRPr lang="pt-BR" sz="3600" i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Todas as classes/tipos que possuem a ideia de ordenação (como a classe </a:t>
            </a:r>
            <a:r>
              <a:rPr lang="pt-BR" sz="2800" b="1" i="1" dirty="0" err="1"/>
              <a:t>string</a:t>
            </a:r>
            <a:r>
              <a:rPr lang="pt-BR" sz="2800" dirty="0"/>
              <a:t>) podem ser acessadas por partes.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Cada elemento da </a:t>
            </a:r>
            <a:r>
              <a:rPr lang="pt-BR" sz="2800" b="1" i="1" dirty="0" err="1"/>
              <a:t>string</a:t>
            </a:r>
            <a:r>
              <a:rPr lang="pt-BR" sz="2800" dirty="0"/>
              <a:t> possui um número (índice) em sequência.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Exemplo: nome = 'PYTHON'</a:t>
            </a:r>
          </a:p>
          <a:p>
            <a:pPr marL="0" indent="0">
              <a:buClr>
                <a:schemeClr val="tx2"/>
              </a:buClr>
              <a:buNone/>
            </a:pPr>
            <a:endParaRPr lang="en-US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0" indent="0" algn="ctr">
              <a:buClr>
                <a:schemeClr val="tx2"/>
              </a:buClr>
              <a:buNone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17</a:t>
            </a:fld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769928"/>
              </p:ext>
            </p:extLst>
          </p:nvPr>
        </p:nvGraphicFramePr>
        <p:xfrm>
          <a:off x="2467935" y="3579825"/>
          <a:ext cx="6480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8647759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23995862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023197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9302174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4418932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30407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47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3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803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87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Cadeias de caracteres (</a:t>
            </a:r>
            <a:r>
              <a:rPr lang="pt-BR" sz="3600" i="1" dirty="0" err="1">
                <a:solidFill>
                  <a:schemeClr val="tx2"/>
                </a:solidFill>
              </a:rPr>
              <a:t>strings</a:t>
            </a:r>
            <a:r>
              <a:rPr lang="pt-BR" sz="3600" dirty="0">
                <a:solidFill>
                  <a:schemeClr val="tx2"/>
                </a:solidFill>
              </a:rPr>
              <a:t>)</a:t>
            </a:r>
            <a:endParaRPr lang="pt-BR" sz="3600" i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Exemplo: nome = 'PYTHON'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A letra 'P' na variável (</a:t>
            </a:r>
            <a:r>
              <a:rPr lang="pt-BR" sz="2800" b="1" i="1" dirty="0" err="1"/>
              <a:t>string</a:t>
            </a:r>
            <a:r>
              <a:rPr lang="pt-BR" sz="2800" dirty="0"/>
              <a:t>) </a:t>
            </a:r>
            <a:r>
              <a:rPr lang="pt-BR" sz="2800" b="1" dirty="0"/>
              <a:t>nome</a:t>
            </a:r>
            <a:r>
              <a:rPr lang="pt-BR" sz="2800" dirty="0"/>
              <a:t> equivale a: nome[0]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A letra 'N': na variável </a:t>
            </a:r>
            <a:r>
              <a:rPr lang="pt-BR" sz="2800" b="1" dirty="0"/>
              <a:t>nome</a:t>
            </a:r>
            <a:r>
              <a:rPr lang="pt-BR" sz="2800" dirty="0"/>
              <a:t> equivale a: nome[5]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A sequência de caracteres 'YTH' na variável </a:t>
            </a:r>
            <a:r>
              <a:rPr lang="pt-BR" sz="2800" b="1" dirty="0"/>
              <a:t>nome</a:t>
            </a:r>
            <a:r>
              <a:rPr lang="pt-BR" sz="2800" dirty="0"/>
              <a:t> equivale a: nome[1:4]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Os 5 primeiros caracteres 'PYTHO' na variável </a:t>
            </a:r>
            <a:r>
              <a:rPr lang="pt-BR" sz="2800" b="1" dirty="0"/>
              <a:t>nome</a:t>
            </a:r>
            <a:r>
              <a:rPr lang="pt-BR" sz="2800" dirty="0"/>
              <a:t> equivalem a: 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/>
              <a:t>nome[0:5] </a:t>
            </a:r>
            <a:r>
              <a:rPr lang="pt-BR" sz="2800" i="1" dirty="0"/>
              <a:t>ou</a:t>
            </a:r>
            <a:r>
              <a:rPr lang="pt-BR" sz="2800" dirty="0"/>
              <a:t> nome[:5]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Para pegar os caracteres alternados ('PTO'): 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/>
              <a:t>nome[0:5:2] </a:t>
            </a:r>
            <a:r>
              <a:rPr lang="pt-BR" sz="2800" i="1" dirty="0"/>
              <a:t>ou</a:t>
            </a:r>
            <a:r>
              <a:rPr lang="pt-BR" sz="2800" dirty="0"/>
              <a:t> nome[:5:2]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en-US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0" indent="0" algn="ctr">
              <a:buClr>
                <a:schemeClr val="tx2"/>
              </a:buClr>
              <a:buNone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18</a:t>
            </a:fld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118858"/>
              </p:ext>
            </p:extLst>
          </p:nvPr>
        </p:nvGraphicFramePr>
        <p:xfrm>
          <a:off x="6761336" y="825913"/>
          <a:ext cx="50564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736">
                  <a:extLst>
                    <a:ext uri="{9D8B030D-6E8A-4147-A177-3AD203B41FA5}">
                      <a16:colId xmlns:a16="http://schemas.microsoft.com/office/drawing/2014/main" val="386477596"/>
                    </a:ext>
                  </a:extLst>
                </a:gridCol>
                <a:gridCol w="842736">
                  <a:extLst>
                    <a:ext uri="{9D8B030D-6E8A-4147-A177-3AD203B41FA5}">
                      <a16:colId xmlns:a16="http://schemas.microsoft.com/office/drawing/2014/main" val="3239958621"/>
                    </a:ext>
                  </a:extLst>
                </a:gridCol>
                <a:gridCol w="842736">
                  <a:extLst>
                    <a:ext uri="{9D8B030D-6E8A-4147-A177-3AD203B41FA5}">
                      <a16:colId xmlns:a16="http://schemas.microsoft.com/office/drawing/2014/main" val="1260231975"/>
                    </a:ext>
                  </a:extLst>
                </a:gridCol>
                <a:gridCol w="842736">
                  <a:extLst>
                    <a:ext uri="{9D8B030D-6E8A-4147-A177-3AD203B41FA5}">
                      <a16:colId xmlns:a16="http://schemas.microsoft.com/office/drawing/2014/main" val="2193021740"/>
                    </a:ext>
                  </a:extLst>
                </a:gridCol>
                <a:gridCol w="842736">
                  <a:extLst>
                    <a:ext uri="{9D8B030D-6E8A-4147-A177-3AD203B41FA5}">
                      <a16:colId xmlns:a16="http://schemas.microsoft.com/office/drawing/2014/main" val="2544189322"/>
                    </a:ext>
                  </a:extLst>
                </a:gridCol>
                <a:gridCol w="842736">
                  <a:extLst>
                    <a:ext uri="{9D8B030D-6E8A-4147-A177-3AD203B41FA5}">
                      <a16:colId xmlns:a16="http://schemas.microsoft.com/office/drawing/2014/main" val="1230407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47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32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26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Cadeias de caracteres (</a:t>
            </a:r>
            <a:r>
              <a:rPr lang="pt-BR" sz="3600" i="1" dirty="0" err="1">
                <a:solidFill>
                  <a:schemeClr val="tx2"/>
                </a:solidFill>
              </a:rPr>
              <a:t>strings</a:t>
            </a:r>
            <a:r>
              <a:rPr lang="pt-BR" sz="3600" dirty="0">
                <a:solidFill>
                  <a:schemeClr val="tx2"/>
                </a:solidFill>
              </a:rPr>
              <a:t>)</a:t>
            </a:r>
            <a:endParaRPr lang="pt-BR" sz="3600" i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Você pode concatenar </a:t>
            </a:r>
            <a:r>
              <a:rPr lang="pt-BR" sz="2800" b="1" i="1" dirty="0" err="1"/>
              <a:t>strings</a:t>
            </a:r>
            <a:r>
              <a:rPr lang="pt-BR" sz="2800" dirty="0"/>
              <a:t> usando o sinal de +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Exemplos: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/>
              <a:t>nome = 'Gil' + '</a:t>
            </a:r>
            <a:r>
              <a:rPr lang="pt-BR" sz="2800" dirty="0" err="1"/>
              <a:t>son</a:t>
            </a:r>
            <a:r>
              <a:rPr lang="pt-BR" sz="2800" dirty="0"/>
              <a:t>'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 err="1"/>
              <a:t>numero_hexadecimal</a:t>
            </a:r>
            <a:r>
              <a:rPr lang="pt-BR" sz="2800" dirty="0"/>
              <a:t> = '1' + 'A'</a:t>
            </a:r>
          </a:p>
          <a:p>
            <a:pPr marL="0" indent="0" algn="ctr">
              <a:buClr>
                <a:schemeClr val="tx2"/>
              </a:buClr>
              <a:buNone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Você pode descobrir o tamanho de uma </a:t>
            </a:r>
            <a:r>
              <a:rPr lang="pt-BR" sz="2800" b="1" i="1" dirty="0" err="1"/>
              <a:t>string</a:t>
            </a:r>
            <a:r>
              <a:rPr lang="pt-BR" sz="2800" dirty="0"/>
              <a:t> usando o comando </a:t>
            </a:r>
            <a:r>
              <a:rPr lang="pt-BR" sz="2800" b="1" i="1" dirty="0" err="1"/>
              <a:t>len</a:t>
            </a:r>
            <a:r>
              <a:rPr lang="pt-BR" sz="2800" b="1" i="1" dirty="0"/>
              <a:t>(...)</a:t>
            </a:r>
            <a:r>
              <a:rPr lang="pt-BR" sz="2800" dirty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Exemplos: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 err="1"/>
              <a:t>len</a:t>
            </a:r>
            <a:r>
              <a:rPr lang="pt-BR" sz="2800" dirty="0"/>
              <a:t>('turma 3 de IPD')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 err="1"/>
              <a:t>len</a:t>
            </a:r>
            <a:r>
              <a:rPr lang="pt-BR" sz="2800" dirty="0"/>
              <a:t>(</a:t>
            </a:r>
            <a:r>
              <a:rPr lang="pt-BR" sz="2800" dirty="0" err="1"/>
              <a:t>numero_hexadecimal</a:t>
            </a:r>
            <a:r>
              <a:rPr lang="pt-BR" sz="2800" dirty="0"/>
              <a:t>)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en-US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0" indent="0" algn="ctr">
              <a:buClr>
                <a:schemeClr val="tx2"/>
              </a:buClr>
              <a:buNone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7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Módulos de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Um </a:t>
            </a:r>
            <a:r>
              <a:rPr lang="pt-BR" sz="2800" b="1" dirty="0"/>
              <a:t>módulo</a:t>
            </a:r>
            <a:r>
              <a:rPr lang="pt-BR" sz="2800" dirty="0"/>
              <a:t> (</a:t>
            </a:r>
            <a:r>
              <a:rPr lang="pt-BR" sz="2800" b="1" i="1" dirty="0"/>
              <a:t>module</a:t>
            </a:r>
            <a:r>
              <a:rPr lang="pt-BR" sz="2800" dirty="0"/>
              <a:t>) em Python é basicamente uma biblioteca de funções.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Veremos mais tarde no curso como você pode criar seus próprios módulos.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Basicamente, um módulo permite que você organize código (programa) escrito em Python.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Em um módulo pode-se definir </a:t>
            </a:r>
            <a:r>
              <a:rPr lang="pt-BR" sz="2800" b="1" dirty="0"/>
              <a:t>funções</a:t>
            </a:r>
            <a:r>
              <a:rPr lang="pt-BR" sz="2800" dirty="0"/>
              <a:t>, </a:t>
            </a:r>
            <a:r>
              <a:rPr lang="pt-BR" sz="2800" b="1" dirty="0"/>
              <a:t>classes</a:t>
            </a:r>
            <a:r>
              <a:rPr lang="pt-BR" sz="2800" dirty="0"/>
              <a:t> e </a:t>
            </a:r>
            <a:r>
              <a:rPr lang="pt-BR" sz="2800" b="1" dirty="0"/>
              <a:t>variáveis</a:t>
            </a:r>
            <a:r>
              <a:rPr lang="pt-BR" sz="2800" dirty="0"/>
              <a:t>, externas ao núcleo do Python.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Cadeias de caracteres (</a:t>
            </a:r>
            <a:r>
              <a:rPr lang="pt-BR" sz="3600" i="1" dirty="0" err="1">
                <a:solidFill>
                  <a:schemeClr val="tx2"/>
                </a:solidFill>
              </a:rPr>
              <a:t>strings</a:t>
            </a:r>
            <a:r>
              <a:rPr lang="pt-BR" sz="3600" dirty="0">
                <a:solidFill>
                  <a:schemeClr val="tx2"/>
                </a:solidFill>
              </a:rPr>
              <a:t>)</a:t>
            </a:r>
            <a:endParaRPr lang="pt-BR" sz="3600" i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A função </a:t>
            </a:r>
            <a:r>
              <a:rPr lang="pt-BR" sz="2800" b="1" i="1" dirty="0" err="1"/>
              <a:t>ord</a:t>
            </a:r>
            <a:r>
              <a:rPr lang="pt-BR" sz="2800" b="1" i="1" dirty="0"/>
              <a:t>(...) </a:t>
            </a:r>
            <a:r>
              <a:rPr lang="pt-BR" sz="2800" dirty="0"/>
              <a:t>recebe uma </a:t>
            </a:r>
            <a:r>
              <a:rPr lang="pt-BR" sz="2800" b="1" i="1" dirty="0" err="1"/>
              <a:t>string</a:t>
            </a:r>
            <a:r>
              <a:rPr lang="pt-BR" sz="2800" dirty="0"/>
              <a:t> formada por um </a:t>
            </a:r>
            <a:r>
              <a:rPr lang="pt-BR" sz="2800" b="1" dirty="0"/>
              <a:t>único caractere </a:t>
            </a:r>
            <a:r>
              <a:rPr lang="pt-BR" sz="2800" dirty="0"/>
              <a:t>e retorna seu número na tabela ASCII.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Exemplos: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 err="1"/>
              <a:t>ord</a:t>
            </a:r>
            <a:r>
              <a:rPr lang="pt-BR" sz="2800" dirty="0"/>
              <a:t>('a') </a:t>
            </a:r>
            <a:r>
              <a:rPr lang="pt-BR" sz="2800" i="1" dirty="0"/>
              <a:t>retorna</a:t>
            </a:r>
            <a:r>
              <a:rPr lang="pt-BR" sz="2800" dirty="0"/>
              <a:t> 97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 err="1"/>
              <a:t>ord</a:t>
            </a:r>
            <a:r>
              <a:rPr lang="pt-BR" sz="2800" dirty="0"/>
              <a:t>('!') </a:t>
            </a:r>
            <a:r>
              <a:rPr lang="pt-BR" sz="2800" i="1" dirty="0"/>
              <a:t>retorna</a:t>
            </a:r>
            <a:r>
              <a:rPr lang="pt-BR" sz="2800" dirty="0"/>
              <a:t> 33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 err="1"/>
              <a:t>ord</a:t>
            </a:r>
            <a:r>
              <a:rPr lang="pt-BR" sz="2800" dirty="0"/>
              <a:t>(' ') </a:t>
            </a:r>
            <a:r>
              <a:rPr lang="pt-BR" sz="2800" i="1" dirty="0"/>
              <a:t>retorna</a:t>
            </a:r>
            <a:r>
              <a:rPr lang="pt-BR" sz="2800" dirty="0"/>
              <a:t> 32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en-US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0" indent="0" algn="ctr">
              <a:buClr>
                <a:schemeClr val="tx2"/>
              </a:buClr>
              <a:buNone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7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Cadeias de caracteres (</a:t>
            </a:r>
            <a:r>
              <a:rPr lang="pt-BR" sz="3600" i="1" dirty="0" err="1">
                <a:solidFill>
                  <a:schemeClr val="tx2"/>
                </a:solidFill>
              </a:rPr>
              <a:t>strings</a:t>
            </a:r>
            <a:r>
              <a:rPr lang="pt-BR" sz="3600" dirty="0">
                <a:solidFill>
                  <a:schemeClr val="tx2"/>
                </a:solidFill>
              </a:rPr>
              <a:t>)</a:t>
            </a:r>
            <a:endParaRPr lang="pt-BR" sz="3600" i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A função </a:t>
            </a:r>
            <a:r>
              <a:rPr lang="pt-BR" sz="2800" b="1" i="1" dirty="0" err="1"/>
              <a:t>chr</a:t>
            </a:r>
            <a:r>
              <a:rPr lang="pt-BR" sz="2800" b="1" i="1" dirty="0"/>
              <a:t>(...) </a:t>
            </a:r>
            <a:r>
              <a:rPr lang="pt-BR" sz="2800" dirty="0"/>
              <a:t>recebe um número inteiro e retorna o caractere correspondente na tabela ASCII.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Exemplos: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 err="1"/>
              <a:t>chr</a:t>
            </a:r>
            <a:r>
              <a:rPr lang="pt-BR" sz="2800" dirty="0"/>
              <a:t>(97) </a:t>
            </a:r>
            <a:r>
              <a:rPr lang="pt-BR" sz="2800" i="1" dirty="0"/>
              <a:t>retorna</a:t>
            </a:r>
            <a:r>
              <a:rPr lang="pt-BR" sz="2800" dirty="0"/>
              <a:t> 'a'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 err="1"/>
              <a:t>chr</a:t>
            </a:r>
            <a:r>
              <a:rPr lang="pt-BR" sz="2800" dirty="0"/>
              <a:t>(33) </a:t>
            </a:r>
            <a:r>
              <a:rPr lang="pt-BR" sz="2800" i="1" dirty="0"/>
              <a:t>retorna</a:t>
            </a:r>
            <a:r>
              <a:rPr lang="pt-BR" sz="2800" dirty="0"/>
              <a:t> '!'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 err="1"/>
              <a:t>chr</a:t>
            </a:r>
            <a:r>
              <a:rPr lang="pt-BR" sz="2800" dirty="0"/>
              <a:t>(32) </a:t>
            </a:r>
            <a:r>
              <a:rPr lang="pt-BR" sz="2800" i="1" dirty="0"/>
              <a:t>retorna</a:t>
            </a:r>
            <a:r>
              <a:rPr lang="pt-BR" sz="2800" dirty="0"/>
              <a:t> ' '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en-US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0" indent="0" algn="ctr">
              <a:buClr>
                <a:schemeClr val="tx2"/>
              </a:buClr>
              <a:buNone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2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Métodos da Classe </a:t>
            </a:r>
            <a:r>
              <a:rPr lang="pt-BR" sz="3600" i="1" dirty="0" err="1">
                <a:solidFill>
                  <a:schemeClr val="tx2"/>
                </a:solidFill>
              </a:rPr>
              <a:t>string</a:t>
            </a:r>
            <a:endParaRPr lang="pt-BR" sz="3600" i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Na realidade uma cadeia de caracteres (constante ou variável) é uma </a:t>
            </a:r>
            <a:r>
              <a:rPr lang="pt-BR" sz="2800" b="1" dirty="0"/>
              <a:t>instância</a:t>
            </a:r>
            <a:r>
              <a:rPr lang="pt-BR" sz="2800" dirty="0"/>
              <a:t> (objeto) da </a:t>
            </a:r>
            <a:r>
              <a:rPr lang="pt-BR" sz="2800" b="1" dirty="0"/>
              <a:t>classe </a:t>
            </a:r>
            <a:r>
              <a:rPr lang="pt-BR" sz="2800" b="1" i="1" dirty="0" err="1"/>
              <a:t>string</a:t>
            </a:r>
            <a:r>
              <a:rPr lang="pt-BR" sz="2800" b="1" i="1" dirty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Estes são conceitos da metodologia de </a:t>
            </a:r>
            <a:r>
              <a:rPr lang="pt-BR" sz="2800" b="1" dirty="0"/>
              <a:t>programação orientada a objetos</a:t>
            </a:r>
            <a:r>
              <a:rPr lang="pt-BR" sz="2800" dirty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Não vamos estrar em detalhes sobre programação orientada a objetos neste curso, basta saber que uma classe de objetos contém </a:t>
            </a:r>
            <a:r>
              <a:rPr lang="pt-BR" sz="2800" b="1" dirty="0"/>
              <a:t>métodos</a:t>
            </a:r>
            <a:r>
              <a:rPr lang="pt-BR" sz="2800" dirty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Métodos são muito parecidos com funções, mas se aplicam a um objeto da classe, e tem a seguinte sintaxe: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 err="1"/>
              <a:t>objeto.nome_do_metodo</a:t>
            </a:r>
            <a:r>
              <a:rPr lang="pt-BR" sz="2800" dirty="0"/>
              <a:t>(...)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90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Métodos da Classe </a:t>
            </a:r>
            <a:r>
              <a:rPr lang="pt-BR" sz="3600" i="1" dirty="0" err="1">
                <a:solidFill>
                  <a:schemeClr val="tx2"/>
                </a:solidFill>
              </a:rPr>
              <a:t>string</a:t>
            </a:r>
            <a:endParaRPr lang="pt-BR" sz="3600" i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Exemplos de métodos da classe </a:t>
            </a:r>
            <a:r>
              <a:rPr lang="pt-BR" sz="2800" b="1" i="1" dirty="0" err="1"/>
              <a:t>string</a:t>
            </a:r>
            <a:r>
              <a:rPr lang="pt-BR" sz="2800" dirty="0"/>
              <a:t>: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err="1"/>
              <a:t>count</a:t>
            </a:r>
            <a:r>
              <a:rPr lang="pt-BR" sz="2800" dirty="0"/>
              <a:t>(...) – conta o número de ocorrências de uma </a:t>
            </a:r>
            <a:r>
              <a:rPr lang="pt-BR" sz="2800" i="1" dirty="0" err="1"/>
              <a:t>sub-string</a:t>
            </a:r>
            <a:r>
              <a:rPr lang="pt-BR" sz="2800" dirty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err="1"/>
              <a:t>lower</a:t>
            </a:r>
            <a:r>
              <a:rPr lang="pt-BR" sz="2800" dirty="0"/>
              <a:t>( ) – transforma todos os caracteres em minúsculos.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err="1"/>
              <a:t>upper</a:t>
            </a:r>
            <a:r>
              <a:rPr lang="pt-BR" sz="2800" dirty="0"/>
              <a:t>( ) – transforma todos os caracteres em maiúsculos.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err="1"/>
              <a:t>isalpha</a:t>
            </a:r>
            <a:r>
              <a:rPr lang="pt-BR" sz="2800" dirty="0"/>
              <a:t>( ) – indica se todos os caracteres são letras.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err="1"/>
              <a:t>isdigit</a:t>
            </a:r>
            <a:r>
              <a:rPr lang="pt-BR" sz="2800" dirty="0"/>
              <a:t>( ) – indica se todos os caracteres são dígitos (números).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err="1"/>
              <a:t>replace</a:t>
            </a:r>
            <a:r>
              <a:rPr lang="pt-BR" sz="2800" dirty="0"/>
              <a:t>(...) – substitui uma </a:t>
            </a:r>
            <a:r>
              <a:rPr lang="pt-BR" sz="2800" i="1" dirty="0" err="1"/>
              <a:t>sub-string</a:t>
            </a:r>
            <a:r>
              <a:rPr lang="pt-BR" sz="2800" dirty="0"/>
              <a:t> por outra.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err="1"/>
              <a:t>split</a:t>
            </a:r>
            <a:r>
              <a:rPr lang="pt-BR" sz="2800" dirty="0"/>
              <a:t>(...) – quebra uma </a:t>
            </a:r>
            <a:r>
              <a:rPr lang="pt-BR" sz="2800" i="1" dirty="0" err="1"/>
              <a:t>string</a:t>
            </a:r>
            <a:r>
              <a:rPr lang="pt-BR" sz="2800" dirty="0"/>
              <a:t> quando encontra uma determinada </a:t>
            </a:r>
            <a:r>
              <a:rPr lang="pt-BR" sz="2800" i="1" dirty="0" err="1"/>
              <a:t>sub-string</a:t>
            </a:r>
            <a:r>
              <a:rPr lang="pt-BR" sz="2800" dirty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1681020" y="5806780"/>
            <a:ext cx="801315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hlinkClick r:id="rId2"/>
              </a:rPr>
              <a:t>http://www.python-ds.com/python-3-string-methods</a:t>
            </a:r>
            <a:endParaRPr lang="pt-BR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6622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Métodos da Classe </a:t>
            </a:r>
            <a:r>
              <a:rPr lang="pt-BR" sz="3600" i="1" dirty="0" err="1">
                <a:solidFill>
                  <a:schemeClr val="tx2"/>
                </a:solidFill>
              </a:rPr>
              <a:t>string</a:t>
            </a:r>
            <a:endParaRPr lang="pt-BR" sz="3600" i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b="1" i="1" dirty="0" err="1"/>
              <a:t>count</a:t>
            </a:r>
            <a:r>
              <a:rPr lang="pt-BR" sz="2800" b="1" i="1" dirty="0"/>
              <a:t>(...) </a:t>
            </a:r>
            <a:r>
              <a:rPr lang="pt-BR" sz="2800" dirty="0"/>
              <a:t>– conta o número de ocorrências de uma </a:t>
            </a:r>
            <a:r>
              <a:rPr lang="pt-BR" sz="2800" i="1" dirty="0" err="1"/>
              <a:t>sub-string</a:t>
            </a:r>
            <a:r>
              <a:rPr lang="pt-BR" sz="2800" dirty="0"/>
              <a:t>.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Sintaxe: </a:t>
            </a:r>
          </a:p>
          <a:p>
            <a:pPr marL="0" lvl="1" indent="0" algn="ctr">
              <a:buClr>
                <a:schemeClr val="tx2"/>
              </a:buClr>
              <a:buNone/>
            </a:pPr>
            <a:r>
              <a:rPr lang="pt-BR" sz="2800" dirty="0" err="1"/>
              <a:t>string_</a:t>
            </a:r>
            <a:r>
              <a:rPr lang="pt-BR" dirty="0" err="1"/>
              <a:t>a.count</a:t>
            </a:r>
            <a:r>
              <a:rPr lang="pt-BR" dirty="0"/>
              <a:t>(</a:t>
            </a:r>
            <a:r>
              <a:rPr lang="pt-BR" dirty="0" err="1"/>
              <a:t>string_b,inicio,fim</a:t>
            </a:r>
            <a:r>
              <a:rPr lang="pt-BR" dirty="0"/>
              <a:t>)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Conta quantas vezes </a:t>
            </a:r>
            <a:r>
              <a:rPr lang="pt-BR" sz="2800" i="1" dirty="0" err="1"/>
              <a:t>string_b</a:t>
            </a:r>
            <a:r>
              <a:rPr lang="pt-BR" sz="2800" dirty="0"/>
              <a:t> aparece dentro de </a:t>
            </a:r>
            <a:r>
              <a:rPr lang="pt-BR" sz="2800" i="1" dirty="0" err="1"/>
              <a:t>string_a</a:t>
            </a:r>
            <a:r>
              <a:rPr lang="pt-BR" sz="2800" dirty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i="1" dirty="0" err="1"/>
              <a:t>string_a</a:t>
            </a:r>
            <a:r>
              <a:rPr lang="pt-BR" sz="2800" dirty="0"/>
              <a:t> e </a:t>
            </a:r>
            <a:r>
              <a:rPr lang="pt-BR" sz="2800" i="1" dirty="0" err="1"/>
              <a:t>string_b</a:t>
            </a:r>
            <a:r>
              <a:rPr lang="pt-BR" sz="2800" dirty="0"/>
              <a:t> podem ser constantes ou variáveis.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i="1" dirty="0"/>
              <a:t>inicio</a:t>
            </a:r>
            <a:r>
              <a:rPr lang="pt-BR" sz="2800" dirty="0"/>
              <a:t> e </a:t>
            </a:r>
            <a:r>
              <a:rPr lang="pt-BR" sz="2800" i="1" dirty="0"/>
              <a:t>fim</a:t>
            </a:r>
            <a:r>
              <a:rPr lang="pt-BR" sz="2800" dirty="0"/>
              <a:t> são opcionais, e indicam os limites (índices) da busca dentro de </a:t>
            </a:r>
            <a:r>
              <a:rPr lang="pt-BR" sz="2800" dirty="0" err="1"/>
              <a:t>string_a</a:t>
            </a:r>
            <a:r>
              <a:rPr lang="pt-BR" sz="2800" dirty="0"/>
              <a:t>.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54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Métodos da Classe </a:t>
            </a:r>
            <a:r>
              <a:rPr lang="pt-BR" sz="3600" i="1" dirty="0" err="1">
                <a:solidFill>
                  <a:schemeClr val="tx2"/>
                </a:solidFill>
              </a:rPr>
              <a:t>string</a:t>
            </a:r>
            <a:endParaRPr lang="pt-BR" sz="3600" i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b="1" i="1" dirty="0" err="1"/>
              <a:t>count</a:t>
            </a:r>
            <a:r>
              <a:rPr lang="pt-BR" sz="2800" b="1" i="1" dirty="0"/>
              <a:t>(...) </a:t>
            </a:r>
            <a:r>
              <a:rPr lang="pt-BR" sz="2800" dirty="0"/>
              <a:t>– conta o número de ocorrências de uma </a:t>
            </a:r>
            <a:r>
              <a:rPr lang="pt-BR" sz="2800" i="1" dirty="0" err="1"/>
              <a:t>sub-string</a:t>
            </a:r>
            <a:r>
              <a:rPr lang="pt-BR" sz="2800" dirty="0"/>
              <a:t>.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Sintaxe: </a:t>
            </a:r>
          </a:p>
          <a:p>
            <a:pPr marL="0" lvl="1" indent="0" algn="ctr">
              <a:buClr>
                <a:schemeClr val="tx2"/>
              </a:buClr>
              <a:buNone/>
            </a:pPr>
            <a:r>
              <a:rPr lang="pt-BR" sz="2800" dirty="0" err="1"/>
              <a:t>string_</a:t>
            </a:r>
            <a:r>
              <a:rPr lang="pt-BR" dirty="0" err="1"/>
              <a:t>a.count</a:t>
            </a:r>
            <a:r>
              <a:rPr lang="pt-BR" dirty="0"/>
              <a:t>(</a:t>
            </a:r>
            <a:r>
              <a:rPr lang="pt-BR" dirty="0" err="1"/>
              <a:t>string_b,inicio,fim</a:t>
            </a:r>
            <a:r>
              <a:rPr lang="pt-BR" dirty="0"/>
              <a:t>)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Exemplos:</a:t>
            </a:r>
          </a:p>
          <a:p>
            <a:pPr marL="57150" indent="0" algn="ctr">
              <a:buClr>
                <a:schemeClr val="tx2"/>
              </a:buClr>
              <a:buNone/>
            </a:pPr>
            <a:r>
              <a:rPr lang="en-US" sz="2800" dirty="0"/>
              <a:t>a = </a:t>
            </a:r>
            <a:r>
              <a:rPr lang="pt-BR" sz="2800" dirty="0"/>
              <a:t>'</a:t>
            </a:r>
            <a:r>
              <a:rPr lang="en-US" sz="2800" dirty="0" err="1"/>
              <a:t>abacaxi</a:t>
            </a:r>
            <a:r>
              <a:rPr lang="pt-BR" sz="2800" dirty="0"/>
              <a:t>'</a:t>
            </a:r>
            <a:endParaRPr lang="en-US" sz="2800" dirty="0"/>
          </a:p>
          <a:p>
            <a:pPr marL="57150" indent="0" algn="ctr">
              <a:buClr>
                <a:schemeClr val="tx2"/>
              </a:buClr>
              <a:buNone/>
            </a:pPr>
            <a:r>
              <a:rPr lang="en-US" sz="2800" dirty="0" err="1"/>
              <a:t>a.count</a:t>
            </a:r>
            <a:r>
              <a:rPr lang="en-US" sz="2800" dirty="0"/>
              <a:t>(</a:t>
            </a:r>
            <a:r>
              <a:rPr lang="pt-BR" sz="2800" dirty="0"/>
              <a:t>'</a:t>
            </a:r>
            <a:r>
              <a:rPr lang="en-US" sz="2800" dirty="0"/>
              <a:t>a</a:t>
            </a:r>
            <a:r>
              <a:rPr lang="pt-BR" sz="2800" dirty="0"/>
              <a:t>', 0, 3</a:t>
            </a:r>
            <a:r>
              <a:rPr lang="en-US" sz="2800" dirty="0"/>
              <a:t>) </a:t>
            </a:r>
            <a:r>
              <a:rPr lang="pt-BR" sz="2800" i="1" dirty="0"/>
              <a:t>retorna</a:t>
            </a:r>
            <a:r>
              <a:rPr lang="en-US" sz="2800" dirty="0"/>
              <a:t> 3</a:t>
            </a:r>
          </a:p>
          <a:p>
            <a:pPr marL="57150" indent="0" algn="ctr">
              <a:buClr>
                <a:schemeClr val="tx2"/>
              </a:buClr>
              <a:buNone/>
            </a:pPr>
            <a:r>
              <a:rPr lang="en-US" sz="2800" dirty="0" err="1"/>
              <a:t>a.count</a:t>
            </a:r>
            <a:r>
              <a:rPr lang="en-US" sz="2800" dirty="0"/>
              <a:t>(</a:t>
            </a:r>
            <a:r>
              <a:rPr lang="pt-BR" sz="2800" dirty="0"/>
              <a:t>'</a:t>
            </a:r>
            <a:r>
              <a:rPr lang="en-US" sz="2800" dirty="0"/>
              <a:t>ac</a:t>
            </a:r>
            <a:r>
              <a:rPr lang="pt-BR" sz="2800" dirty="0"/>
              <a:t>'</a:t>
            </a:r>
            <a:r>
              <a:rPr lang="en-US" sz="2800" dirty="0"/>
              <a:t>) </a:t>
            </a:r>
            <a:r>
              <a:rPr lang="pt-BR" sz="2800" i="1" dirty="0"/>
              <a:t>retorna</a:t>
            </a:r>
            <a:r>
              <a:rPr lang="en-US" sz="2800" dirty="0"/>
              <a:t> 1</a:t>
            </a:r>
          </a:p>
          <a:p>
            <a:pPr marL="57150" indent="0" algn="ctr">
              <a:buClr>
                <a:schemeClr val="tx2"/>
              </a:buClr>
              <a:buNone/>
            </a:pPr>
            <a:r>
              <a:rPr lang="en-US" sz="2800" dirty="0" err="1"/>
              <a:t>a.count</a:t>
            </a:r>
            <a:r>
              <a:rPr lang="en-US" sz="2800" dirty="0"/>
              <a:t>(</a:t>
            </a:r>
            <a:r>
              <a:rPr lang="pt-BR" sz="2800" dirty="0"/>
              <a:t>'</a:t>
            </a:r>
            <a:r>
              <a:rPr lang="en-US" sz="2800" dirty="0"/>
              <a:t>ix</a:t>
            </a:r>
            <a:r>
              <a:rPr lang="pt-BR" sz="2800" dirty="0"/>
              <a:t>'</a:t>
            </a:r>
            <a:r>
              <a:rPr lang="en-US" sz="2800" dirty="0"/>
              <a:t>) </a:t>
            </a:r>
            <a:r>
              <a:rPr lang="pt-BR" sz="2800" i="1" dirty="0"/>
              <a:t>retorna </a:t>
            </a:r>
            <a:r>
              <a:rPr lang="en-US" sz="2800" dirty="0"/>
              <a:t>0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8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Métodos da Classe </a:t>
            </a:r>
            <a:r>
              <a:rPr lang="pt-BR" sz="3600" i="1" dirty="0" err="1">
                <a:solidFill>
                  <a:schemeClr val="tx2"/>
                </a:solidFill>
              </a:rPr>
              <a:t>string</a:t>
            </a:r>
            <a:endParaRPr lang="pt-BR" sz="3600" i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b="1" i="1" dirty="0" err="1"/>
              <a:t>lower</a:t>
            </a:r>
            <a:r>
              <a:rPr lang="pt-BR" sz="2800" b="1" i="1" dirty="0"/>
              <a:t>( ) </a:t>
            </a:r>
            <a:r>
              <a:rPr lang="pt-BR" sz="2800" dirty="0"/>
              <a:t>– transforma todos os caracteres em minúsculos.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b="1" i="1" dirty="0" err="1"/>
              <a:t>upper</a:t>
            </a:r>
            <a:r>
              <a:rPr lang="pt-BR" sz="2800" b="1" i="1" dirty="0"/>
              <a:t>( ) </a:t>
            </a:r>
            <a:r>
              <a:rPr lang="pt-BR" sz="2800" dirty="0"/>
              <a:t>– transforma todos os caracteres em maiúsculos.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Sintaxe: </a:t>
            </a:r>
          </a:p>
          <a:p>
            <a:pPr marL="0" lvl="1" indent="0" algn="ctr">
              <a:buClr>
                <a:schemeClr val="tx2"/>
              </a:buClr>
              <a:buNone/>
            </a:pPr>
            <a:r>
              <a:rPr lang="pt-BR" sz="2800" dirty="0" err="1"/>
              <a:t>nome_string</a:t>
            </a:r>
            <a:r>
              <a:rPr lang="pt-BR" dirty="0" err="1"/>
              <a:t>.lower</a:t>
            </a:r>
            <a:r>
              <a:rPr lang="pt-BR" dirty="0"/>
              <a:t>()</a:t>
            </a:r>
          </a:p>
          <a:p>
            <a:pPr marL="0" lvl="1" indent="0" algn="ctr">
              <a:buClr>
                <a:schemeClr val="tx2"/>
              </a:buClr>
              <a:buNone/>
            </a:pPr>
            <a:r>
              <a:rPr lang="pt-BR" dirty="0" err="1"/>
              <a:t>nome_string.upper</a:t>
            </a:r>
            <a:r>
              <a:rPr lang="pt-BR" dirty="0"/>
              <a:t>()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Retornam versões em maiúsculas ou minúsculas da </a:t>
            </a:r>
            <a:r>
              <a:rPr lang="pt-BR" sz="2800" i="1" dirty="0" err="1"/>
              <a:t>nome_string</a:t>
            </a:r>
            <a:r>
              <a:rPr lang="pt-BR" sz="2800" dirty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i="1" dirty="0" err="1"/>
              <a:t>nome_string</a:t>
            </a:r>
            <a:r>
              <a:rPr lang="pt-BR" sz="2800" dirty="0"/>
              <a:t> pode ser uma constante ou variável.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Os métodos não têm parâmetros.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7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Métodos da Classe </a:t>
            </a:r>
            <a:r>
              <a:rPr lang="pt-BR" sz="3600" i="1" dirty="0" err="1">
                <a:solidFill>
                  <a:schemeClr val="tx2"/>
                </a:solidFill>
              </a:rPr>
              <a:t>string</a:t>
            </a:r>
            <a:endParaRPr lang="pt-BR" sz="3600" i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b="1" i="1" dirty="0" err="1"/>
              <a:t>lower</a:t>
            </a:r>
            <a:r>
              <a:rPr lang="pt-BR" sz="2800" b="1" i="1" dirty="0"/>
              <a:t>( ) </a:t>
            </a:r>
            <a:r>
              <a:rPr lang="pt-BR" sz="2800" dirty="0"/>
              <a:t>– transforma todos os caracteres em minúsculos.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b="1" i="1" dirty="0" err="1"/>
              <a:t>upper</a:t>
            </a:r>
            <a:r>
              <a:rPr lang="pt-BR" sz="2800" b="1" i="1" dirty="0"/>
              <a:t>( ) </a:t>
            </a:r>
            <a:r>
              <a:rPr lang="pt-BR" sz="2800" dirty="0"/>
              <a:t>– transforma todos os caracteres em maiúsculos.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Sintaxe: </a:t>
            </a:r>
          </a:p>
          <a:p>
            <a:pPr marL="0" lvl="1" indent="0" algn="ctr">
              <a:buClr>
                <a:schemeClr val="tx2"/>
              </a:buClr>
              <a:buNone/>
            </a:pPr>
            <a:r>
              <a:rPr lang="pt-BR" dirty="0" err="1"/>
              <a:t>nome_string.lower</a:t>
            </a:r>
            <a:r>
              <a:rPr lang="pt-BR" dirty="0"/>
              <a:t>()</a:t>
            </a:r>
          </a:p>
          <a:p>
            <a:pPr marL="0" lvl="1" indent="0" algn="ctr">
              <a:buClr>
                <a:schemeClr val="tx2"/>
              </a:buClr>
              <a:buNone/>
            </a:pPr>
            <a:r>
              <a:rPr lang="pt-BR" dirty="0" err="1"/>
              <a:t>nome_string.upper</a:t>
            </a:r>
            <a:r>
              <a:rPr lang="pt-BR" dirty="0"/>
              <a:t>()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Exemplos: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/>
              <a:t>a = 'Rio de Janeiro'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 err="1"/>
              <a:t>a.lower</a:t>
            </a:r>
            <a:r>
              <a:rPr lang="pt-BR" sz="2800" dirty="0"/>
              <a:t>() </a:t>
            </a:r>
            <a:r>
              <a:rPr lang="pt-BR" sz="2800" i="1" dirty="0"/>
              <a:t>retorna</a:t>
            </a:r>
            <a:r>
              <a:rPr lang="pt-BR" sz="2800" dirty="0"/>
              <a:t> 'rio de janeiro'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 err="1"/>
              <a:t>a.upper</a:t>
            </a:r>
            <a:r>
              <a:rPr lang="pt-BR" sz="2800" dirty="0"/>
              <a:t>() </a:t>
            </a:r>
            <a:r>
              <a:rPr lang="pt-BR" sz="2800" i="1" dirty="0"/>
              <a:t>retorna</a:t>
            </a:r>
            <a:r>
              <a:rPr lang="pt-BR" sz="2800" dirty="0"/>
              <a:t> 'RIO DE JANEIRO'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i="1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31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Métodos da Classe </a:t>
            </a:r>
            <a:r>
              <a:rPr lang="pt-BR" sz="3600" i="1" dirty="0" err="1">
                <a:solidFill>
                  <a:schemeClr val="tx2"/>
                </a:solidFill>
              </a:rPr>
              <a:t>string</a:t>
            </a:r>
            <a:endParaRPr lang="pt-BR" sz="3600" i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b="1" i="1" dirty="0" err="1"/>
              <a:t>isalpha</a:t>
            </a:r>
            <a:r>
              <a:rPr lang="pt-BR" sz="2800" b="1" i="1" dirty="0"/>
              <a:t>( ) </a:t>
            </a:r>
            <a:r>
              <a:rPr lang="pt-BR" sz="2800" dirty="0"/>
              <a:t>– indica se todos os caracteres são letras.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b="1" i="1" dirty="0" err="1"/>
              <a:t>isdigit</a:t>
            </a:r>
            <a:r>
              <a:rPr lang="pt-BR" sz="2800" b="1" i="1" dirty="0"/>
              <a:t>( ) </a:t>
            </a:r>
            <a:r>
              <a:rPr lang="pt-BR" sz="2800" dirty="0"/>
              <a:t>– indica se todos os caracteres são dígitos (números).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Sintaxe: </a:t>
            </a:r>
          </a:p>
          <a:p>
            <a:pPr marL="0" lvl="1" indent="0" algn="ctr">
              <a:buClr>
                <a:schemeClr val="tx2"/>
              </a:buClr>
              <a:buNone/>
            </a:pPr>
            <a:r>
              <a:rPr lang="pt-BR" sz="2800" dirty="0" err="1"/>
              <a:t>nome_string</a:t>
            </a:r>
            <a:r>
              <a:rPr lang="pt-BR" dirty="0" err="1"/>
              <a:t>.isalpha</a:t>
            </a:r>
            <a:r>
              <a:rPr lang="pt-BR" dirty="0"/>
              <a:t>()</a:t>
            </a:r>
          </a:p>
          <a:p>
            <a:pPr marL="0" lvl="1" indent="0" algn="ctr">
              <a:buClr>
                <a:schemeClr val="tx2"/>
              </a:buClr>
              <a:buNone/>
            </a:pPr>
            <a:r>
              <a:rPr lang="pt-BR" dirty="0" err="1"/>
              <a:t>nome_string.isdigit</a:t>
            </a:r>
            <a:r>
              <a:rPr lang="pt-BR" dirty="0"/>
              <a:t>()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i="1" dirty="0" err="1"/>
              <a:t>nome_string</a:t>
            </a:r>
            <a:r>
              <a:rPr lang="pt-BR" sz="2800" dirty="0"/>
              <a:t> pode ser uma constante ou variável.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Os métodos não têm parâmetros.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0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Métodos da Classe </a:t>
            </a:r>
            <a:r>
              <a:rPr lang="pt-BR" sz="3600" i="1" dirty="0" err="1">
                <a:solidFill>
                  <a:schemeClr val="tx2"/>
                </a:solidFill>
              </a:rPr>
              <a:t>string</a:t>
            </a:r>
            <a:endParaRPr lang="pt-BR" sz="3600" i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b="1" i="1" dirty="0" err="1"/>
              <a:t>isalpha</a:t>
            </a:r>
            <a:r>
              <a:rPr lang="pt-BR" sz="2800" b="1" i="1" dirty="0"/>
              <a:t>( ) </a:t>
            </a:r>
            <a:r>
              <a:rPr lang="pt-BR" sz="2800" dirty="0"/>
              <a:t>– indica se todos os caracteres são letras.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b="1" i="1" dirty="0" err="1"/>
              <a:t>isdigit</a:t>
            </a:r>
            <a:r>
              <a:rPr lang="pt-BR" sz="2800" b="1" i="1" dirty="0"/>
              <a:t>( ) </a:t>
            </a:r>
            <a:r>
              <a:rPr lang="pt-BR" sz="2800" dirty="0"/>
              <a:t>– indica se todos os caracteres são dígitos (números).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dirty="0"/>
              <a:t>Sintaxe: </a:t>
            </a:r>
          </a:p>
          <a:p>
            <a:pPr marL="0" lvl="1" indent="0" algn="ctr">
              <a:buClr>
                <a:schemeClr val="tx2"/>
              </a:buClr>
              <a:buNone/>
            </a:pPr>
            <a:r>
              <a:rPr lang="pt-BR" dirty="0" err="1"/>
              <a:t>nome_string.isalpha</a:t>
            </a:r>
            <a:r>
              <a:rPr lang="pt-BR" dirty="0"/>
              <a:t>()</a:t>
            </a:r>
          </a:p>
          <a:p>
            <a:pPr marL="0" lvl="1" indent="0" algn="ctr">
              <a:buClr>
                <a:schemeClr val="tx2"/>
              </a:buClr>
              <a:buNone/>
            </a:pPr>
            <a:r>
              <a:rPr lang="pt-BR" dirty="0" err="1"/>
              <a:t>nome_string.isdigit</a:t>
            </a:r>
            <a:r>
              <a:rPr lang="pt-BR" dirty="0"/>
              <a:t>()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Exemplos: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/>
              <a:t>a = '0123456789'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 err="1"/>
              <a:t>a.isalpha</a:t>
            </a:r>
            <a:r>
              <a:rPr lang="pt-BR" sz="2800" dirty="0"/>
              <a:t>() </a:t>
            </a:r>
            <a:r>
              <a:rPr lang="pt-BR" sz="2800" i="1" dirty="0"/>
              <a:t>retorna</a:t>
            </a:r>
            <a:r>
              <a:rPr lang="pt-BR" sz="2800" dirty="0"/>
              <a:t> False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 err="1"/>
              <a:t>a.isdigit</a:t>
            </a:r>
            <a:r>
              <a:rPr lang="pt-BR" sz="2800" dirty="0"/>
              <a:t>() </a:t>
            </a:r>
            <a:r>
              <a:rPr lang="pt-BR" sz="2800" i="1" dirty="0"/>
              <a:t>retorna</a:t>
            </a:r>
            <a:r>
              <a:rPr lang="pt-BR" sz="2800" dirty="0"/>
              <a:t> </a:t>
            </a:r>
            <a:r>
              <a:rPr lang="pt-BR" sz="2800" dirty="0" err="1"/>
              <a:t>True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i="1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5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Módulos de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Existem diversos módulos disponíveis, com milhares de funções que não fazem parte do núcleo do Python.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Diversos módulos já são instalados junto com o Python: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800" dirty="0"/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>
                <a:hlinkClick r:id="rId2"/>
              </a:rPr>
              <a:t>https://docs.python.org/3.8/py-modindex.html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Outros módulos muito interessantes devem ser instalados manualmente.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Exemplos: </a:t>
            </a:r>
            <a:r>
              <a:rPr lang="pt-BR" sz="2800" dirty="0" err="1"/>
              <a:t>NumPy</a:t>
            </a:r>
            <a:r>
              <a:rPr lang="pt-BR" sz="2800" dirty="0"/>
              <a:t>; </a:t>
            </a:r>
            <a:r>
              <a:rPr lang="pt-BR" sz="2800" dirty="0" err="1"/>
              <a:t>Matplotlib</a:t>
            </a:r>
            <a:r>
              <a:rPr lang="pt-BR" sz="2800" dirty="0"/>
              <a:t>; </a:t>
            </a:r>
            <a:r>
              <a:rPr lang="pt-BR" sz="2800" dirty="0" err="1"/>
              <a:t>Scipy</a:t>
            </a:r>
            <a:r>
              <a:rPr lang="pt-BR" sz="2800" dirty="0"/>
              <a:t>; </a:t>
            </a:r>
            <a:r>
              <a:rPr lang="pt-BR" sz="2800" dirty="0" err="1"/>
              <a:t>scikit-learn</a:t>
            </a:r>
            <a:r>
              <a:rPr lang="pt-BR" sz="2800" dirty="0"/>
              <a:t>; </a:t>
            </a:r>
            <a:r>
              <a:rPr lang="pt-BR" sz="2800" dirty="0" err="1"/>
              <a:t>scikit-image</a:t>
            </a:r>
            <a:r>
              <a:rPr lang="pt-BR" sz="2800" dirty="0"/>
              <a:t>; </a:t>
            </a:r>
            <a:r>
              <a:rPr lang="pt-BR" sz="2800" dirty="0" err="1"/>
              <a:t>opencv-python</a:t>
            </a:r>
            <a:endParaRPr lang="pt-BR" sz="2800" dirty="0"/>
          </a:p>
          <a:p>
            <a:pPr marL="0" indent="0" algn="ctr">
              <a:buClr>
                <a:schemeClr val="tx2"/>
              </a:buClr>
              <a:buNone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9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Métodos da Classe </a:t>
            </a:r>
            <a:r>
              <a:rPr lang="pt-BR" sz="3600" i="1" dirty="0" err="1">
                <a:solidFill>
                  <a:schemeClr val="tx2"/>
                </a:solidFill>
              </a:rPr>
              <a:t>string</a:t>
            </a:r>
            <a:endParaRPr lang="pt-BR" sz="3600" i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b="1" i="1" dirty="0" err="1"/>
              <a:t>isalpha</a:t>
            </a:r>
            <a:r>
              <a:rPr lang="pt-BR" sz="2800" b="1" i="1" dirty="0"/>
              <a:t>( ) </a:t>
            </a:r>
            <a:r>
              <a:rPr lang="pt-BR" sz="2800" dirty="0"/>
              <a:t>– indica se todos os caracteres são letras.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b="1" i="1" dirty="0" err="1"/>
              <a:t>isdigit</a:t>
            </a:r>
            <a:r>
              <a:rPr lang="pt-BR" sz="2800" b="1" i="1" dirty="0"/>
              <a:t>( ) </a:t>
            </a:r>
            <a:r>
              <a:rPr lang="pt-BR" sz="2800" dirty="0"/>
              <a:t>– indica se todos os caracteres são dígitos (números).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dirty="0"/>
              <a:t>Sintaxe: </a:t>
            </a:r>
          </a:p>
          <a:p>
            <a:pPr marL="0" lvl="1" indent="0" algn="ctr">
              <a:buClr>
                <a:schemeClr val="tx2"/>
              </a:buClr>
              <a:buNone/>
            </a:pPr>
            <a:r>
              <a:rPr lang="pt-BR" dirty="0" err="1"/>
              <a:t>nome_string.isalpha</a:t>
            </a:r>
            <a:r>
              <a:rPr lang="pt-BR" dirty="0"/>
              <a:t>()</a:t>
            </a:r>
          </a:p>
          <a:p>
            <a:pPr marL="0" lvl="1" indent="0" algn="ctr">
              <a:buClr>
                <a:schemeClr val="tx2"/>
              </a:buClr>
              <a:buNone/>
            </a:pPr>
            <a:r>
              <a:rPr lang="pt-BR" dirty="0" err="1"/>
              <a:t>nome_string.isdigit</a:t>
            </a:r>
            <a:r>
              <a:rPr lang="pt-BR" dirty="0"/>
              <a:t>()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Exemplos: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/>
              <a:t>a = 'Pindamonhangaba'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 err="1"/>
              <a:t>a.isalpha</a:t>
            </a:r>
            <a:r>
              <a:rPr lang="pt-BR" sz="2800" dirty="0"/>
              <a:t>() </a:t>
            </a:r>
            <a:r>
              <a:rPr lang="pt-BR" sz="2800" i="1" dirty="0"/>
              <a:t>retorna</a:t>
            </a:r>
            <a:r>
              <a:rPr lang="pt-BR" sz="2800" dirty="0"/>
              <a:t> </a:t>
            </a:r>
            <a:r>
              <a:rPr lang="pt-BR" sz="2800" dirty="0" err="1"/>
              <a:t>True</a:t>
            </a:r>
            <a:endParaRPr lang="pt-BR" sz="2800" dirty="0"/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 err="1"/>
              <a:t>a.isdigit</a:t>
            </a:r>
            <a:r>
              <a:rPr lang="pt-BR" sz="2800" dirty="0"/>
              <a:t>() </a:t>
            </a:r>
            <a:r>
              <a:rPr lang="pt-BR" sz="2800" i="1" dirty="0"/>
              <a:t>retorna</a:t>
            </a:r>
            <a:r>
              <a:rPr lang="pt-BR" sz="2800" dirty="0"/>
              <a:t> False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i="1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85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Métodos da Classe </a:t>
            </a:r>
            <a:r>
              <a:rPr lang="pt-BR" sz="3600" i="1" dirty="0" err="1">
                <a:solidFill>
                  <a:schemeClr val="tx2"/>
                </a:solidFill>
              </a:rPr>
              <a:t>string</a:t>
            </a:r>
            <a:endParaRPr lang="pt-BR" sz="3600" i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dirty="0"/>
              <a:t>Exercício: programa que lê uma </a:t>
            </a:r>
            <a:r>
              <a:rPr lang="pt-BR" i="1" dirty="0" err="1"/>
              <a:t>string</a:t>
            </a:r>
            <a:r>
              <a:rPr lang="pt-BR" dirty="0"/>
              <a:t> e imprime o total de letras, o total de números e a quantidade de outros caracteres.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i="1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3019214" y="2349309"/>
            <a:ext cx="749820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/>
              <a:t>cadeia = input('Entre com uma </a:t>
            </a:r>
            <a:r>
              <a:rPr lang="pt-BR" sz="2400" dirty="0" err="1"/>
              <a:t>string</a:t>
            </a:r>
            <a:r>
              <a:rPr lang="pt-BR" sz="2400" dirty="0"/>
              <a:t>: ')</a:t>
            </a:r>
          </a:p>
          <a:p>
            <a:pPr defTabSz="269875"/>
            <a:r>
              <a:rPr lang="pt-BR" sz="2400" dirty="0" err="1"/>
              <a:t>contA</a:t>
            </a:r>
            <a:r>
              <a:rPr lang="pt-BR" sz="2400" dirty="0"/>
              <a:t> = </a:t>
            </a:r>
            <a:r>
              <a:rPr lang="pt-BR" sz="2400" dirty="0" err="1"/>
              <a:t>contN</a:t>
            </a:r>
            <a:r>
              <a:rPr lang="pt-BR" sz="2400" dirty="0"/>
              <a:t> = </a:t>
            </a:r>
            <a:r>
              <a:rPr lang="pt-BR" sz="2400" dirty="0" err="1"/>
              <a:t>contO</a:t>
            </a:r>
            <a:r>
              <a:rPr lang="pt-BR" sz="2400" dirty="0"/>
              <a:t> = 0</a:t>
            </a:r>
          </a:p>
          <a:p>
            <a:pPr defTabSz="269875"/>
            <a:r>
              <a:rPr lang="pt-BR" sz="2400" dirty="0"/>
              <a:t>for i  in range(0,len(cadeia)):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dirty="0" err="1"/>
              <a:t>if</a:t>
            </a:r>
            <a:r>
              <a:rPr lang="pt-BR" sz="2400" dirty="0"/>
              <a:t> cadeia[i].</a:t>
            </a:r>
            <a:r>
              <a:rPr lang="pt-BR" sz="2400" dirty="0" err="1"/>
              <a:t>isalpha</a:t>
            </a:r>
            <a:r>
              <a:rPr lang="pt-BR" sz="2400" dirty="0"/>
              <a:t>():</a:t>
            </a:r>
          </a:p>
          <a:p>
            <a:pPr defTabSz="269875"/>
            <a:r>
              <a:rPr lang="pt-BR" sz="2400" dirty="0"/>
              <a:t>        </a:t>
            </a:r>
            <a:r>
              <a:rPr lang="pt-BR" sz="2400" dirty="0" err="1"/>
              <a:t>contA</a:t>
            </a:r>
            <a:r>
              <a:rPr lang="pt-BR" sz="2400" dirty="0"/>
              <a:t> += 1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dirty="0" err="1"/>
              <a:t>elif</a:t>
            </a:r>
            <a:r>
              <a:rPr lang="pt-BR" sz="2400" dirty="0"/>
              <a:t> cadeia[i].</a:t>
            </a:r>
            <a:r>
              <a:rPr lang="pt-BR" sz="2400" dirty="0" err="1"/>
              <a:t>isdigit</a:t>
            </a:r>
            <a:r>
              <a:rPr lang="pt-BR" sz="2400" dirty="0"/>
              <a:t>():</a:t>
            </a:r>
          </a:p>
          <a:p>
            <a:pPr defTabSz="269875"/>
            <a:r>
              <a:rPr lang="pt-BR" sz="2400" dirty="0"/>
              <a:t>        </a:t>
            </a:r>
            <a:r>
              <a:rPr lang="pt-BR" sz="2400" dirty="0" err="1"/>
              <a:t>contN</a:t>
            </a:r>
            <a:r>
              <a:rPr lang="pt-BR" sz="2400" dirty="0"/>
              <a:t> += 1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dirty="0" err="1"/>
              <a:t>else</a:t>
            </a:r>
            <a:r>
              <a:rPr lang="pt-BR" sz="2400" dirty="0"/>
              <a:t>:</a:t>
            </a:r>
          </a:p>
          <a:p>
            <a:pPr defTabSz="269875"/>
            <a:r>
              <a:rPr lang="pt-BR" sz="2400" dirty="0"/>
              <a:t>        </a:t>
            </a:r>
            <a:r>
              <a:rPr lang="pt-BR" sz="2400" dirty="0" err="1"/>
              <a:t>contO</a:t>
            </a:r>
            <a:r>
              <a:rPr lang="pt-BR" sz="2400" dirty="0"/>
              <a:t> += 1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('Letras: ', </a:t>
            </a:r>
            <a:r>
              <a:rPr lang="pt-BR" sz="2400" dirty="0" err="1"/>
              <a:t>contA</a:t>
            </a:r>
            <a:r>
              <a:rPr lang="pt-BR" sz="2400" dirty="0"/>
              <a:t>, 'Números: ', </a:t>
            </a:r>
            <a:r>
              <a:rPr lang="pt-BR" sz="2400" dirty="0" err="1"/>
              <a:t>contN</a:t>
            </a:r>
            <a:r>
              <a:rPr lang="pt-BR" sz="2400" dirty="0"/>
              <a:t>, 'Outros: ', </a:t>
            </a:r>
            <a:r>
              <a:rPr lang="pt-BR" sz="2400" dirty="0" err="1"/>
              <a:t>contO</a:t>
            </a:r>
            <a:r>
              <a:rPr lang="pt-B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854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Métodos da Classe </a:t>
            </a:r>
            <a:r>
              <a:rPr lang="pt-BR" sz="3600" i="1" dirty="0" err="1">
                <a:solidFill>
                  <a:schemeClr val="tx2"/>
                </a:solidFill>
              </a:rPr>
              <a:t>string</a:t>
            </a:r>
            <a:endParaRPr lang="pt-BR" sz="3600" i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b="1" i="1" dirty="0" err="1"/>
              <a:t>replace</a:t>
            </a:r>
            <a:r>
              <a:rPr lang="pt-BR" sz="2800" b="1" i="1" dirty="0"/>
              <a:t>(...) </a:t>
            </a:r>
            <a:r>
              <a:rPr lang="pt-BR" sz="2800" dirty="0"/>
              <a:t>– substitui uma </a:t>
            </a:r>
            <a:r>
              <a:rPr lang="pt-BR" sz="2800" i="1" dirty="0" err="1"/>
              <a:t>sub-string</a:t>
            </a:r>
            <a:r>
              <a:rPr lang="pt-BR" sz="2800" dirty="0"/>
              <a:t> por outra.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Sintaxe: </a:t>
            </a:r>
          </a:p>
          <a:p>
            <a:pPr marL="0" lvl="1" indent="0" algn="ctr">
              <a:buClr>
                <a:schemeClr val="tx2"/>
              </a:buClr>
              <a:buNone/>
            </a:pPr>
            <a:r>
              <a:rPr lang="pt-BR" sz="2800" dirty="0" err="1"/>
              <a:t>nome_string</a:t>
            </a:r>
            <a:r>
              <a:rPr lang="pt-BR" dirty="0" err="1"/>
              <a:t>.replace</a:t>
            </a:r>
            <a:r>
              <a:rPr lang="pt-BR" dirty="0"/>
              <a:t>(</a:t>
            </a:r>
            <a:r>
              <a:rPr lang="pt-BR" dirty="0" err="1"/>
              <a:t>sub_a</a:t>
            </a:r>
            <a:r>
              <a:rPr lang="pt-BR" dirty="0"/>
              <a:t>, </a:t>
            </a:r>
            <a:r>
              <a:rPr lang="pt-BR" dirty="0" err="1"/>
              <a:t>sub_b</a:t>
            </a:r>
            <a:r>
              <a:rPr lang="pt-BR" dirty="0"/>
              <a:t>, </a:t>
            </a:r>
            <a:r>
              <a:rPr lang="pt-BR" dirty="0" err="1"/>
              <a:t>qte</a:t>
            </a:r>
            <a:r>
              <a:rPr lang="pt-BR" dirty="0"/>
              <a:t>)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i="1" dirty="0" err="1"/>
              <a:t>nome_string</a:t>
            </a:r>
            <a:r>
              <a:rPr lang="pt-BR" sz="2800" dirty="0"/>
              <a:t>, </a:t>
            </a:r>
            <a:r>
              <a:rPr lang="pt-BR" sz="2800" i="1" dirty="0" err="1"/>
              <a:t>sub_a</a:t>
            </a:r>
            <a:r>
              <a:rPr lang="pt-BR" sz="2800" dirty="0"/>
              <a:t> e </a:t>
            </a:r>
            <a:r>
              <a:rPr lang="pt-BR" sz="2800" i="1" dirty="0" err="1"/>
              <a:t>sub_b</a:t>
            </a:r>
            <a:r>
              <a:rPr lang="pt-BR" sz="2800" dirty="0"/>
              <a:t> podem ser constantes ou variáveis.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Substitui as ocorrências de </a:t>
            </a:r>
            <a:r>
              <a:rPr lang="pt-BR" sz="2800" i="1" dirty="0" err="1"/>
              <a:t>sub_a</a:t>
            </a:r>
            <a:r>
              <a:rPr lang="pt-BR" sz="2800" dirty="0"/>
              <a:t> em </a:t>
            </a:r>
            <a:r>
              <a:rPr lang="pt-BR" sz="2800" i="1" dirty="0" err="1"/>
              <a:t>nome_string</a:t>
            </a:r>
            <a:r>
              <a:rPr lang="pt-BR" sz="2800" dirty="0"/>
              <a:t> por </a:t>
            </a:r>
            <a:r>
              <a:rPr lang="pt-BR" sz="2800" i="1" dirty="0" err="1"/>
              <a:t>sub_b</a:t>
            </a:r>
            <a:r>
              <a:rPr lang="pt-BR" sz="2800" dirty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O parâmetro </a:t>
            </a:r>
            <a:r>
              <a:rPr lang="pt-BR" sz="2800" i="1" dirty="0" err="1"/>
              <a:t>qte</a:t>
            </a:r>
            <a:r>
              <a:rPr lang="pt-BR" sz="2800" dirty="0"/>
              <a:t> é opcional: indica quantas vezes a substituição deve ser feita.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71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Métodos da Classe </a:t>
            </a:r>
            <a:r>
              <a:rPr lang="pt-BR" sz="3600" i="1" dirty="0" err="1">
                <a:solidFill>
                  <a:schemeClr val="tx2"/>
                </a:solidFill>
              </a:rPr>
              <a:t>string</a:t>
            </a:r>
            <a:endParaRPr lang="pt-BR" sz="3600" i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b="1" i="1" dirty="0" err="1"/>
              <a:t>replace</a:t>
            </a:r>
            <a:r>
              <a:rPr lang="pt-BR" sz="2800" b="1" i="1" dirty="0"/>
              <a:t>(...) </a:t>
            </a:r>
            <a:r>
              <a:rPr lang="pt-BR" sz="2800" dirty="0"/>
              <a:t>– substitui uma </a:t>
            </a:r>
            <a:r>
              <a:rPr lang="pt-BR" sz="2800" i="1" dirty="0" err="1"/>
              <a:t>sub-string</a:t>
            </a:r>
            <a:r>
              <a:rPr lang="pt-BR" sz="2800" dirty="0"/>
              <a:t> por outra.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Sintaxe: </a:t>
            </a:r>
          </a:p>
          <a:p>
            <a:pPr marL="0" lvl="1" indent="0" algn="ctr">
              <a:buClr>
                <a:schemeClr val="tx2"/>
              </a:buClr>
              <a:buNone/>
            </a:pPr>
            <a:r>
              <a:rPr lang="pt-BR" sz="2800" dirty="0" err="1"/>
              <a:t>nome_string</a:t>
            </a:r>
            <a:r>
              <a:rPr lang="pt-BR" dirty="0" err="1"/>
              <a:t>.replace</a:t>
            </a:r>
            <a:r>
              <a:rPr lang="pt-BR" dirty="0"/>
              <a:t>(</a:t>
            </a:r>
            <a:r>
              <a:rPr lang="pt-BR" dirty="0" err="1"/>
              <a:t>sub_a</a:t>
            </a:r>
            <a:r>
              <a:rPr lang="pt-BR" dirty="0"/>
              <a:t>, </a:t>
            </a:r>
            <a:r>
              <a:rPr lang="pt-BR" dirty="0" err="1"/>
              <a:t>sub_b</a:t>
            </a:r>
            <a:r>
              <a:rPr lang="pt-BR" dirty="0"/>
              <a:t>, </a:t>
            </a:r>
            <a:r>
              <a:rPr lang="pt-BR" dirty="0" err="1"/>
              <a:t>qte</a:t>
            </a:r>
            <a:r>
              <a:rPr lang="pt-BR" dirty="0"/>
              <a:t>)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Exemplo: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/>
              <a:t>a = 'Brasil'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 err="1"/>
              <a:t>a.replace</a:t>
            </a:r>
            <a:r>
              <a:rPr lang="pt-BR" sz="2800" dirty="0"/>
              <a:t>('s', 'z') </a:t>
            </a:r>
            <a:r>
              <a:rPr lang="pt-BR" sz="2800" i="1" dirty="0"/>
              <a:t>retorna</a:t>
            </a:r>
            <a:r>
              <a:rPr lang="pt-BR" sz="2800" dirty="0"/>
              <a:t> '</a:t>
            </a:r>
            <a:r>
              <a:rPr lang="pt-BR" sz="2800" dirty="0" err="1"/>
              <a:t>Brazil</a:t>
            </a:r>
            <a:r>
              <a:rPr lang="pt-BR" sz="2800" dirty="0"/>
              <a:t>'</a:t>
            </a:r>
          </a:p>
          <a:p>
            <a:pPr marL="0" indent="0" algn="ctr">
              <a:buClr>
                <a:schemeClr val="tx2"/>
              </a:buClr>
              <a:buNone/>
            </a:pPr>
            <a:endParaRPr lang="pt-BR" sz="2800" dirty="0"/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/>
              <a:t>b = 'Pindamonhangaba'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 err="1"/>
              <a:t>b.replace</a:t>
            </a:r>
            <a:r>
              <a:rPr lang="pt-BR" sz="2800" dirty="0"/>
              <a:t>('a', '_', 2) </a:t>
            </a:r>
            <a:r>
              <a:rPr lang="pt-BR" sz="2800" i="1" dirty="0"/>
              <a:t>retorna</a:t>
            </a:r>
            <a:r>
              <a:rPr lang="pt-BR" sz="2800" dirty="0"/>
              <a:t> '</a:t>
            </a:r>
            <a:r>
              <a:rPr lang="pt-BR" sz="2800" dirty="0" err="1"/>
              <a:t>Pind_monh_ngaba</a:t>
            </a:r>
            <a:r>
              <a:rPr lang="pt-BR" sz="2800" dirty="0"/>
              <a:t>'</a:t>
            </a:r>
          </a:p>
          <a:p>
            <a:pPr marL="0" indent="0" algn="ctr">
              <a:buClr>
                <a:schemeClr val="tx2"/>
              </a:buClr>
              <a:buNone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Métodos da Classe </a:t>
            </a:r>
            <a:r>
              <a:rPr lang="pt-BR" sz="3600" i="1" dirty="0" err="1">
                <a:solidFill>
                  <a:schemeClr val="tx2"/>
                </a:solidFill>
              </a:rPr>
              <a:t>string</a:t>
            </a:r>
            <a:endParaRPr lang="pt-BR" sz="3600" i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b="1" i="1" dirty="0" err="1"/>
              <a:t>split</a:t>
            </a:r>
            <a:r>
              <a:rPr lang="pt-BR" sz="2800" b="1" i="1" dirty="0"/>
              <a:t>(...) </a:t>
            </a:r>
            <a:r>
              <a:rPr lang="pt-BR" sz="2800" dirty="0"/>
              <a:t>– quebra uma </a:t>
            </a:r>
            <a:r>
              <a:rPr lang="pt-BR" sz="2800" i="1" dirty="0" err="1"/>
              <a:t>string</a:t>
            </a:r>
            <a:r>
              <a:rPr lang="pt-BR" sz="2800" dirty="0"/>
              <a:t> quando encontra uma determinada </a:t>
            </a:r>
            <a:r>
              <a:rPr lang="pt-BR" sz="2800" i="1" dirty="0" err="1"/>
              <a:t>sub-string</a:t>
            </a:r>
            <a:r>
              <a:rPr lang="pt-BR" sz="2800" dirty="0"/>
              <a:t>.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Sintaxe: </a:t>
            </a:r>
          </a:p>
          <a:p>
            <a:pPr marL="0" lvl="1" indent="0" algn="ctr">
              <a:buClr>
                <a:schemeClr val="tx2"/>
              </a:buClr>
              <a:buNone/>
            </a:pPr>
            <a:r>
              <a:rPr lang="pt-BR" sz="2800" dirty="0" err="1"/>
              <a:t>nome_string</a:t>
            </a:r>
            <a:r>
              <a:rPr lang="pt-BR" dirty="0" err="1"/>
              <a:t>.split</a:t>
            </a:r>
            <a:r>
              <a:rPr lang="pt-BR" dirty="0"/>
              <a:t>(</a:t>
            </a:r>
            <a:r>
              <a:rPr lang="pt-BR" dirty="0" err="1"/>
              <a:t>sub_a</a:t>
            </a:r>
            <a:r>
              <a:rPr lang="pt-BR" dirty="0"/>
              <a:t>, </a:t>
            </a:r>
            <a:r>
              <a:rPr lang="pt-BR" dirty="0" err="1"/>
              <a:t>qte</a:t>
            </a:r>
            <a:r>
              <a:rPr lang="pt-BR" dirty="0"/>
              <a:t>)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i="1" dirty="0" err="1"/>
              <a:t>nome_string</a:t>
            </a:r>
            <a:r>
              <a:rPr lang="pt-BR" sz="2800" dirty="0"/>
              <a:t> e </a:t>
            </a:r>
            <a:r>
              <a:rPr lang="pt-BR" sz="2800" i="1" dirty="0" err="1"/>
              <a:t>sub_a</a:t>
            </a:r>
            <a:r>
              <a:rPr lang="pt-BR" sz="2800" dirty="0"/>
              <a:t> podem ser constantes ou variáveis.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Retorna uma lista de </a:t>
            </a:r>
            <a:r>
              <a:rPr lang="pt-BR" sz="2800" i="1" dirty="0" err="1"/>
              <a:t>strings</a:t>
            </a:r>
            <a:r>
              <a:rPr lang="pt-BR" sz="2800" dirty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O parâmetro </a:t>
            </a:r>
            <a:r>
              <a:rPr lang="pt-BR" sz="2800" i="1" dirty="0" err="1"/>
              <a:t>qte</a:t>
            </a:r>
            <a:r>
              <a:rPr lang="pt-BR" sz="2800" dirty="0"/>
              <a:t> é opcional: indica quantas vezes a quebra deve ser feita.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2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Métodos da Classe </a:t>
            </a:r>
            <a:r>
              <a:rPr lang="pt-BR" sz="3600" i="1" dirty="0" err="1">
                <a:solidFill>
                  <a:schemeClr val="tx2"/>
                </a:solidFill>
              </a:rPr>
              <a:t>string</a:t>
            </a:r>
            <a:endParaRPr lang="pt-BR" sz="3600" i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b="1" i="1" dirty="0" err="1"/>
              <a:t>split</a:t>
            </a:r>
            <a:r>
              <a:rPr lang="pt-BR" sz="2800" b="1" i="1" dirty="0"/>
              <a:t>(...) </a:t>
            </a:r>
            <a:r>
              <a:rPr lang="pt-BR" sz="2800" dirty="0"/>
              <a:t>– quebra uma </a:t>
            </a:r>
            <a:r>
              <a:rPr lang="pt-BR" sz="2800" i="1" dirty="0" err="1"/>
              <a:t>string</a:t>
            </a:r>
            <a:r>
              <a:rPr lang="pt-BR" sz="2800" dirty="0"/>
              <a:t> quando encontra uma determinada </a:t>
            </a:r>
            <a:r>
              <a:rPr lang="pt-BR" sz="2800" i="1" dirty="0" err="1"/>
              <a:t>sub-string</a:t>
            </a:r>
            <a:r>
              <a:rPr lang="pt-BR" sz="2800" dirty="0"/>
              <a:t>.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Sintaxe: </a:t>
            </a:r>
          </a:p>
          <a:p>
            <a:pPr marL="0" lvl="1" indent="0" algn="ctr">
              <a:buClr>
                <a:schemeClr val="tx2"/>
              </a:buClr>
              <a:buNone/>
            </a:pPr>
            <a:r>
              <a:rPr lang="pt-BR" sz="2800" dirty="0" err="1"/>
              <a:t>nome_string</a:t>
            </a:r>
            <a:r>
              <a:rPr lang="pt-BR" dirty="0" err="1"/>
              <a:t>.split</a:t>
            </a:r>
            <a:r>
              <a:rPr lang="pt-BR" dirty="0"/>
              <a:t>(</a:t>
            </a:r>
            <a:r>
              <a:rPr lang="pt-BR" dirty="0" err="1"/>
              <a:t>sub_a</a:t>
            </a:r>
            <a:r>
              <a:rPr lang="pt-BR" dirty="0"/>
              <a:t>, </a:t>
            </a:r>
            <a:r>
              <a:rPr lang="pt-BR" dirty="0" err="1"/>
              <a:t>qte</a:t>
            </a:r>
            <a:r>
              <a:rPr lang="pt-BR" dirty="0"/>
              <a:t>)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Exemplo: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/>
              <a:t>cadeia = 'Pindamonhangaba'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 err="1"/>
              <a:t>cadeia.split</a:t>
            </a:r>
            <a:r>
              <a:rPr lang="pt-BR" sz="2800" dirty="0"/>
              <a:t>('a', 2) </a:t>
            </a:r>
            <a:r>
              <a:rPr lang="pt-BR" sz="2800" i="1" dirty="0"/>
              <a:t>retorna</a:t>
            </a:r>
            <a:r>
              <a:rPr lang="pt-BR" sz="2800" dirty="0"/>
              <a:t> ['</a:t>
            </a:r>
            <a:r>
              <a:rPr lang="pt-BR" sz="2800" dirty="0" err="1"/>
              <a:t>Pind</a:t>
            </a:r>
            <a:r>
              <a:rPr lang="pt-BR" sz="2800" dirty="0"/>
              <a:t>', '</a:t>
            </a:r>
            <a:r>
              <a:rPr lang="pt-BR" sz="2800" dirty="0" err="1"/>
              <a:t>monh</a:t>
            </a:r>
            <a:r>
              <a:rPr lang="pt-BR" sz="2800" dirty="0"/>
              <a:t>', '</a:t>
            </a:r>
            <a:r>
              <a:rPr lang="pt-BR" sz="2800" dirty="0" err="1"/>
              <a:t>ngaba</a:t>
            </a:r>
            <a:r>
              <a:rPr lang="pt-BR" sz="2800" dirty="0"/>
              <a:t>']</a:t>
            </a:r>
          </a:p>
          <a:p>
            <a:pPr marL="0" indent="0" algn="ctr">
              <a:buClr>
                <a:schemeClr val="tx2"/>
              </a:buClr>
              <a:buNone/>
            </a:pPr>
            <a:endParaRPr lang="pt-BR" sz="2800" dirty="0"/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/>
              <a:t>texto = 'Rio de Janeiro'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 err="1"/>
              <a:t>texto.split</a:t>
            </a:r>
            <a:r>
              <a:rPr lang="pt-BR" sz="2800" dirty="0"/>
              <a:t>(' ') </a:t>
            </a:r>
            <a:r>
              <a:rPr lang="pt-BR" sz="2800" i="1" dirty="0"/>
              <a:t>retorna</a:t>
            </a:r>
            <a:r>
              <a:rPr lang="pt-BR" sz="2800" dirty="0"/>
              <a:t> ['Rio', 'de', 'Janeiro']</a:t>
            </a:r>
          </a:p>
          <a:p>
            <a:pPr marL="0" indent="0" algn="ctr">
              <a:buClr>
                <a:schemeClr val="tx2"/>
              </a:buClr>
              <a:buNone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7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Métodos da Classe </a:t>
            </a:r>
            <a:r>
              <a:rPr lang="pt-BR" sz="3600" i="1" dirty="0" err="1">
                <a:solidFill>
                  <a:schemeClr val="tx2"/>
                </a:solidFill>
              </a:rPr>
              <a:t>string</a:t>
            </a:r>
            <a:endParaRPr lang="pt-BR" sz="3600" i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dirty="0"/>
              <a:t>Exercício: programa que lê uma </a:t>
            </a:r>
            <a:r>
              <a:rPr lang="pt-BR" i="1" dirty="0" err="1"/>
              <a:t>string</a:t>
            </a:r>
            <a:r>
              <a:rPr lang="pt-BR" dirty="0"/>
              <a:t> (frase) e diz se ela contém uma determinada palavra.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i="1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4327019" y="2133450"/>
            <a:ext cx="663893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/>
              <a:t>palavra = 'vovó' </a:t>
            </a:r>
          </a:p>
          <a:p>
            <a:pPr defTabSz="269875"/>
            <a:r>
              <a:rPr lang="pt-BR" sz="2400" dirty="0" err="1"/>
              <a:t>qte</a:t>
            </a:r>
            <a:r>
              <a:rPr lang="pt-BR" sz="2400" dirty="0"/>
              <a:t> = 0</a:t>
            </a:r>
          </a:p>
          <a:p>
            <a:pPr defTabSz="269875"/>
            <a:r>
              <a:rPr lang="pt-BR" sz="2400" dirty="0"/>
              <a:t>texto = input('Entre com uma frase: ')</a:t>
            </a:r>
          </a:p>
          <a:p>
            <a:pPr defTabSz="269875"/>
            <a:r>
              <a:rPr lang="pt-BR" sz="2400" dirty="0" err="1"/>
              <a:t>lista_de_palavras</a:t>
            </a:r>
            <a:r>
              <a:rPr lang="pt-BR" sz="2400" dirty="0"/>
              <a:t> = </a:t>
            </a:r>
            <a:r>
              <a:rPr lang="pt-BR" sz="2400" dirty="0" err="1"/>
              <a:t>texto.split</a:t>
            </a:r>
            <a:r>
              <a:rPr lang="pt-BR" sz="2400" dirty="0"/>
              <a:t>(' ')</a:t>
            </a:r>
          </a:p>
          <a:p>
            <a:pPr defTabSz="269875"/>
            <a:r>
              <a:rPr lang="pt-BR" sz="2400" dirty="0"/>
              <a:t>for p in </a:t>
            </a:r>
            <a:r>
              <a:rPr lang="pt-BR" sz="2400" dirty="0" err="1"/>
              <a:t>lista_de_palavras</a:t>
            </a:r>
            <a:r>
              <a:rPr lang="pt-BR" sz="2400" dirty="0"/>
              <a:t>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dirty="0" err="1"/>
              <a:t>if</a:t>
            </a:r>
            <a:r>
              <a:rPr lang="pt-BR" sz="2400" dirty="0"/>
              <a:t> </a:t>
            </a:r>
            <a:r>
              <a:rPr lang="pt-BR" sz="2400" dirty="0" err="1"/>
              <a:t>p.upper</a:t>
            </a:r>
            <a:r>
              <a:rPr lang="pt-BR" sz="2400" dirty="0"/>
              <a:t>() == </a:t>
            </a:r>
            <a:r>
              <a:rPr lang="pt-BR" sz="2400" dirty="0" err="1"/>
              <a:t>palavra.upper</a:t>
            </a:r>
            <a:r>
              <a:rPr lang="pt-BR" sz="2400" dirty="0"/>
              <a:t>():</a:t>
            </a:r>
          </a:p>
          <a:p>
            <a:pPr defTabSz="269875"/>
            <a:r>
              <a:rPr lang="pt-BR" sz="2400" dirty="0"/>
              <a:t>        </a:t>
            </a:r>
            <a:r>
              <a:rPr lang="pt-BR" sz="2400" dirty="0" err="1"/>
              <a:t>qte</a:t>
            </a:r>
            <a:r>
              <a:rPr lang="pt-BR" sz="2400" dirty="0"/>
              <a:t> = </a:t>
            </a:r>
            <a:r>
              <a:rPr lang="pt-BR" sz="2400" dirty="0" err="1"/>
              <a:t>qte</a:t>
            </a:r>
            <a:r>
              <a:rPr lang="pt-BR" sz="2400" dirty="0"/>
              <a:t> + 1</a:t>
            </a:r>
          </a:p>
          <a:p>
            <a:pPr defTabSz="269875"/>
            <a:r>
              <a:rPr lang="pt-BR" sz="2400" dirty="0" err="1"/>
              <a:t>if</a:t>
            </a:r>
            <a:r>
              <a:rPr lang="pt-BR" sz="2400" dirty="0"/>
              <a:t> </a:t>
            </a:r>
            <a:r>
              <a:rPr lang="pt-BR" sz="2400" dirty="0" err="1"/>
              <a:t>qte</a:t>
            </a:r>
            <a:r>
              <a:rPr lang="pt-BR" sz="2400" dirty="0"/>
              <a:t> &gt; 0: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dirty="0" err="1"/>
              <a:t>print</a:t>
            </a:r>
            <a:r>
              <a:rPr lang="pt-BR" sz="2400" dirty="0"/>
              <a:t>('Palavra', palavra, 'encontrada', </a:t>
            </a:r>
            <a:r>
              <a:rPr lang="pt-BR" sz="2400" dirty="0" err="1"/>
              <a:t>qte</a:t>
            </a:r>
            <a:r>
              <a:rPr lang="pt-BR" sz="2400" dirty="0"/>
              <a:t>, 'vezes.')</a:t>
            </a:r>
          </a:p>
          <a:p>
            <a:pPr defTabSz="269875"/>
            <a:r>
              <a:rPr lang="pt-BR" sz="2400" dirty="0" err="1"/>
              <a:t>else</a:t>
            </a:r>
            <a:r>
              <a:rPr lang="pt-BR" sz="2400" dirty="0"/>
              <a:t>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dirty="0" err="1"/>
              <a:t>print</a:t>
            </a:r>
            <a:r>
              <a:rPr lang="pt-BR" sz="2400" dirty="0"/>
              <a:t>('Palavra', palavra, 'não encontrada.')</a:t>
            </a:r>
          </a:p>
        </p:txBody>
      </p:sp>
    </p:spTree>
    <p:extLst>
      <p:ext uri="{BB962C8B-B14F-4D97-AF65-F5344CB8AC3E}">
        <p14:creationId xmlns:p14="http://schemas.microsoft.com/office/powerpoint/2010/main" val="36636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Métodos da Classe </a:t>
            </a:r>
            <a:r>
              <a:rPr lang="pt-BR" sz="3600" i="1" dirty="0" err="1">
                <a:solidFill>
                  <a:schemeClr val="tx2"/>
                </a:solidFill>
              </a:rPr>
              <a:t>string</a:t>
            </a:r>
            <a:endParaRPr lang="pt-BR" sz="3600" i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b="1" i="1" dirty="0" err="1"/>
              <a:t>format</a:t>
            </a:r>
            <a:r>
              <a:rPr lang="pt-BR" sz="2800" b="1" i="1" dirty="0"/>
              <a:t>(...) </a:t>
            </a:r>
            <a:r>
              <a:rPr lang="pt-BR" sz="2800" dirty="0"/>
              <a:t>– Insere um valor (transformado em </a:t>
            </a:r>
            <a:r>
              <a:rPr lang="pt-BR" sz="2800" i="1" dirty="0" err="1"/>
              <a:t>string</a:t>
            </a:r>
            <a:r>
              <a:rPr lang="pt-BR" sz="2800" dirty="0"/>
              <a:t>) dentro da </a:t>
            </a:r>
            <a:r>
              <a:rPr lang="pt-BR" sz="2800" i="1" dirty="0" err="1"/>
              <a:t>string</a:t>
            </a:r>
            <a:r>
              <a:rPr lang="pt-BR" sz="2800" i="1" dirty="0"/>
              <a:t> </a:t>
            </a:r>
            <a:r>
              <a:rPr lang="pt-BR" sz="2800" dirty="0"/>
              <a:t>a ser formatada, na posição definida por { }.</a:t>
            </a:r>
          </a:p>
          <a:p>
            <a:pPr marL="0" lvl="1" indent="0">
              <a:buClr>
                <a:schemeClr val="tx2"/>
              </a:buClr>
              <a:buNone/>
            </a:pPr>
            <a:endParaRPr lang="pt-BR" sz="1600" dirty="0"/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</a:t>
            </a:r>
            <a:r>
              <a:rPr lang="pt-BR" dirty="0" err="1"/>
              <a:t>print</a:t>
            </a:r>
            <a:r>
              <a:rPr lang="pt-BR" dirty="0"/>
              <a:t>('O número é {}.'.</a:t>
            </a:r>
            <a:r>
              <a:rPr lang="pt-BR" dirty="0" err="1"/>
              <a:t>format</a:t>
            </a:r>
            <a:r>
              <a:rPr lang="pt-BR" dirty="0"/>
              <a:t>(13))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O número é 13.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1600" dirty="0"/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numero = 13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frase = 'O número é: {}.'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</a:t>
            </a:r>
            <a:r>
              <a:rPr lang="pt-BR" dirty="0" err="1"/>
              <a:t>print</a:t>
            </a:r>
            <a:r>
              <a:rPr lang="pt-BR" dirty="0"/>
              <a:t>(</a:t>
            </a:r>
            <a:r>
              <a:rPr lang="pt-BR" dirty="0" err="1"/>
              <a:t>frase.format</a:t>
            </a:r>
            <a:r>
              <a:rPr lang="pt-BR" dirty="0"/>
              <a:t>(numero))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O número é 13.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37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Métodos da Classe </a:t>
            </a:r>
            <a:r>
              <a:rPr lang="pt-BR" sz="3600" i="1" dirty="0" err="1">
                <a:solidFill>
                  <a:schemeClr val="tx2"/>
                </a:solidFill>
              </a:rPr>
              <a:t>string</a:t>
            </a:r>
            <a:endParaRPr lang="pt-BR" sz="3600" i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714163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b="1" i="1" dirty="0" err="1"/>
              <a:t>format</a:t>
            </a:r>
            <a:r>
              <a:rPr lang="pt-BR" sz="2800" b="1" i="1" dirty="0"/>
              <a:t>(...) </a:t>
            </a:r>
            <a:r>
              <a:rPr lang="pt-BR" sz="2800" dirty="0"/>
              <a:t>– Insere um valor (transformado em </a:t>
            </a:r>
            <a:r>
              <a:rPr lang="pt-BR" sz="2800" i="1" dirty="0" err="1"/>
              <a:t>string</a:t>
            </a:r>
            <a:r>
              <a:rPr lang="pt-BR" sz="2800" dirty="0"/>
              <a:t>) dentro da </a:t>
            </a:r>
            <a:r>
              <a:rPr lang="pt-BR" sz="2800" i="1" dirty="0" err="1"/>
              <a:t>string</a:t>
            </a:r>
            <a:r>
              <a:rPr lang="pt-BR" sz="2800" i="1" dirty="0"/>
              <a:t> </a:t>
            </a:r>
            <a:r>
              <a:rPr lang="pt-BR" sz="2800" dirty="0"/>
              <a:t>a ser formatada, na posição definida por { }.</a:t>
            </a:r>
          </a:p>
          <a:p>
            <a:pPr marL="0" lvl="1" indent="0">
              <a:buClr>
                <a:schemeClr val="tx2"/>
              </a:buClr>
              <a:buNone/>
            </a:pPr>
            <a:endParaRPr lang="pt-BR" sz="1600" dirty="0"/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</a:t>
            </a:r>
            <a:r>
              <a:rPr lang="pt-BR" dirty="0" err="1"/>
              <a:t>print</a:t>
            </a:r>
            <a:r>
              <a:rPr lang="pt-BR" dirty="0"/>
              <a:t>('Primeira palavra: {}; segunda palavra: {}.'.</a:t>
            </a:r>
            <a:r>
              <a:rPr lang="pt-BR" dirty="0" err="1"/>
              <a:t>format</a:t>
            </a:r>
            <a:r>
              <a:rPr lang="pt-BR" dirty="0"/>
              <a:t>('um', 'dois'))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'Primeira palavra: um; segunda palavra: dois.'</a:t>
            </a:r>
          </a:p>
          <a:p>
            <a:pPr marL="0" lvl="1" indent="0">
              <a:buClr>
                <a:schemeClr val="tx2"/>
              </a:buClr>
              <a:buNone/>
            </a:pPr>
            <a:endParaRPr lang="pt-BR" sz="1600" dirty="0"/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</a:t>
            </a:r>
            <a:r>
              <a:rPr lang="pt-BR" dirty="0" err="1"/>
              <a:t>print</a:t>
            </a:r>
            <a:r>
              <a:rPr lang="pt-BR" dirty="0"/>
              <a:t>('Primeira palavra: \'{}\'; segunda palavra: \'{}\'.'.</a:t>
            </a:r>
            <a:r>
              <a:rPr lang="pt-BR" dirty="0" err="1"/>
              <a:t>format</a:t>
            </a:r>
            <a:r>
              <a:rPr lang="pt-BR" dirty="0"/>
              <a:t>('um', 'dois'))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Primeira palavra: 'um'; segunda palavra: 'dois'.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4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Métodos da Classe </a:t>
            </a:r>
            <a:r>
              <a:rPr lang="pt-BR" sz="3600" i="1" dirty="0" err="1">
                <a:solidFill>
                  <a:schemeClr val="tx2"/>
                </a:solidFill>
              </a:rPr>
              <a:t>string</a:t>
            </a:r>
            <a:endParaRPr lang="pt-BR" sz="3600" i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802768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b="1" i="1" dirty="0" err="1"/>
              <a:t>format</a:t>
            </a:r>
            <a:r>
              <a:rPr lang="pt-BR" sz="2800" b="1" i="1" dirty="0"/>
              <a:t>(...) </a:t>
            </a:r>
            <a:r>
              <a:rPr lang="pt-BR" sz="2800" dirty="0"/>
              <a:t>– Insere um valor (transformado em </a:t>
            </a:r>
            <a:r>
              <a:rPr lang="pt-BR" sz="2800" i="1" dirty="0" err="1"/>
              <a:t>string</a:t>
            </a:r>
            <a:r>
              <a:rPr lang="pt-BR" sz="2800" dirty="0"/>
              <a:t>) dentro da </a:t>
            </a:r>
            <a:r>
              <a:rPr lang="pt-BR" sz="2800" i="1" dirty="0" err="1"/>
              <a:t>string</a:t>
            </a:r>
            <a:r>
              <a:rPr lang="pt-BR" sz="2800" i="1" dirty="0"/>
              <a:t> </a:t>
            </a:r>
            <a:r>
              <a:rPr lang="pt-BR" sz="2800" dirty="0"/>
              <a:t>a ser formatada, na posição definida por { }.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dirty="0"/>
              <a:t>Inserindo uma nova linha (\n):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1600" dirty="0"/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</a:t>
            </a:r>
            <a:r>
              <a:rPr lang="pt-BR" dirty="0" err="1"/>
              <a:t>print</a:t>
            </a:r>
            <a:r>
              <a:rPr lang="pt-BR" dirty="0"/>
              <a:t>('Primeira palavra: \'{}\' \</a:t>
            </a:r>
            <a:r>
              <a:rPr lang="pt-BR" dirty="0" err="1"/>
              <a:t>nSegunda</a:t>
            </a:r>
            <a:r>
              <a:rPr lang="pt-BR" dirty="0"/>
              <a:t> palavra: \'{}\''.</a:t>
            </a:r>
            <a:r>
              <a:rPr lang="pt-BR" dirty="0" err="1"/>
              <a:t>format</a:t>
            </a:r>
            <a:r>
              <a:rPr lang="pt-BR" dirty="0"/>
              <a:t>('um', 'dois'))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Primeira palavra: 'um'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Segunda palavra: 'dois'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22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Módulos de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b="1" dirty="0" err="1"/>
              <a:t>NumPy</a:t>
            </a:r>
            <a:r>
              <a:rPr lang="pt-BR" sz="2800" dirty="0"/>
              <a:t> e </a:t>
            </a:r>
            <a:r>
              <a:rPr lang="pt-BR" sz="2800" b="1" dirty="0" err="1"/>
              <a:t>SciPy</a:t>
            </a:r>
            <a:endParaRPr lang="pt-BR" sz="2800" b="1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Computação científica: funções matemáticas complexas; rotinas de álgebra linear; interpolação; transformadas de </a:t>
            </a:r>
            <a:r>
              <a:rPr lang="en-US" sz="2800" dirty="0"/>
              <a:t>Fourier, etc.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en-US" sz="2800" dirty="0">
                <a:hlinkClick r:id="rId2"/>
              </a:rPr>
              <a:t>https://numpy.org/</a:t>
            </a:r>
            <a:endParaRPr lang="en-US" sz="2800" dirty="0"/>
          </a:p>
          <a:p>
            <a:pPr marL="0" indent="0" algn="ctr">
              <a:buClr>
                <a:schemeClr val="tx2"/>
              </a:buClr>
              <a:buNone/>
            </a:pPr>
            <a:r>
              <a:rPr lang="en-US" sz="2800" dirty="0">
                <a:hlinkClick r:id="rId3"/>
              </a:rPr>
              <a:t>https://www.scipy.org/</a:t>
            </a:r>
            <a:endParaRPr lang="en-US" sz="2800" dirty="0"/>
          </a:p>
          <a:p>
            <a:pPr marL="0" indent="0">
              <a:buClr>
                <a:schemeClr val="tx2"/>
              </a:buClr>
              <a:buNone/>
            </a:pPr>
            <a:r>
              <a:rPr lang="pt-BR" sz="2800" b="1" dirty="0" err="1"/>
              <a:t>Matplotlib</a:t>
            </a:r>
            <a:endParaRPr lang="pt-BR" sz="2800" b="1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Visualização: biblioteca para a criação de visualizações estáticas, animadas e interativas.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>
                <a:hlinkClick r:id="rId4"/>
              </a:rPr>
              <a:t>https://matplotlib.org/</a:t>
            </a:r>
            <a:endParaRPr lang="pt-BR" sz="2800" dirty="0"/>
          </a:p>
          <a:p>
            <a:pPr marL="0" indent="0" algn="ctr">
              <a:buClr>
                <a:schemeClr val="tx2"/>
              </a:buClr>
              <a:buNone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67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Métodos da Classe </a:t>
            </a:r>
            <a:r>
              <a:rPr lang="pt-BR" sz="3600" i="1" dirty="0" err="1">
                <a:solidFill>
                  <a:schemeClr val="tx2"/>
                </a:solidFill>
              </a:rPr>
              <a:t>string</a:t>
            </a:r>
            <a:endParaRPr lang="pt-BR" sz="3600" i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802768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b="1" i="1" dirty="0" err="1"/>
              <a:t>format</a:t>
            </a:r>
            <a:r>
              <a:rPr lang="pt-BR" sz="2800" b="1" i="1" dirty="0"/>
              <a:t>(...) </a:t>
            </a:r>
            <a:r>
              <a:rPr lang="pt-BR" sz="2800" dirty="0"/>
              <a:t>– Insere um valor (transformado em </a:t>
            </a:r>
            <a:r>
              <a:rPr lang="pt-BR" sz="2800" i="1" dirty="0" err="1"/>
              <a:t>string</a:t>
            </a:r>
            <a:r>
              <a:rPr lang="pt-BR" sz="2800" dirty="0"/>
              <a:t>) dentro da </a:t>
            </a:r>
            <a:r>
              <a:rPr lang="pt-BR" sz="2800" i="1" dirty="0" err="1"/>
              <a:t>string</a:t>
            </a:r>
            <a:r>
              <a:rPr lang="pt-BR" sz="2800" i="1" dirty="0"/>
              <a:t> </a:t>
            </a:r>
            <a:r>
              <a:rPr lang="pt-BR" sz="2800" dirty="0"/>
              <a:t>a ser formatada, na posição definida por { }.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dirty="0"/>
              <a:t>Um número dentro das chaves pode indicar a posição de relativa de cada valor passado como parâmetro do método </a:t>
            </a:r>
            <a:r>
              <a:rPr lang="pt-BR" i="1" dirty="0" err="1"/>
              <a:t>format</a:t>
            </a:r>
            <a:r>
              <a:rPr lang="pt-BR" dirty="0"/>
              <a:t>: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1600" dirty="0"/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</a:t>
            </a:r>
            <a:r>
              <a:rPr lang="pt-BR" dirty="0" err="1"/>
              <a:t>print</a:t>
            </a:r>
            <a:r>
              <a:rPr lang="pt-BR" dirty="0"/>
              <a:t>('Primeira palavra: {0}. Segunda palavra: {1}'.</a:t>
            </a:r>
            <a:r>
              <a:rPr lang="pt-BR" dirty="0" err="1"/>
              <a:t>format</a:t>
            </a:r>
            <a:r>
              <a:rPr lang="pt-BR" dirty="0"/>
              <a:t>('um', 'dois'))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Primeira palavra: um. Segunda palavra: dois.</a:t>
            </a:r>
          </a:p>
          <a:p>
            <a:pPr marL="0" lvl="1" indent="0">
              <a:buClr>
                <a:schemeClr val="tx2"/>
              </a:buClr>
              <a:buNone/>
            </a:pPr>
            <a:endParaRPr lang="pt-BR" sz="1600" dirty="0"/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</a:t>
            </a:r>
            <a:r>
              <a:rPr lang="pt-BR" dirty="0" err="1"/>
              <a:t>print</a:t>
            </a:r>
            <a:r>
              <a:rPr lang="pt-BR" dirty="0"/>
              <a:t>('Primeira palavra: {1}. Segunda palavra: {0}'.</a:t>
            </a:r>
            <a:r>
              <a:rPr lang="pt-BR" dirty="0" err="1"/>
              <a:t>format</a:t>
            </a:r>
            <a:r>
              <a:rPr lang="pt-BR" dirty="0"/>
              <a:t>('um', 'dois'))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Primeira palavra: dois. Segunda palavra: um.</a:t>
            </a: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Métodos da Classe </a:t>
            </a:r>
            <a:r>
              <a:rPr lang="pt-BR" sz="3600" i="1" dirty="0" err="1">
                <a:solidFill>
                  <a:schemeClr val="tx2"/>
                </a:solidFill>
              </a:rPr>
              <a:t>string</a:t>
            </a:r>
            <a:endParaRPr lang="pt-BR" sz="3600" i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802768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b="1" i="1" dirty="0" err="1"/>
              <a:t>format</a:t>
            </a:r>
            <a:r>
              <a:rPr lang="pt-BR" sz="2800" b="1" i="1" dirty="0"/>
              <a:t>(...) </a:t>
            </a:r>
            <a:r>
              <a:rPr lang="pt-BR" sz="2800" dirty="0"/>
              <a:t>– Insere um valor (transformado em </a:t>
            </a:r>
            <a:r>
              <a:rPr lang="pt-BR" sz="2800" i="1" dirty="0" err="1"/>
              <a:t>string</a:t>
            </a:r>
            <a:r>
              <a:rPr lang="pt-BR" sz="2800" dirty="0"/>
              <a:t>) dentro da </a:t>
            </a:r>
            <a:r>
              <a:rPr lang="pt-BR" sz="2800" i="1" dirty="0" err="1"/>
              <a:t>string</a:t>
            </a:r>
            <a:r>
              <a:rPr lang="pt-BR" sz="2800" i="1" dirty="0"/>
              <a:t> </a:t>
            </a:r>
            <a:r>
              <a:rPr lang="pt-BR" sz="2800" dirty="0"/>
              <a:t>a ser formatada, na posição definida por { }.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dirty="0"/>
              <a:t>Preenchimento (</a:t>
            </a:r>
            <a:r>
              <a:rPr lang="pt-BR" i="1" dirty="0" err="1"/>
              <a:t>padding</a:t>
            </a:r>
            <a:r>
              <a:rPr lang="pt-BR" dirty="0"/>
              <a:t>) e alinhamento: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dirty="0" err="1"/>
              <a:t>String</a:t>
            </a:r>
            <a:r>
              <a:rPr lang="pt-BR" dirty="0"/>
              <a:t> resultante tem 10 caracteres. Alinhamento à direita.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'{:&gt;10}'.</a:t>
            </a:r>
            <a:r>
              <a:rPr lang="pt-BR" dirty="0" err="1"/>
              <a:t>format</a:t>
            </a:r>
            <a:r>
              <a:rPr lang="pt-BR" dirty="0"/>
              <a:t>('teste')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'     teste'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dirty="0" err="1"/>
              <a:t>String</a:t>
            </a:r>
            <a:r>
              <a:rPr lang="pt-BR" dirty="0"/>
              <a:t> resultante tem 10 caracteres. Alinhamento centralizado.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'{:^10}'.</a:t>
            </a:r>
            <a:r>
              <a:rPr lang="pt-BR" dirty="0" err="1"/>
              <a:t>format</a:t>
            </a:r>
            <a:r>
              <a:rPr lang="pt-BR" dirty="0"/>
              <a:t>('teste')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'  teste   '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6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Métodos da Classe </a:t>
            </a:r>
            <a:r>
              <a:rPr lang="pt-BR" sz="3600" i="1" dirty="0" err="1">
                <a:solidFill>
                  <a:schemeClr val="tx2"/>
                </a:solidFill>
              </a:rPr>
              <a:t>string</a:t>
            </a:r>
            <a:endParaRPr lang="pt-BR" sz="3600" i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802768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b="1" i="1" dirty="0" err="1"/>
              <a:t>format</a:t>
            </a:r>
            <a:r>
              <a:rPr lang="pt-BR" sz="2800" b="1" i="1" dirty="0"/>
              <a:t>(...) </a:t>
            </a:r>
            <a:r>
              <a:rPr lang="pt-BR" sz="2800" dirty="0"/>
              <a:t>– Insere um valor (transformado em </a:t>
            </a:r>
            <a:r>
              <a:rPr lang="pt-BR" sz="2800" i="1" dirty="0" err="1"/>
              <a:t>string</a:t>
            </a:r>
            <a:r>
              <a:rPr lang="pt-BR" sz="2800" dirty="0"/>
              <a:t>) dentro da </a:t>
            </a:r>
            <a:r>
              <a:rPr lang="pt-BR" sz="2800" i="1" dirty="0" err="1"/>
              <a:t>string</a:t>
            </a:r>
            <a:r>
              <a:rPr lang="pt-BR" sz="2800" i="1" dirty="0"/>
              <a:t> </a:t>
            </a:r>
            <a:r>
              <a:rPr lang="pt-BR" sz="2800" dirty="0"/>
              <a:t>a ser formatada, na posição definida por { }.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dirty="0"/>
              <a:t>Preenchimento (</a:t>
            </a:r>
            <a:r>
              <a:rPr lang="pt-BR" i="1" dirty="0" err="1"/>
              <a:t>padding</a:t>
            </a:r>
            <a:r>
              <a:rPr lang="pt-BR" dirty="0"/>
              <a:t>) e alinhamento: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dirty="0" err="1"/>
              <a:t>String</a:t>
            </a:r>
            <a:r>
              <a:rPr lang="pt-BR" dirty="0"/>
              <a:t> resultante tem 10 caracteres. Alinhamento à esquerda.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'{:&lt;10}'.</a:t>
            </a:r>
            <a:r>
              <a:rPr lang="pt-BR" dirty="0" err="1"/>
              <a:t>format</a:t>
            </a:r>
            <a:r>
              <a:rPr lang="pt-BR" dirty="0"/>
              <a:t>('teste')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'teste     '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'{:10}'.</a:t>
            </a:r>
            <a:r>
              <a:rPr lang="pt-BR" dirty="0" err="1"/>
              <a:t>format</a:t>
            </a:r>
            <a:r>
              <a:rPr lang="pt-BR" dirty="0"/>
              <a:t>('teste')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'teste     '  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5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Métodos da Classe </a:t>
            </a:r>
            <a:r>
              <a:rPr lang="pt-BR" sz="3600" i="1" dirty="0" err="1">
                <a:solidFill>
                  <a:schemeClr val="tx2"/>
                </a:solidFill>
              </a:rPr>
              <a:t>string</a:t>
            </a:r>
            <a:endParaRPr lang="pt-BR" sz="3600" i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802768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b="1" i="1" dirty="0" err="1"/>
              <a:t>format</a:t>
            </a:r>
            <a:r>
              <a:rPr lang="pt-BR" sz="2800" b="1" i="1" dirty="0"/>
              <a:t>(...) </a:t>
            </a:r>
            <a:r>
              <a:rPr lang="pt-BR" sz="2800" dirty="0"/>
              <a:t>– Insere um valor (transformado em </a:t>
            </a:r>
            <a:r>
              <a:rPr lang="pt-BR" sz="2800" i="1" dirty="0" err="1"/>
              <a:t>string</a:t>
            </a:r>
            <a:r>
              <a:rPr lang="pt-BR" sz="2800" dirty="0"/>
              <a:t>) dentro da </a:t>
            </a:r>
            <a:r>
              <a:rPr lang="pt-BR" sz="2800" i="1" dirty="0" err="1"/>
              <a:t>string</a:t>
            </a:r>
            <a:r>
              <a:rPr lang="pt-BR" sz="2800" i="1" dirty="0"/>
              <a:t> </a:t>
            </a:r>
            <a:r>
              <a:rPr lang="pt-BR" sz="2800" dirty="0"/>
              <a:t>a ser formatada, na posição definida por { }.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dirty="0"/>
              <a:t>Preenchimento (</a:t>
            </a:r>
            <a:r>
              <a:rPr lang="pt-BR" dirty="0" err="1"/>
              <a:t>padding</a:t>
            </a:r>
            <a:r>
              <a:rPr lang="pt-BR" dirty="0"/>
              <a:t>) e alinhamento: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dirty="0"/>
              <a:t>Preenchimento padrão é com espaços em branco, mas outro caractere pode ser usado.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'{:_&lt;10}'.</a:t>
            </a:r>
            <a:r>
              <a:rPr lang="pt-BR" dirty="0" err="1"/>
              <a:t>format</a:t>
            </a:r>
            <a:r>
              <a:rPr lang="pt-BR" dirty="0"/>
              <a:t>('teste')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'teste_____'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'{:_^10}'.</a:t>
            </a:r>
            <a:r>
              <a:rPr lang="pt-BR" dirty="0" err="1"/>
              <a:t>format</a:t>
            </a:r>
            <a:r>
              <a:rPr lang="pt-BR" dirty="0"/>
              <a:t>('teste')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'__teste___' </a:t>
            </a: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82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Métodos da Classe </a:t>
            </a:r>
            <a:r>
              <a:rPr lang="pt-BR" sz="3600" i="1" dirty="0" err="1">
                <a:solidFill>
                  <a:schemeClr val="tx2"/>
                </a:solidFill>
              </a:rPr>
              <a:t>string</a:t>
            </a:r>
            <a:endParaRPr lang="pt-BR" sz="3600" i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802768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b="1" i="1" dirty="0" err="1"/>
              <a:t>format</a:t>
            </a:r>
            <a:r>
              <a:rPr lang="pt-BR" sz="2800" b="1" i="1" dirty="0"/>
              <a:t>(...) </a:t>
            </a:r>
            <a:r>
              <a:rPr lang="pt-BR" sz="2800" dirty="0"/>
              <a:t>– Insere um valor (transformado em </a:t>
            </a:r>
            <a:r>
              <a:rPr lang="pt-BR" sz="2800" i="1" dirty="0" err="1"/>
              <a:t>string</a:t>
            </a:r>
            <a:r>
              <a:rPr lang="pt-BR" sz="2800" dirty="0"/>
              <a:t>) dentro da </a:t>
            </a:r>
            <a:r>
              <a:rPr lang="pt-BR" sz="2800" i="1" dirty="0" err="1"/>
              <a:t>string</a:t>
            </a:r>
            <a:r>
              <a:rPr lang="pt-BR" sz="2800" i="1" dirty="0"/>
              <a:t> </a:t>
            </a:r>
            <a:r>
              <a:rPr lang="pt-BR" sz="2800" dirty="0"/>
              <a:t>a ser formatada, na posição definida por { }.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dirty="0"/>
              <a:t>Truncando </a:t>
            </a:r>
            <a:r>
              <a:rPr lang="pt-BR" dirty="0" err="1"/>
              <a:t>strings</a:t>
            </a:r>
            <a:r>
              <a:rPr lang="pt-BR" dirty="0"/>
              <a:t> longas.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'{:.6}'.</a:t>
            </a:r>
            <a:r>
              <a:rPr lang="pt-BR" dirty="0" err="1"/>
              <a:t>format</a:t>
            </a:r>
            <a:r>
              <a:rPr lang="pt-BR" dirty="0"/>
              <a:t>('Rio de Janeiro')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'Rio de'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dirty="0"/>
              <a:t>Truncando e preenchendo.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'{:*^10.3}'.</a:t>
            </a:r>
            <a:r>
              <a:rPr lang="pt-BR" dirty="0" err="1"/>
              <a:t>format</a:t>
            </a:r>
            <a:r>
              <a:rPr lang="pt-BR" dirty="0"/>
              <a:t>('Rio de Janeiro')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'***Rio****' </a:t>
            </a: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09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Métodos da Classe </a:t>
            </a:r>
            <a:r>
              <a:rPr lang="pt-BR" sz="3600" i="1" dirty="0" err="1">
                <a:solidFill>
                  <a:schemeClr val="tx2"/>
                </a:solidFill>
              </a:rPr>
              <a:t>string</a:t>
            </a:r>
            <a:endParaRPr lang="pt-BR" sz="3600" i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802768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b="1" i="1" dirty="0" err="1"/>
              <a:t>format</a:t>
            </a:r>
            <a:r>
              <a:rPr lang="pt-BR" sz="2800" b="1" i="1" dirty="0"/>
              <a:t>(...) </a:t>
            </a:r>
            <a:r>
              <a:rPr lang="pt-BR" sz="2800" dirty="0"/>
              <a:t>– Insere um valor (transformado em </a:t>
            </a:r>
            <a:r>
              <a:rPr lang="pt-BR" sz="2800" i="1" dirty="0" err="1"/>
              <a:t>string</a:t>
            </a:r>
            <a:r>
              <a:rPr lang="pt-BR" sz="2800" dirty="0"/>
              <a:t>) dentro da </a:t>
            </a:r>
            <a:r>
              <a:rPr lang="pt-BR" sz="2800" i="1" dirty="0" err="1"/>
              <a:t>string</a:t>
            </a:r>
            <a:r>
              <a:rPr lang="pt-BR" sz="2800" i="1" dirty="0"/>
              <a:t> </a:t>
            </a:r>
            <a:r>
              <a:rPr lang="pt-BR" sz="2800" dirty="0"/>
              <a:t>a ser formatada, na posição definida por { }.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dirty="0"/>
              <a:t>Formatando números inteiros.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'{:d}'.</a:t>
            </a:r>
            <a:r>
              <a:rPr lang="pt-BR" dirty="0" err="1"/>
              <a:t>format</a:t>
            </a:r>
            <a:r>
              <a:rPr lang="pt-BR" dirty="0"/>
              <a:t>(42)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'42'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'{:10d}'.</a:t>
            </a:r>
            <a:r>
              <a:rPr lang="pt-BR" dirty="0" err="1"/>
              <a:t>format</a:t>
            </a:r>
            <a:r>
              <a:rPr lang="pt-BR" dirty="0"/>
              <a:t>(42)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'        42'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'{:010d}'.</a:t>
            </a:r>
            <a:r>
              <a:rPr lang="pt-BR" dirty="0" err="1"/>
              <a:t>format</a:t>
            </a:r>
            <a:r>
              <a:rPr lang="pt-BR" dirty="0"/>
              <a:t>(42)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'0000000042'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dirty="0"/>
              <a:t>O número a ser formatado tem que ser inteiro, senão dá erro!</a:t>
            </a: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6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Métodos da Classe </a:t>
            </a:r>
            <a:r>
              <a:rPr lang="pt-BR" sz="3600" i="1" dirty="0" err="1">
                <a:solidFill>
                  <a:schemeClr val="tx2"/>
                </a:solidFill>
              </a:rPr>
              <a:t>string</a:t>
            </a:r>
            <a:endParaRPr lang="pt-BR" sz="3600" i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802768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b="1" i="1" dirty="0" err="1"/>
              <a:t>format</a:t>
            </a:r>
            <a:r>
              <a:rPr lang="pt-BR" sz="2800" b="1" i="1" dirty="0"/>
              <a:t>(...) </a:t>
            </a:r>
            <a:r>
              <a:rPr lang="pt-BR" sz="2800" dirty="0"/>
              <a:t>– Insere um valor (transformado em </a:t>
            </a:r>
            <a:r>
              <a:rPr lang="pt-BR" sz="2800" i="1" dirty="0" err="1"/>
              <a:t>string</a:t>
            </a:r>
            <a:r>
              <a:rPr lang="pt-BR" sz="2800" dirty="0"/>
              <a:t>) dentro da </a:t>
            </a:r>
            <a:r>
              <a:rPr lang="pt-BR" sz="2800" i="1" dirty="0" err="1"/>
              <a:t>string</a:t>
            </a:r>
            <a:r>
              <a:rPr lang="pt-BR" sz="2800" i="1" dirty="0"/>
              <a:t> </a:t>
            </a:r>
            <a:r>
              <a:rPr lang="pt-BR" sz="2800" dirty="0"/>
              <a:t>a ser formatada, na posição definida por { }.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dirty="0"/>
              <a:t>Formatando números reais (</a:t>
            </a:r>
            <a:r>
              <a:rPr lang="pt-BR" i="1" dirty="0" err="1"/>
              <a:t>float</a:t>
            </a:r>
            <a:r>
              <a:rPr lang="pt-BR" dirty="0"/>
              <a:t>).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'{:f}'.</a:t>
            </a:r>
            <a:r>
              <a:rPr lang="pt-BR" dirty="0" err="1"/>
              <a:t>format</a:t>
            </a:r>
            <a:r>
              <a:rPr lang="pt-BR" dirty="0"/>
              <a:t>(3.141592653589793)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'3.141593'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'{:.2f}'.</a:t>
            </a:r>
            <a:r>
              <a:rPr lang="pt-BR" dirty="0" err="1"/>
              <a:t>format</a:t>
            </a:r>
            <a:r>
              <a:rPr lang="pt-BR" dirty="0"/>
              <a:t>(3.141592653589793)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'3.14'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'{:5.2f}'.</a:t>
            </a:r>
            <a:r>
              <a:rPr lang="pt-BR" dirty="0" err="1"/>
              <a:t>format</a:t>
            </a:r>
            <a:r>
              <a:rPr lang="pt-BR" dirty="0"/>
              <a:t>(3.141592653589793)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' 3.14'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'{:05.2f}'.</a:t>
            </a:r>
            <a:r>
              <a:rPr lang="pt-BR" dirty="0" err="1"/>
              <a:t>format</a:t>
            </a:r>
            <a:r>
              <a:rPr lang="pt-BR" dirty="0"/>
              <a:t>(3.141592653589793)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'03.14'</a:t>
            </a: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8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Métodos da Classe </a:t>
            </a:r>
            <a:r>
              <a:rPr lang="pt-BR" sz="3600" i="1" dirty="0" err="1">
                <a:solidFill>
                  <a:schemeClr val="tx2"/>
                </a:solidFill>
              </a:rPr>
              <a:t>string</a:t>
            </a:r>
            <a:endParaRPr lang="pt-BR" sz="3600" i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802768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b="1" i="1" dirty="0" err="1"/>
              <a:t>format</a:t>
            </a:r>
            <a:r>
              <a:rPr lang="pt-BR" sz="2800" b="1" i="1" dirty="0"/>
              <a:t>(...) </a:t>
            </a:r>
            <a:r>
              <a:rPr lang="pt-BR" sz="2800" dirty="0"/>
              <a:t>– Insere um valor (transformado em </a:t>
            </a:r>
            <a:r>
              <a:rPr lang="pt-BR" sz="2800" i="1" dirty="0" err="1"/>
              <a:t>string</a:t>
            </a:r>
            <a:r>
              <a:rPr lang="pt-BR" sz="2800" dirty="0"/>
              <a:t>) dentro da </a:t>
            </a:r>
            <a:r>
              <a:rPr lang="pt-BR" sz="2800" i="1" dirty="0" err="1"/>
              <a:t>string</a:t>
            </a:r>
            <a:r>
              <a:rPr lang="pt-BR" sz="2800" i="1" dirty="0"/>
              <a:t> </a:t>
            </a:r>
            <a:r>
              <a:rPr lang="pt-BR" sz="2800" dirty="0"/>
              <a:t>a ser formatada, na posição definida por { }.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dirty="0"/>
              <a:t>Números com sinal positivo (o negativo sempre aparece).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'{:+d}'.</a:t>
            </a:r>
            <a:r>
              <a:rPr lang="pt-BR" dirty="0" err="1"/>
              <a:t>format</a:t>
            </a:r>
            <a:r>
              <a:rPr lang="pt-BR" dirty="0"/>
              <a:t>(42)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'+42'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'{:+d}'.</a:t>
            </a:r>
            <a:r>
              <a:rPr lang="pt-BR" dirty="0" err="1"/>
              <a:t>format</a:t>
            </a:r>
            <a:r>
              <a:rPr lang="pt-BR" dirty="0"/>
              <a:t>(-42)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'-42'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'{:d}'.</a:t>
            </a:r>
            <a:r>
              <a:rPr lang="pt-BR" dirty="0" err="1"/>
              <a:t>format</a:t>
            </a:r>
            <a:r>
              <a:rPr lang="pt-BR" dirty="0"/>
              <a:t>(-42)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pt-BR" dirty="0"/>
              <a:t>&gt;&gt;&gt; '-42'</a:t>
            </a: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9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12651" y="188641"/>
            <a:ext cx="11780875" cy="65105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09800" y="2641774"/>
            <a:ext cx="7772400" cy="1470025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tx2"/>
                </a:solidFill>
              </a:rPr>
              <a:t>Biblioteca </a:t>
            </a:r>
            <a:r>
              <a:rPr lang="pt-BR" sz="4800" b="1" i="1" dirty="0" err="1">
                <a:solidFill>
                  <a:schemeClr val="tx2"/>
                </a:solidFill>
              </a:rPr>
              <a:t>Math</a:t>
            </a:r>
            <a:r>
              <a:rPr lang="pt-BR" sz="4800" b="1" dirty="0">
                <a:solidFill>
                  <a:schemeClr val="tx2"/>
                </a:solidFill>
              </a:rPr>
              <a:t> e </a:t>
            </a:r>
            <a:br>
              <a:rPr lang="pt-BR" sz="4800" b="1" dirty="0">
                <a:solidFill>
                  <a:schemeClr val="tx2"/>
                </a:solidFill>
              </a:rPr>
            </a:br>
            <a:r>
              <a:rPr lang="pt-BR" sz="4800" b="1" dirty="0">
                <a:solidFill>
                  <a:schemeClr val="tx2"/>
                </a:solidFill>
              </a:rPr>
              <a:t>classe </a:t>
            </a:r>
            <a:r>
              <a:rPr lang="pt-BR" sz="4800" b="1" i="1" dirty="0" err="1">
                <a:solidFill>
                  <a:schemeClr val="tx2"/>
                </a:solidFill>
              </a:rPr>
              <a:t>String</a:t>
            </a:r>
            <a:endParaRPr lang="pt-BR" sz="4800" i="1" dirty="0">
              <a:solidFill>
                <a:schemeClr val="tx2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41390" y="5202441"/>
            <a:ext cx="7208874" cy="1172591"/>
          </a:xfrm>
        </p:spPr>
        <p:txBody>
          <a:bodyPr anchor="ctr">
            <a:noAutofit/>
          </a:bodyPr>
          <a:lstStyle/>
          <a:p>
            <a:r>
              <a:rPr lang="en-US" b="1" dirty="0">
                <a:latin typeface="+mj-lt"/>
              </a:rPr>
              <a:t>Gilson. A. O. P. Costa (IME/UERJ)</a:t>
            </a:r>
          </a:p>
        </p:txBody>
      </p:sp>
      <p:pic>
        <p:nvPicPr>
          <p:cNvPr id="9" name="Picture 17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223033"/>
            <a:ext cx="1297798" cy="136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ubtítulo 2"/>
          <p:cNvSpPr txBox="1">
            <a:spLocks/>
          </p:cNvSpPr>
          <p:nvPr/>
        </p:nvSpPr>
        <p:spPr>
          <a:xfrm>
            <a:off x="4566614" y="6146803"/>
            <a:ext cx="2729317" cy="2282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10000"/>
              </a:spcBef>
              <a:buClr>
                <a:srgbClr val="A96D2B"/>
              </a:buClr>
              <a:buSzPct val="130000"/>
            </a:pPr>
            <a:r>
              <a:rPr lang="pt-BR" sz="2400" baseline="30000" dirty="0"/>
              <a:t>gilson.costa@ime.uerj.br</a:t>
            </a:r>
            <a:endParaRPr lang="pt-BR" sz="3600" baseline="30000" dirty="0"/>
          </a:p>
        </p:txBody>
      </p:sp>
      <p:sp>
        <p:nvSpPr>
          <p:cNvPr id="4" name="Retângulo 3"/>
          <p:cNvSpPr/>
          <p:nvPr/>
        </p:nvSpPr>
        <p:spPr>
          <a:xfrm>
            <a:off x="3048627" y="568858"/>
            <a:ext cx="609474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chemeClr val="dk2"/>
                </a:solidFill>
              </a:rPr>
              <a:t>Introdução ao Processamento de Dados</a:t>
            </a:r>
          </a:p>
          <a:p>
            <a:pPr algn="ctr"/>
            <a:r>
              <a:rPr lang="pt-BR" sz="2800" b="1" dirty="0">
                <a:solidFill>
                  <a:schemeClr val="dk2"/>
                </a:solidFill>
              </a:rPr>
              <a:t>Turma 3 (2020.1)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037" y="289592"/>
            <a:ext cx="1233373" cy="123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1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Módulos de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b="1" dirty="0" err="1"/>
              <a:t>scikit-learn</a:t>
            </a:r>
            <a:endParaRPr lang="pt-BR" sz="2800" b="1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Aprendizagem de máquina: ferramentas de classificação, regressão, </a:t>
            </a:r>
            <a:r>
              <a:rPr lang="pt-BR" sz="2800" dirty="0" err="1"/>
              <a:t>clusterização</a:t>
            </a:r>
            <a:r>
              <a:rPr lang="pt-BR" sz="2800" dirty="0"/>
              <a:t>, pré-processamento de dados, etc.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>
                <a:hlinkClick r:id="rId2"/>
              </a:rPr>
              <a:t>https://scikit-learn.org/stable/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r>
              <a:rPr lang="pt-BR" sz="2800" b="1" dirty="0" err="1"/>
              <a:t>scikit-image</a:t>
            </a:r>
            <a:r>
              <a:rPr lang="pt-BR" sz="2800" dirty="0"/>
              <a:t> e </a:t>
            </a:r>
            <a:r>
              <a:rPr lang="pt-BR" sz="2800" b="1" dirty="0" err="1"/>
              <a:t>opencv-python</a:t>
            </a:r>
            <a:endParaRPr lang="pt-BR" sz="2800" b="1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Diversas rotinas para o processamento de imagens digitais e visão computacional.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>
                <a:hlinkClick r:id="rId3"/>
              </a:rPr>
              <a:t>https://scikit-image.org/</a:t>
            </a:r>
            <a:endParaRPr lang="pt-BR" sz="2800" dirty="0"/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>
                <a:hlinkClick r:id="rId4"/>
              </a:rPr>
              <a:t>https://opencv.org/</a:t>
            </a: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Módulos de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A função </a:t>
            </a:r>
            <a:r>
              <a:rPr lang="pt-BR" sz="2800" b="1" i="1" dirty="0"/>
              <a:t>help</a:t>
            </a:r>
            <a:r>
              <a:rPr lang="pt-BR" sz="2800" dirty="0"/>
              <a:t> apresenta a documentação de módulos, funções, classes, palavras reservadas, etc.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Para saber quais os módulos já estão instalados, use o comando: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/>
              <a:t>help("modules")</a:t>
            </a:r>
          </a:p>
          <a:p>
            <a:pPr marL="0" indent="0" algn="ctr">
              <a:buClr>
                <a:schemeClr val="tx2"/>
              </a:buClr>
              <a:buNone/>
            </a:pPr>
            <a:endParaRPr lang="pt-BR" sz="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Para saber o conteúdo de um módulo específico, use o comando: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/>
              <a:t>help("</a:t>
            </a:r>
            <a:r>
              <a:rPr lang="pt-BR" sz="2800" i="1" dirty="0" err="1"/>
              <a:t>nome_do_modulo</a:t>
            </a:r>
            <a:r>
              <a:rPr lang="pt-BR" sz="2800" dirty="0"/>
              <a:t>")</a:t>
            </a:r>
          </a:p>
          <a:p>
            <a:pPr marL="0" indent="0" algn="ctr">
              <a:buClr>
                <a:schemeClr val="tx2"/>
              </a:buClr>
              <a:buNone/>
            </a:pPr>
            <a:endParaRPr lang="pt-BR" sz="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Por exemplo, para mostrar o conteúdo do modulo </a:t>
            </a:r>
            <a:r>
              <a:rPr lang="pt-BR" sz="2800" b="1" i="1" dirty="0" err="1"/>
              <a:t>math</a:t>
            </a:r>
            <a:r>
              <a:rPr lang="pt-BR" sz="2800" dirty="0"/>
              <a:t>: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/>
              <a:t>help("</a:t>
            </a:r>
            <a:r>
              <a:rPr lang="pt-BR" sz="2800" dirty="0" err="1"/>
              <a:t>math</a:t>
            </a:r>
            <a:r>
              <a:rPr lang="pt-BR" sz="2800" dirty="0"/>
              <a:t>")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0" indent="0" algn="ctr">
              <a:buClr>
                <a:schemeClr val="tx2"/>
              </a:buClr>
              <a:buNone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7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Módulos de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Para poder usar as funções de um módulo, é necessário </a:t>
            </a:r>
            <a:r>
              <a:rPr lang="pt-BR" sz="2800" b="1" dirty="0"/>
              <a:t>importá-lo</a:t>
            </a:r>
            <a:r>
              <a:rPr lang="pt-BR" sz="2800" dirty="0"/>
              <a:t>, usando o comando </a:t>
            </a:r>
            <a:r>
              <a:rPr lang="pt-BR" sz="2800" b="1" i="1" dirty="0"/>
              <a:t>import</a:t>
            </a:r>
            <a:r>
              <a:rPr lang="pt-BR" sz="2800" dirty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 (importa o módulo </a:t>
            </a:r>
            <a:r>
              <a:rPr lang="pt-BR" sz="2800" b="1" i="1" dirty="0" err="1"/>
              <a:t>math</a:t>
            </a:r>
            <a:r>
              <a:rPr lang="pt-BR" sz="2800" dirty="0"/>
              <a:t>):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 err="1"/>
              <a:t>import</a:t>
            </a:r>
            <a:r>
              <a:rPr lang="pt-BR" sz="2800" dirty="0"/>
              <a:t> </a:t>
            </a:r>
            <a:r>
              <a:rPr lang="pt-BR" sz="2800" dirty="0" err="1"/>
              <a:t>math</a:t>
            </a:r>
            <a:endParaRPr lang="pt-BR" sz="2800" dirty="0"/>
          </a:p>
          <a:p>
            <a:pPr marL="0" indent="0" algn="ctr">
              <a:buClr>
                <a:schemeClr val="tx2"/>
              </a:buClr>
              <a:buNone/>
            </a:pPr>
            <a:endParaRPr lang="pt-BR" sz="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A partir daí, você pode usar as funções do módulo, usando como prefixo o nome do módulo.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 (cosseno de um ângulo):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 err="1"/>
              <a:t>math.cos</a:t>
            </a:r>
            <a:r>
              <a:rPr lang="pt-BR" sz="2800" dirty="0"/>
              <a:t>(</a:t>
            </a:r>
            <a:r>
              <a:rPr lang="pt-BR" sz="2800" i="1" dirty="0" err="1"/>
              <a:t>angulo_em_radianos</a:t>
            </a:r>
            <a:r>
              <a:rPr lang="pt-BR" sz="2800" dirty="0"/>
              <a:t>)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 (número </a:t>
            </a:r>
            <a:r>
              <a:rPr lang="el-GR" sz="2800" dirty="0"/>
              <a:t>π</a:t>
            </a:r>
            <a:r>
              <a:rPr lang="pt-BR" sz="2800" dirty="0"/>
              <a:t>):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 err="1"/>
              <a:t>math.pi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0" indent="0" algn="ctr">
              <a:buClr>
                <a:schemeClr val="tx2"/>
              </a:buClr>
              <a:buNone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2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Módulos de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Você também pode dar um apelido ao módulo, para usar no seu programa.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 (importa o módulo </a:t>
            </a:r>
            <a:r>
              <a:rPr lang="pt-BR" sz="2800" b="1" i="1" dirty="0" err="1"/>
              <a:t>math</a:t>
            </a:r>
            <a:r>
              <a:rPr lang="pt-BR" sz="2800" b="1" i="1" dirty="0"/>
              <a:t> </a:t>
            </a:r>
            <a:r>
              <a:rPr lang="pt-BR" sz="2800" dirty="0"/>
              <a:t>com o nome de </a:t>
            </a:r>
            <a:r>
              <a:rPr lang="pt-BR" sz="2800" b="1" i="1" dirty="0" err="1"/>
              <a:t>matematica</a:t>
            </a:r>
            <a:r>
              <a:rPr lang="pt-BR" sz="2800" dirty="0"/>
              <a:t>):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 err="1"/>
              <a:t>import</a:t>
            </a:r>
            <a:r>
              <a:rPr lang="pt-BR" sz="2800" dirty="0"/>
              <a:t> </a:t>
            </a:r>
            <a:r>
              <a:rPr lang="pt-BR" sz="2800" dirty="0" err="1"/>
              <a:t>math</a:t>
            </a:r>
            <a:r>
              <a:rPr lang="pt-BR" sz="2800" dirty="0"/>
              <a:t> as </a:t>
            </a:r>
            <a:r>
              <a:rPr lang="pt-BR" sz="2800" dirty="0" err="1"/>
              <a:t>matematica</a:t>
            </a:r>
            <a:endParaRPr lang="pt-BR" sz="2800" dirty="0"/>
          </a:p>
          <a:p>
            <a:pPr marL="0" indent="0" algn="ctr">
              <a:buClr>
                <a:schemeClr val="tx2"/>
              </a:buClr>
              <a:buNone/>
            </a:pPr>
            <a:endParaRPr lang="pt-BR" sz="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A partir daí, você pode usar as funções do módulo, usando como prefixo o apelido do módulo.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 (cosseno de um ângulo):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 err="1"/>
              <a:t>matematica.cos</a:t>
            </a:r>
            <a:r>
              <a:rPr lang="pt-BR" sz="2800" dirty="0"/>
              <a:t>(</a:t>
            </a:r>
            <a:r>
              <a:rPr lang="pt-BR" sz="2800" i="1" dirty="0" err="1"/>
              <a:t>angulo_em_radianos</a:t>
            </a:r>
            <a:r>
              <a:rPr lang="pt-BR" sz="2800" dirty="0"/>
              <a:t>)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 (número </a:t>
            </a:r>
            <a:r>
              <a:rPr lang="el-GR" sz="2800" dirty="0"/>
              <a:t>π</a:t>
            </a:r>
            <a:r>
              <a:rPr lang="pt-BR" sz="2800" dirty="0"/>
              <a:t>):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 err="1"/>
              <a:t>matematica.pi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0" indent="0" algn="ctr">
              <a:buClr>
                <a:schemeClr val="tx2"/>
              </a:buClr>
              <a:buNone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4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Módulos de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Você também pode importar o módulo, de forma que as funções do módulo podem ser usadas sem o prefixo.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 (importa o módulo </a:t>
            </a:r>
            <a:r>
              <a:rPr lang="pt-BR" sz="2800" b="1" i="1" dirty="0" err="1"/>
              <a:t>math</a:t>
            </a:r>
            <a:r>
              <a:rPr lang="pt-BR" sz="2800" dirty="0"/>
              <a:t>):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 err="1"/>
              <a:t>from</a:t>
            </a:r>
            <a:r>
              <a:rPr lang="pt-BR" sz="2800" dirty="0"/>
              <a:t> </a:t>
            </a:r>
            <a:r>
              <a:rPr lang="pt-BR" sz="2800" dirty="0" err="1"/>
              <a:t>math</a:t>
            </a:r>
            <a:r>
              <a:rPr lang="pt-BR" sz="2800" dirty="0"/>
              <a:t> </a:t>
            </a:r>
            <a:r>
              <a:rPr lang="pt-BR" sz="2800" dirty="0" err="1"/>
              <a:t>import</a:t>
            </a:r>
            <a:r>
              <a:rPr lang="pt-BR" sz="2800" dirty="0"/>
              <a:t> *</a:t>
            </a:r>
          </a:p>
          <a:p>
            <a:pPr marL="0" indent="0" algn="ctr">
              <a:buClr>
                <a:schemeClr val="tx2"/>
              </a:buClr>
              <a:buNone/>
            </a:pPr>
            <a:endParaRPr lang="pt-BR" sz="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A partir daí, você pode usar as funções do módulo, sem ter que colocar um prefixo.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 (cosseno de um ângulo):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/>
              <a:t>cos(</a:t>
            </a:r>
            <a:r>
              <a:rPr lang="pt-BR" sz="2800" i="1" dirty="0" err="1"/>
              <a:t>angulo_em_radianos</a:t>
            </a:r>
            <a:r>
              <a:rPr lang="pt-BR" sz="2800" dirty="0"/>
              <a:t>)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 (número </a:t>
            </a:r>
            <a:r>
              <a:rPr lang="el-GR" sz="2800" dirty="0"/>
              <a:t>π</a:t>
            </a:r>
            <a:r>
              <a:rPr lang="pt-BR" sz="2800" dirty="0"/>
              <a:t>):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 err="1"/>
              <a:t>pi</a:t>
            </a: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en-US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0" indent="0" algn="ctr">
              <a:buClr>
                <a:schemeClr val="tx2"/>
              </a:buClr>
              <a:buNone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0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elo LVC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38018</TotalTime>
  <Words>2998</Words>
  <Application>Microsoft Office PowerPoint</Application>
  <PresentationFormat>Widescreen</PresentationFormat>
  <Paragraphs>504</Paragraphs>
  <Slides>48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49" baseType="lpstr">
      <vt:lpstr>Modelo LVC</vt:lpstr>
      <vt:lpstr>Biblioteca Math e  classe String</vt:lpstr>
      <vt:lpstr>Módulos de Python</vt:lpstr>
      <vt:lpstr>Módulos de Python</vt:lpstr>
      <vt:lpstr>Módulos de Python</vt:lpstr>
      <vt:lpstr>Módulos de Python</vt:lpstr>
      <vt:lpstr>Módulos de Python</vt:lpstr>
      <vt:lpstr>Módulos de Python</vt:lpstr>
      <vt:lpstr>Módulos de Python</vt:lpstr>
      <vt:lpstr>Módulos de Python</vt:lpstr>
      <vt:lpstr>Módulo math</vt:lpstr>
      <vt:lpstr>Módulo math</vt:lpstr>
      <vt:lpstr>Módulo math</vt:lpstr>
      <vt:lpstr>Módulo math</vt:lpstr>
      <vt:lpstr>Cadeias de caracteres (strings)</vt:lpstr>
      <vt:lpstr>Codificação de textos</vt:lpstr>
      <vt:lpstr>Cadeias de caracteres (strings)</vt:lpstr>
      <vt:lpstr>Cadeias de caracteres (strings)</vt:lpstr>
      <vt:lpstr>Cadeias de caracteres (strings)</vt:lpstr>
      <vt:lpstr>Cadeias de caracteres (strings)</vt:lpstr>
      <vt:lpstr>Cadeias de caracteres (strings)</vt:lpstr>
      <vt:lpstr>Cadeias de caracteres (strings)</vt:lpstr>
      <vt:lpstr>Métodos da Classe string</vt:lpstr>
      <vt:lpstr>Métodos da Classe string</vt:lpstr>
      <vt:lpstr>Métodos da Classe string</vt:lpstr>
      <vt:lpstr>Métodos da Classe string</vt:lpstr>
      <vt:lpstr>Métodos da Classe string</vt:lpstr>
      <vt:lpstr>Métodos da Classe string</vt:lpstr>
      <vt:lpstr>Métodos da Classe string</vt:lpstr>
      <vt:lpstr>Métodos da Classe string</vt:lpstr>
      <vt:lpstr>Métodos da Classe string</vt:lpstr>
      <vt:lpstr>Métodos da Classe string</vt:lpstr>
      <vt:lpstr>Métodos da Classe string</vt:lpstr>
      <vt:lpstr>Métodos da Classe string</vt:lpstr>
      <vt:lpstr>Métodos da Classe string</vt:lpstr>
      <vt:lpstr>Métodos da Classe string</vt:lpstr>
      <vt:lpstr>Métodos da Classe string</vt:lpstr>
      <vt:lpstr>Métodos da Classe string</vt:lpstr>
      <vt:lpstr>Métodos da Classe string</vt:lpstr>
      <vt:lpstr>Métodos da Classe string</vt:lpstr>
      <vt:lpstr>Métodos da Classe string</vt:lpstr>
      <vt:lpstr>Métodos da Classe string</vt:lpstr>
      <vt:lpstr>Métodos da Classe string</vt:lpstr>
      <vt:lpstr>Métodos da Classe string</vt:lpstr>
      <vt:lpstr>Métodos da Classe string</vt:lpstr>
      <vt:lpstr>Métodos da Classe string</vt:lpstr>
      <vt:lpstr>Métodos da Classe string</vt:lpstr>
      <vt:lpstr>Métodos da Classe string</vt:lpstr>
      <vt:lpstr>Biblioteca Math e  classe String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</dc:creator>
  <cp:lastModifiedBy>Gustavo Marinho</cp:lastModifiedBy>
  <cp:revision>1567</cp:revision>
  <dcterms:created xsi:type="dcterms:W3CDTF">2012-09-11T18:35:34Z</dcterms:created>
  <dcterms:modified xsi:type="dcterms:W3CDTF">2024-03-29T23:32:36Z</dcterms:modified>
</cp:coreProperties>
</file>