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873" r:id="rId2"/>
    <p:sldId id="1524" r:id="rId3"/>
    <p:sldId id="1604" r:id="rId4"/>
    <p:sldId id="1605" r:id="rId5"/>
    <p:sldId id="1606" r:id="rId6"/>
    <p:sldId id="1607" r:id="rId7"/>
    <p:sldId id="1608" r:id="rId8"/>
    <p:sldId id="1628" r:id="rId9"/>
    <p:sldId id="1609" r:id="rId10"/>
    <p:sldId id="1611" r:id="rId11"/>
    <p:sldId id="1629" r:id="rId12"/>
    <p:sldId id="1610" r:id="rId13"/>
    <p:sldId id="1638" r:id="rId14"/>
    <p:sldId id="1612" r:id="rId15"/>
    <p:sldId id="1613" r:id="rId16"/>
    <p:sldId id="1614" r:id="rId17"/>
    <p:sldId id="1615" r:id="rId18"/>
    <p:sldId id="1639" r:id="rId19"/>
    <p:sldId id="1626" r:id="rId20"/>
    <p:sldId id="1640" r:id="rId21"/>
    <p:sldId id="1627" r:id="rId22"/>
    <p:sldId id="1631" r:id="rId23"/>
    <p:sldId id="1632" r:id="rId24"/>
    <p:sldId id="1634" r:id="rId25"/>
    <p:sldId id="1633" r:id="rId26"/>
    <p:sldId id="1635" r:id="rId27"/>
    <p:sldId id="1636" r:id="rId28"/>
    <p:sldId id="1637" r:id="rId29"/>
    <p:sldId id="1641" r:id="rId30"/>
    <p:sldId id="1643" r:id="rId31"/>
    <p:sldId id="1646" r:id="rId32"/>
    <p:sldId id="1647" r:id="rId33"/>
    <p:sldId id="15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461" y="67"/>
      </p:cViewPr>
      <p:guideLst>
        <p:guide orient="horz" pos="1321"/>
        <p:guide pos="1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Introdução a Vetores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Quando se tenta </a:t>
            </a:r>
            <a:r>
              <a:rPr lang="pt-BR" sz="2800" b="1" dirty="0"/>
              <a:t>acessar um elemento </a:t>
            </a:r>
            <a:r>
              <a:rPr lang="pt-BR" sz="2800" dirty="0"/>
              <a:t>do vetor que não existe (através de um </a:t>
            </a:r>
            <a:r>
              <a:rPr lang="pt-BR" sz="2800" b="1" dirty="0"/>
              <a:t>índice inválido</a:t>
            </a:r>
            <a:r>
              <a:rPr lang="pt-BR" sz="2800" dirty="0"/>
              <a:t>) o programa vai dar um </a:t>
            </a:r>
            <a:r>
              <a:rPr lang="pt-BR" sz="2800" b="1" dirty="0"/>
              <a:t>erro fatal!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notas[6] = 4.0 # esta instrução vai dar erro!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</a:t>
            </a:r>
            <a:r>
              <a:rPr lang="pt-BR" sz="2800" dirty="0" err="1"/>
              <a:t>print</a:t>
            </a:r>
            <a:r>
              <a:rPr lang="pt-BR" sz="2800" dirty="0"/>
              <a:t>(notas[6]) # esta também!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saber o </a:t>
            </a:r>
            <a:r>
              <a:rPr lang="pt-BR" sz="2800" b="1" dirty="0"/>
              <a:t>número de elementos </a:t>
            </a:r>
            <a:r>
              <a:rPr lang="pt-BR" sz="2800" dirty="0"/>
              <a:t>do vetor, pode-se usar o comando </a:t>
            </a:r>
            <a:r>
              <a:rPr lang="pt-BR" sz="2800" b="1" i="1" dirty="0" err="1"/>
              <a:t>len</a:t>
            </a:r>
            <a:r>
              <a:rPr lang="pt-BR" sz="2800" b="1" i="1" dirty="0"/>
              <a:t>(</a:t>
            </a:r>
            <a:r>
              <a:rPr lang="pt-BR" sz="2800" b="1" i="1" dirty="0" err="1"/>
              <a:t>nome_do_vetor</a:t>
            </a:r>
            <a:r>
              <a:rPr lang="pt-BR" sz="2800" b="1" i="1" dirty="0"/>
              <a:t>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elementos = </a:t>
            </a:r>
            <a:r>
              <a:rPr lang="pt-BR" sz="2800" dirty="0" err="1"/>
              <a:t>len</a:t>
            </a:r>
            <a:r>
              <a:rPr lang="pt-BR" sz="2800" dirty="0"/>
              <a:t>(notas)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(elementos)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6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as notas de uma turma de N alunos, e indica o número de alunos acima da média.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as notas de uma turma de N alunos, e indica o número de alunos acima da média.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143250" y="2188137"/>
            <a:ext cx="96433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 = </a:t>
            </a:r>
            <a:r>
              <a:rPr lang="pt-BR" sz="2400" kern="0" dirty="0" err="1"/>
              <a:t>int</a:t>
            </a:r>
            <a:r>
              <a:rPr lang="pt-BR" sz="2400" kern="0" dirty="0"/>
              <a:t>(input("Quanto alunos há na turma?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notas = [0.0]*N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soma = </a:t>
            </a:r>
            <a:r>
              <a:rPr lang="pt-BR" sz="2400" kern="0" dirty="0" err="1"/>
              <a:t>cont</a:t>
            </a:r>
            <a:r>
              <a:rPr lang="pt-BR" sz="2400" kern="0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for i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notas[i] = </a:t>
            </a:r>
            <a:r>
              <a:rPr lang="pt-BR" sz="2400" kern="0" dirty="0" err="1"/>
              <a:t>float</a:t>
            </a:r>
            <a:r>
              <a:rPr lang="pt-BR" sz="2400" kern="0" dirty="0"/>
              <a:t>(input("Entre com a nota #{}: ".</a:t>
            </a:r>
            <a:r>
              <a:rPr lang="pt-BR" sz="2400" kern="0" dirty="0" err="1"/>
              <a:t>format</a:t>
            </a:r>
            <a:r>
              <a:rPr lang="pt-BR" sz="2400" kern="0" dirty="0"/>
              <a:t>(i+1)))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soma += notas[i]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media = soma/N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("Média:", media)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for j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</a:t>
            </a:r>
            <a:r>
              <a:rPr lang="pt-BR" sz="2400" kern="0" dirty="0" err="1"/>
              <a:t>if</a:t>
            </a:r>
            <a:r>
              <a:rPr lang="pt-BR" sz="2400" kern="0" dirty="0"/>
              <a:t> notas[j] &gt; media: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    </a:t>
            </a:r>
            <a:r>
              <a:rPr lang="pt-BR" sz="2400" kern="0" dirty="0" err="1"/>
              <a:t>cont</a:t>
            </a:r>
            <a:r>
              <a:rPr lang="pt-BR" sz="2400" kern="0" dirty="0"/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("Acima da média:", </a:t>
            </a:r>
            <a:r>
              <a:rPr lang="pt-BR" sz="2400" kern="0" dirty="0" err="1"/>
              <a:t>cont</a:t>
            </a:r>
            <a:r>
              <a:rPr lang="pt-BR" sz="24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50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 vetor/lista em </a:t>
            </a:r>
            <a:r>
              <a:rPr lang="pt-BR" sz="2800" dirty="0" err="1"/>
              <a:t>Pyhton</a:t>
            </a:r>
            <a:r>
              <a:rPr lang="pt-BR" sz="2800" dirty="0"/>
              <a:t> </a:t>
            </a:r>
            <a:r>
              <a:rPr lang="pt-BR" sz="2800" b="1" dirty="0"/>
              <a:t>pode ser vazio </a:t>
            </a:r>
            <a:r>
              <a:rPr lang="pt-BR" sz="2800" dirty="0"/>
              <a:t>(análogo a um conjunto vazio).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elementos = </a:t>
            </a:r>
            <a:r>
              <a:rPr lang="pt-BR" sz="2800" dirty="0" err="1"/>
              <a:t>len</a:t>
            </a:r>
            <a:r>
              <a:rPr lang="pt-BR" sz="2800" dirty="0"/>
              <a:t>(notas)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(elementos)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0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</a:t>
            </a:r>
            <a:r>
              <a:rPr lang="pt-BR" sz="2800" b="1" dirty="0"/>
              <a:t>acrescentar um elemento </a:t>
            </a:r>
            <a:r>
              <a:rPr lang="pt-BR" sz="2800" dirty="0"/>
              <a:t>ao final do vetor/lista usando-se o método </a:t>
            </a:r>
            <a:r>
              <a:rPr lang="pt-BR" sz="2800" b="1" i="1" dirty="0" err="1"/>
              <a:t>append</a:t>
            </a:r>
            <a:r>
              <a:rPr lang="pt-BR" sz="2800" b="1" i="1" dirty="0"/>
              <a:t>(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notas.append</a:t>
            </a:r>
            <a:r>
              <a:rPr lang="pt-BR" sz="2800" dirty="0"/>
              <a:t>(9.5)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[7.5, 4.0, 5.5, 9.0, 8.0, 4.5, 9.5]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</a:t>
            </a:r>
            <a:r>
              <a:rPr lang="pt-BR" sz="2800" b="1" dirty="0"/>
              <a:t>acrescentar um elemento </a:t>
            </a:r>
            <a:r>
              <a:rPr lang="pt-BR" sz="2800" dirty="0"/>
              <a:t>ao final do vetor/lista usando-se o método </a:t>
            </a:r>
            <a:r>
              <a:rPr lang="pt-BR" sz="2800" b="1" i="1" dirty="0" err="1"/>
              <a:t>append</a:t>
            </a:r>
            <a:r>
              <a:rPr lang="pt-BR" sz="2800" b="1" i="1" dirty="0"/>
              <a:t>(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notas.append</a:t>
            </a:r>
            <a:r>
              <a:rPr lang="pt-BR" sz="2800" dirty="0"/>
              <a:t>(9.5)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notas.append</a:t>
            </a:r>
            <a:r>
              <a:rPr lang="pt-BR" sz="2800" dirty="0"/>
              <a:t>(1.0)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notas.append</a:t>
            </a:r>
            <a:r>
              <a:rPr lang="pt-BR" sz="2800" dirty="0"/>
              <a:t>(5.5)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[9.5, 1.0, 5.5]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as notas de uma turma de N alunos, e indica o número de alunos acima da média, utilizando o método </a:t>
            </a:r>
            <a:r>
              <a:rPr lang="pt-BR" sz="2800" b="1" i="1" dirty="0" err="1"/>
              <a:t>append</a:t>
            </a:r>
            <a:r>
              <a:rPr lang="pt-BR" sz="2800" b="1" i="1" dirty="0"/>
              <a:t>(...)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as notas de uma turma de N alunos, e indica o número de alunos acima da média, utilizando o método </a:t>
            </a:r>
            <a:r>
              <a:rPr lang="pt-BR" sz="2800" b="1" i="1" dirty="0" err="1"/>
              <a:t>append</a:t>
            </a:r>
            <a:r>
              <a:rPr lang="pt-BR" sz="2800" b="1" i="1" dirty="0"/>
              <a:t>(...)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143250" y="2384757"/>
            <a:ext cx="96433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N = </a:t>
            </a:r>
            <a:r>
              <a:rPr lang="pt-BR" sz="2000" kern="0" dirty="0" err="1"/>
              <a:t>int</a:t>
            </a:r>
            <a:r>
              <a:rPr lang="pt-BR" sz="2000" kern="0" dirty="0"/>
              <a:t>(input("Quanto alunos há na turma?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notas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soma = </a:t>
            </a:r>
            <a:r>
              <a:rPr lang="pt-BR" sz="2000" kern="0" dirty="0" err="1"/>
              <a:t>cont</a:t>
            </a:r>
            <a:r>
              <a:rPr lang="pt-BR" sz="2000" kern="0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for i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nota = </a:t>
            </a:r>
            <a:r>
              <a:rPr lang="pt-BR" sz="2000" kern="0" dirty="0" err="1"/>
              <a:t>float</a:t>
            </a:r>
            <a:r>
              <a:rPr lang="pt-BR" sz="2000" kern="0" dirty="0"/>
              <a:t>(input("Entre com a nota #{}: ".</a:t>
            </a:r>
            <a:r>
              <a:rPr lang="pt-BR" sz="2000" kern="0" dirty="0" err="1"/>
              <a:t>format</a:t>
            </a:r>
            <a:r>
              <a:rPr lang="pt-BR" sz="2000" kern="0" dirty="0"/>
              <a:t>(i+1)))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soma += nota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</a:t>
            </a:r>
            <a:r>
              <a:rPr lang="pt-BR" sz="2000" kern="0" dirty="0" err="1"/>
              <a:t>notas.append</a:t>
            </a:r>
            <a:r>
              <a:rPr lang="pt-BR" sz="2000" kern="0" dirty="0"/>
              <a:t>(nota)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media = soma/N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print</a:t>
            </a:r>
            <a:r>
              <a:rPr lang="pt-BR" sz="2000" kern="0" dirty="0"/>
              <a:t>("Média:", media)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for j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</a:t>
            </a:r>
            <a:r>
              <a:rPr lang="pt-BR" sz="2000" kern="0" dirty="0" err="1"/>
              <a:t>if</a:t>
            </a:r>
            <a:r>
              <a:rPr lang="pt-BR" sz="2000" kern="0" dirty="0"/>
              <a:t> notas[j] &gt; media: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    </a:t>
            </a:r>
            <a:r>
              <a:rPr lang="pt-BR" sz="2000" kern="0" dirty="0" err="1"/>
              <a:t>cont</a:t>
            </a:r>
            <a:r>
              <a:rPr lang="pt-BR" sz="2000" kern="0" dirty="0"/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print</a:t>
            </a:r>
            <a:r>
              <a:rPr lang="pt-BR" sz="2000" kern="0" dirty="0"/>
              <a:t>("Acima da média:", </a:t>
            </a:r>
            <a:r>
              <a:rPr lang="pt-BR" sz="2000" kern="0" dirty="0" err="1"/>
              <a:t>cont</a:t>
            </a:r>
            <a:r>
              <a:rPr lang="pt-BR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9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dois vetores e produz um terceiro vetor que é a interseção dos dois primeiros. Os elementos dos vetores são lidos até que se digite um elemento negativo.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 na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Em matemática, física e engenharia, o conceito de vetor é comumente associado a um vetor Euclidiano (às vezes chamado de vetor geométrico ou vetor espacial).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 vetor Euclidiano é um objeto geométrico que tem magnitude (ou comprimento) e direção.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Uma interpretação comum é que um vetor transporta um ponto no espaço (A) para outro ponto no espaço (B).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7" name="Picture 2" descr="https://upload.wikimedia.org/wikipedia/commons/thumb/9/95/Vector_from_A_to_B.svg/1920px-Vector_from_A_to_B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81" y="4854313"/>
            <a:ext cx="3467149" cy="13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que lê dois vetores e produz um terceiro vetor que é a interseção dos dois primeiros. Os elementos dos vetores são lidos até que se digite um elemento negativo.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590900" y="2799426"/>
            <a:ext cx="5182043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vetA</a:t>
            </a:r>
            <a:r>
              <a:rPr lang="pt-BR" sz="2000" kern="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vetB</a:t>
            </a:r>
            <a:r>
              <a:rPr lang="pt-BR" sz="2000" kern="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vetC</a:t>
            </a:r>
            <a:r>
              <a:rPr lang="pt-BR" sz="2000" kern="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num = </a:t>
            </a:r>
            <a:r>
              <a:rPr lang="pt-BR" sz="2000" kern="0" dirty="0" err="1"/>
              <a:t>int</a:t>
            </a:r>
            <a:r>
              <a:rPr lang="pt-BR" sz="2000" kern="0" dirty="0"/>
              <a:t>(input("Elemento do vetor A: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while</a:t>
            </a:r>
            <a:r>
              <a:rPr lang="pt-BR" sz="2000" kern="0" dirty="0"/>
              <a:t> num &gt;=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</a:t>
            </a:r>
            <a:r>
              <a:rPr lang="pt-BR" sz="2000" kern="0" dirty="0" err="1"/>
              <a:t>vetA.append</a:t>
            </a:r>
            <a:r>
              <a:rPr lang="pt-BR" sz="2000" kern="0" dirty="0"/>
              <a:t>( num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num = </a:t>
            </a:r>
            <a:r>
              <a:rPr lang="pt-BR" sz="2000" kern="0" dirty="0" err="1"/>
              <a:t>int</a:t>
            </a:r>
            <a:r>
              <a:rPr lang="pt-BR" sz="2000" kern="0" dirty="0"/>
              <a:t>(input("Elemento do vetor A: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num = </a:t>
            </a:r>
            <a:r>
              <a:rPr lang="pt-BR" sz="2000" kern="0" dirty="0" err="1"/>
              <a:t>int</a:t>
            </a:r>
            <a:r>
              <a:rPr lang="pt-BR" sz="2000" kern="0" dirty="0"/>
              <a:t>(input("Elemento do vetor B: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while</a:t>
            </a:r>
            <a:r>
              <a:rPr lang="pt-BR" sz="2000" kern="0" dirty="0"/>
              <a:t> num &gt;=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</a:t>
            </a:r>
            <a:r>
              <a:rPr lang="pt-BR" sz="2000" kern="0" dirty="0" err="1"/>
              <a:t>vetB.append</a:t>
            </a:r>
            <a:r>
              <a:rPr lang="pt-BR" sz="2000" kern="0" dirty="0"/>
              <a:t>( num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num = </a:t>
            </a:r>
            <a:r>
              <a:rPr lang="pt-BR" sz="2000" kern="0" dirty="0" err="1"/>
              <a:t>int</a:t>
            </a:r>
            <a:r>
              <a:rPr lang="pt-BR" sz="2000" kern="0" dirty="0"/>
              <a:t>(input("Elemento do vetor B: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...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7109197" y="2799426"/>
            <a:ext cx="3906137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for i in range(0,len(</a:t>
            </a:r>
            <a:r>
              <a:rPr lang="pt-BR" sz="2000" kern="0" dirty="0" err="1"/>
              <a:t>vetA</a:t>
            </a:r>
            <a:r>
              <a:rPr lang="pt-BR" sz="2000" kern="0" dirty="0"/>
              <a:t>)):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for j in range(0,len(</a:t>
            </a:r>
            <a:r>
              <a:rPr lang="pt-BR" sz="2000" kern="0" dirty="0" err="1"/>
              <a:t>vetB</a:t>
            </a:r>
            <a:r>
              <a:rPr lang="pt-BR" sz="2000" kern="0" dirty="0"/>
              <a:t>)):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    </a:t>
            </a:r>
            <a:r>
              <a:rPr lang="pt-BR" sz="2000" kern="0" dirty="0" err="1"/>
              <a:t>if</a:t>
            </a:r>
            <a:r>
              <a:rPr lang="pt-BR" sz="2000" kern="0" dirty="0"/>
              <a:t> </a:t>
            </a:r>
            <a:r>
              <a:rPr lang="pt-BR" sz="2000" kern="0" dirty="0" err="1"/>
              <a:t>vetA</a:t>
            </a:r>
            <a:r>
              <a:rPr lang="pt-BR" sz="2000" kern="0" dirty="0"/>
              <a:t>[i] == </a:t>
            </a:r>
            <a:r>
              <a:rPr lang="pt-BR" sz="2000" kern="0" dirty="0" err="1"/>
              <a:t>vetB</a:t>
            </a:r>
            <a:r>
              <a:rPr lang="pt-BR" sz="2000" kern="0" dirty="0"/>
              <a:t>[j]: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/>
              <a:t>            </a:t>
            </a:r>
            <a:r>
              <a:rPr lang="pt-BR" sz="2000" kern="0" dirty="0" err="1"/>
              <a:t>vetC.append</a:t>
            </a:r>
            <a:r>
              <a:rPr lang="pt-BR" sz="2000" kern="0" dirty="0"/>
              <a:t>(</a:t>
            </a:r>
            <a:r>
              <a:rPr lang="pt-BR" sz="2000" kern="0" dirty="0" err="1"/>
              <a:t>vetA</a:t>
            </a:r>
            <a:r>
              <a:rPr lang="pt-BR" sz="2000" kern="0" dirty="0"/>
              <a:t>[i])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print</a:t>
            </a:r>
            <a:r>
              <a:rPr lang="pt-BR" sz="2000" kern="0" dirty="0"/>
              <a:t>('Primeiro vetor:', </a:t>
            </a:r>
            <a:r>
              <a:rPr lang="pt-BR" sz="2000" kern="0" dirty="0" err="1"/>
              <a:t>vetA</a:t>
            </a:r>
            <a:r>
              <a:rPr lang="pt-BR" sz="2000" kern="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print</a:t>
            </a:r>
            <a:r>
              <a:rPr lang="pt-BR" sz="2000" kern="0" dirty="0"/>
              <a:t>('Segundo vetor:', </a:t>
            </a:r>
            <a:r>
              <a:rPr lang="pt-BR" sz="2000" kern="0" dirty="0" err="1"/>
              <a:t>vetB</a:t>
            </a:r>
            <a:r>
              <a:rPr lang="pt-BR" sz="2000" kern="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/>
              <a:t>print</a:t>
            </a:r>
            <a:r>
              <a:rPr lang="pt-BR" sz="2000" kern="0" dirty="0"/>
              <a:t>('Vetor interseção:', </a:t>
            </a:r>
            <a:r>
              <a:rPr lang="pt-BR" sz="2000" kern="0" dirty="0" err="1"/>
              <a:t>vetC</a:t>
            </a:r>
            <a:r>
              <a:rPr lang="pt-BR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0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 err="1"/>
              <a:t>count</a:t>
            </a:r>
            <a:r>
              <a:rPr lang="pt-BR" sz="2800" b="1" i="1" dirty="0"/>
              <a:t>(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 conta o número de ocorrências de </a:t>
            </a:r>
            <a:r>
              <a:rPr lang="pt-BR" sz="2800" b="1" i="1" dirty="0" err="1"/>
              <a:t>valor_do_elemento</a:t>
            </a:r>
            <a:r>
              <a:rPr lang="pt-BR" sz="2800" dirty="0"/>
              <a:t> no vetor/lista.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[7.5, 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notas.count</a:t>
            </a:r>
            <a:r>
              <a:rPr lang="pt-BR" sz="2800" dirty="0"/>
              <a:t>(8.0)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2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 err="1"/>
              <a:t>insert</a:t>
            </a:r>
            <a:r>
              <a:rPr lang="pt-BR" sz="2800" b="1" i="1" dirty="0"/>
              <a:t>(</a:t>
            </a:r>
            <a:r>
              <a:rPr lang="pt-BR" sz="2800" b="1" i="1" dirty="0" err="1"/>
              <a:t>posicao</a:t>
            </a:r>
            <a:r>
              <a:rPr lang="pt-BR" sz="2800" b="1" i="1" dirty="0"/>
              <a:t>, 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 é similar ao </a:t>
            </a:r>
            <a:r>
              <a:rPr lang="pt-BR" sz="2800" b="1" i="1" dirty="0" err="1"/>
              <a:t>append</a:t>
            </a:r>
            <a:r>
              <a:rPr lang="pt-BR" sz="2800" dirty="0"/>
              <a:t>, mas acrescenta o elemento em uma posição específica do vetor/lista.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[7.5, 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notas.insert</a:t>
            </a:r>
            <a:r>
              <a:rPr lang="pt-BR" sz="2800" dirty="0"/>
              <a:t>(2, 0.0)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[7.5,  8.0, 0.0, 5.5, 9.0, 8.0, 4.5]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 err="1"/>
              <a:t>insert</a:t>
            </a:r>
            <a:r>
              <a:rPr lang="pt-BR" sz="2800" b="1" i="1" dirty="0"/>
              <a:t>(</a:t>
            </a:r>
            <a:r>
              <a:rPr lang="pt-BR" sz="2800" b="1" i="1" dirty="0" err="1"/>
              <a:t>posicao</a:t>
            </a:r>
            <a:r>
              <a:rPr lang="pt-BR" sz="2800" b="1" i="1" dirty="0"/>
              <a:t>, 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 é similar ao </a:t>
            </a:r>
            <a:r>
              <a:rPr lang="pt-BR" sz="2800" b="1" i="1" dirty="0" err="1"/>
              <a:t>append</a:t>
            </a:r>
            <a:r>
              <a:rPr lang="pt-BR" sz="2800" dirty="0"/>
              <a:t>, mas acrescenta o elemento em uma posição específica do vetor/lista.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nomes = ['</a:t>
            </a:r>
            <a:r>
              <a:rPr lang="pt-BR" sz="2800" kern="0" dirty="0"/>
              <a:t>Ana</a:t>
            </a:r>
            <a:r>
              <a:rPr lang="pt-BR" sz="2800" dirty="0"/>
              <a:t>', '</a:t>
            </a:r>
            <a:r>
              <a:rPr lang="pt-BR" sz="2800" kern="0" dirty="0"/>
              <a:t>Maria</a:t>
            </a:r>
            <a:r>
              <a:rPr lang="pt-BR" sz="2800" dirty="0"/>
              <a:t>', '</a:t>
            </a:r>
            <a:r>
              <a:rPr lang="pt-BR" sz="2800" kern="0" dirty="0"/>
              <a:t>Julieta</a:t>
            </a:r>
            <a:r>
              <a:rPr lang="pt-BR" sz="2800" dirty="0"/>
              <a:t>']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nomes.insert</a:t>
            </a:r>
            <a:r>
              <a:rPr lang="pt-BR" sz="2800" dirty="0"/>
              <a:t>(0, 'Karla')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['Karla', '</a:t>
            </a:r>
            <a:r>
              <a:rPr lang="pt-BR" sz="2800" kern="0" dirty="0"/>
              <a:t>Ana</a:t>
            </a:r>
            <a:r>
              <a:rPr lang="pt-BR" sz="2800" dirty="0"/>
              <a:t>', '</a:t>
            </a:r>
            <a:r>
              <a:rPr lang="pt-BR" sz="2800" kern="0" dirty="0"/>
              <a:t>Maria</a:t>
            </a:r>
            <a:r>
              <a:rPr lang="pt-BR" sz="2800" dirty="0"/>
              <a:t>', '</a:t>
            </a:r>
            <a:r>
              <a:rPr lang="pt-BR" sz="2800" kern="0" dirty="0"/>
              <a:t>Julieta</a:t>
            </a:r>
            <a:r>
              <a:rPr lang="pt-BR" sz="2800" dirty="0"/>
              <a:t>']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/>
              <a:t>pop( )</a:t>
            </a:r>
            <a:r>
              <a:rPr lang="pt-BR" sz="2800" dirty="0"/>
              <a:t> – sem parâmetros – executa duas ações: </a:t>
            </a:r>
            <a:r>
              <a:rPr lang="pt-BR" sz="2800" b="1" dirty="0"/>
              <a:t>remove o último elemento</a:t>
            </a:r>
            <a:r>
              <a:rPr lang="pt-BR" sz="2800" dirty="0"/>
              <a:t> do vetor e </a:t>
            </a:r>
            <a:r>
              <a:rPr lang="pt-BR" sz="2800" b="1" dirty="0"/>
              <a:t>retorna</a:t>
            </a:r>
            <a:r>
              <a:rPr lang="pt-BR" sz="2800" dirty="0"/>
              <a:t> o valor deste elemento.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[7.5, 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 = </a:t>
            </a:r>
            <a:r>
              <a:rPr lang="pt-BR" sz="2800" dirty="0" err="1"/>
              <a:t>notas.pop</a:t>
            </a:r>
            <a:r>
              <a:rPr lang="pt-BR" sz="2800" dirty="0"/>
              <a:t>()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4.5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[7.5,  8.0, 5.5, 9.0, 8.0]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/>
              <a:t>pop( )</a:t>
            </a:r>
            <a:r>
              <a:rPr lang="pt-BR" sz="2800" dirty="0"/>
              <a:t> – sem parâmetros – executa duas ações: </a:t>
            </a:r>
            <a:r>
              <a:rPr lang="pt-BR" sz="2800" b="1" dirty="0"/>
              <a:t>remove o último elemento</a:t>
            </a:r>
            <a:r>
              <a:rPr lang="pt-BR" sz="2800" dirty="0"/>
              <a:t> do vetor e </a:t>
            </a:r>
            <a:r>
              <a:rPr lang="pt-BR" sz="2800" b="1" dirty="0"/>
              <a:t>retorna</a:t>
            </a:r>
            <a:r>
              <a:rPr lang="pt-BR" sz="2800" dirty="0"/>
              <a:t> o valor deste elemento.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nomes = ['Karla', 'Ana', 'Maria', 'Julieta']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 = </a:t>
            </a:r>
            <a:r>
              <a:rPr lang="pt-BR" sz="2800" dirty="0" err="1"/>
              <a:t>nomes.pop</a:t>
            </a:r>
            <a:r>
              <a:rPr lang="pt-BR" sz="2800" dirty="0"/>
              <a:t>()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'Julieta'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['Karla', 'Ana', 'Maria']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Com </a:t>
            </a:r>
            <a:r>
              <a:rPr lang="pt-BR" sz="2800" b="1" i="1" dirty="0"/>
              <a:t>pop(</a:t>
            </a:r>
            <a:r>
              <a:rPr lang="pt-BR" sz="2800" b="1" i="1" dirty="0" err="1"/>
              <a:t>posicao</a:t>
            </a:r>
            <a:r>
              <a:rPr lang="pt-BR" sz="2800" b="1" i="1" dirty="0"/>
              <a:t>)</a:t>
            </a:r>
            <a:r>
              <a:rPr lang="pt-BR" sz="2800" dirty="0"/>
              <a:t> pode-se remover e retornar um elemento numa posição arbitrária.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nomes = ['Karla', 'Ana', 'Maria', 'Julieta']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 = </a:t>
            </a:r>
            <a:r>
              <a:rPr lang="pt-BR" sz="2800" dirty="0" err="1"/>
              <a:t>nomes.pop</a:t>
            </a:r>
            <a:r>
              <a:rPr lang="pt-BR" sz="2800" dirty="0"/>
              <a:t>(1)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'Ana'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['Karla', 'Maria', 'Julieta']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Métodos de Vetores/Listas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método </a:t>
            </a:r>
            <a:r>
              <a:rPr lang="pt-BR" sz="2800" b="1" i="1" dirty="0"/>
              <a:t>remove(</a:t>
            </a:r>
            <a:r>
              <a:rPr lang="pt-BR" sz="2800" b="1" i="1" dirty="0" err="1"/>
              <a:t>valor_do_elemento</a:t>
            </a:r>
            <a:r>
              <a:rPr lang="pt-BR" sz="2800" b="1" i="1" dirty="0"/>
              <a:t>)</a:t>
            </a:r>
            <a:r>
              <a:rPr lang="pt-BR" sz="2800" dirty="0"/>
              <a:t> remove a primeira ocorrência de um elemento no vetor/lista.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nomes = ['Karla', 'Ana', 'Maria', 'Julieta', 'Ana']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 = </a:t>
            </a:r>
            <a:r>
              <a:rPr lang="pt-BR" sz="2800" dirty="0" err="1"/>
              <a:t>nomes.remove</a:t>
            </a:r>
            <a:r>
              <a:rPr lang="pt-BR" sz="2800" dirty="0"/>
              <a:t>('Ana')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['Karla', 'Maria', 'Julieta', 'Ana']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Criar um programa para acrescentar um elemento em uma lista se for digitado a letra </a:t>
            </a:r>
            <a:r>
              <a:rPr lang="pt-BR" sz="2800" kern="0" dirty="0"/>
              <a:t>'</a:t>
            </a:r>
            <a:r>
              <a:rPr lang="pt-BR" sz="2800" dirty="0"/>
              <a:t>A</a:t>
            </a:r>
            <a:r>
              <a:rPr lang="pt-BR" sz="2800" kern="0" dirty="0"/>
              <a:t>'</a:t>
            </a:r>
            <a:r>
              <a:rPr lang="pt-BR" sz="2800" dirty="0"/>
              <a:t>, remover se </a:t>
            </a:r>
            <a:r>
              <a:rPr lang="pt-BR" sz="2800" kern="0" dirty="0"/>
              <a:t>'</a:t>
            </a:r>
            <a:r>
              <a:rPr lang="pt-BR" sz="2800" dirty="0"/>
              <a:t>R</a:t>
            </a:r>
            <a:r>
              <a:rPr lang="pt-BR" sz="2800" kern="0" dirty="0"/>
              <a:t>'</a:t>
            </a:r>
            <a:r>
              <a:rPr lang="pt-BR" sz="2800" dirty="0"/>
              <a:t>, imprimir se </a:t>
            </a:r>
            <a:r>
              <a:rPr lang="pt-BR" sz="2800" kern="0" dirty="0"/>
              <a:t>'</a:t>
            </a:r>
            <a:r>
              <a:rPr lang="pt-BR" sz="2800" dirty="0"/>
              <a:t>I</a:t>
            </a:r>
            <a:r>
              <a:rPr lang="pt-BR" sz="2800" kern="0" dirty="0"/>
              <a:t>'</a:t>
            </a:r>
            <a:r>
              <a:rPr lang="pt-BR" sz="2800" dirty="0"/>
              <a:t> e sair se </a:t>
            </a:r>
            <a:r>
              <a:rPr lang="pt-BR" sz="2800" kern="0" dirty="0"/>
              <a:t>'</a:t>
            </a:r>
            <a:r>
              <a:rPr lang="pt-BR" sz="2800" dirty="0"/>
              <a:t>F</a:t>
            </a:r>
            <a:r>
              <a:rPr lang="pt-BR" sz="2800" kern="0" dirty="0"/>
              <a:t>'</a:t>
            </a:r>
            <a:r>
              <a:rPr lang="pt-BR" sz="2800" dirty="0"/>
              <a:t>.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Estatísticas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Já tínhamos as ferramentas para calcular a média, máximo e mínimo de um conjunto de valores.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Agora podemos calcular outra estatística importante: o </a:t>
            </a:r>
            <a:r>
              <a:rPr lang="pt-BR" sz="2800" b="1" dirty="0"/>
              <a:t>desvio padrão </a:t>
            </a:r>
            <a:r>
              <a:rPr lang="pt-BR" sz="2800" dirty="0"/>
              <a:t>destes valores.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 na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Vetores em um espaço Euclidiano n-dimensional podem ser caracterizados pelas suas coordenadas, em algum sistema de coordenadas (e.g., Cartesianas).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2050" name="Picture 2" descr="https://upload.wikimedia.org/wikipedia/commons/thumb/5/5d/Position_vector.svg/1024px-Position_vecto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29" y="3284413"/>
            <a:ext cx="2752517" cy="23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/>
          <p:cNvGrpSpPr/>
          <p:nvPr/>
        </p:nvGrpSpPr>
        <p:grpSpPr>
          <a:xfrm>
            <a:off x="5053388" y="3056328"/>
            <a:ext cx="3545493" cy="3065462"/>
            <a:chOff x="5749099" y="2493328"/>
            <a:chExt cx="3545493" cy="3065462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9099" y="2493328"/>
              <a:ext cx="3545493" cy="3065462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6216968" y="4236109"/>
              <a:ext cx="3779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1600" i="1" baseline="-25000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endParaRPr lang="pt-BR" sz="1600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384018" y="5105643"/>
              <a:ext cx="3779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1600" i="1" baseline="-25000" dirty="0" err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endParaRPr lang="pt-BR" sz="1600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999714" y="3050680"/>
              <a:ext cx="3779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1600" i="1" baseline="-25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8456238" y="4802003"/>
            <a:ext cx="3285771" cy="688865"/>
            <a:chOff x="8456238" y="4802003"/>
            <a:chExt cx="3285771" cy="688865"/>
          </a:xfrm>
        </p:grpSpPr>
        <p:sp>
          <p:nvSpPr>
            <p:cNvPr id="16" name="Retângulo 15"/>
            <p:cNvSpPr/>
            <p:nvPr/>
          </p:nvSpPr>
          <p:spPr>
            <a:xfrm>
              <a:off x="8800530" y="5121536"/>
              <a:ext cx="2597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 16"/>
                <p:cNvSpPr/>
                <p:nvPr/>
              </p:nvSpPr>
              <p:spPr>
                <a:xfrm>
                  <a:off x="8456238" y="4802003"/>
                  <a:ext cx="32857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Num espaço </a:t>
                  </a:r>
                  <a:r>
                    <a:rPr lang="pt-BR" i="1" dirty="0"/>
                    <a:t>n</a:t>
                  </a:r>
                  <a:r>
                    <a:rPr lang="pt-BR" dirty="0"/>
                    <a:t>-dimensional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pt-BR" dirty="0"/>
                    <a:t>):</a:t>
                  </a:r>
                </a:p>
              </p:txBody>
            </p:sp>
          </mc:Choice>
          <mc:Fallback xmlns="">
            <p:sp>
              <p:nvSpPr>
                <p:cNvPr id="17" name="Retâ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238" y="4802003"/>
                  <a:ext cx="32857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84" t="-10000" r="-928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Agrupar 12"/>
          <p:cNvGrpSpPr/>
          <p:nvPr/>
        </p:nvGrpSpPr>
        <p:grpSpPr>
          <a:xfrm>
            <a:off x="8431231" y="3484592"/>
            <a:ext cx="3335785" cy="1008397"/>
            <a:chOff x="8431231" y="3484592"/>
            <a:chExt cx="3335785" cy="1008397"/>
          </a:xfrm>
        </p:grpSpPr>
        <p:sp>
          <p:nvSpPr>
            <p:cNvPr id="8" name="Retângulo 7"/>
            <p:cNvSpPr/>
            <p:nvPr/>
          </p:nvSpPr>
          <p:spPr>
            <a:xfrm>
              <a:off x="9362383" y="3804125"/>
              <a:ext cx="1473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ângulo 11"/>
                <p:cNvSpPr/>
                <p:nvPr/>
              </p:nvSpPr>
              <p:spPr>
                <a:xfrm>
                  <a:off x="8431231" y="3484592"/>
                  <a:ext cx="333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Num espaço tridimensional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pt-BR" dirty="0"/>
                    <a:t>):</a:t>
                  </a:r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231" y="3484592"/>
                  <a:ext cx="33357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63" t="-10000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tângulo 17"/>
            <p:cNvSpPr/>
            <p:nvPr/>
          </p:nvSpPr>
          <p:spPr>
            <a:xfrm>
              <a:off x="9345551" y="4123657"/>
              <a:ext cx="1507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9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Estatísticas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7837" y="1196753"/>
                <a:ext cx="11339915" cy="112114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O </a:t>
                </a:r>
                <a:r>
                  <a:rPr lang="pt-BR" sz="2800" b="1" dirty="0"/>
                  <a:t>desvio padrão </a:t>
                </a:r>
                <a:r>
                  <a:rPr lang="pt-BR" sz="2800" dirty="0"/>
                  <a:t>de um conjunto de valores é uma </a:t>
                </a:r>
                <a:r>
                  <a:rPr lang="pt-BR" sz="2800" b="1" dirty="0"/>
                  <a:t>medida da dispersão </a:t>
                </a:r>
                <a:r>
                  <a:rPr lang="pt-BR" sz="2800" dirty="0"/>
                  <a:t>destes valores no conjunto.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Para uma distribuição normal (Gaussiana) em torno de 70% dos valores no conjunto estão contidos na faixa 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0" dirty="0"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37" y="1196753"/>
                <a:ext cx="11339915" cy="1121145"/>
              </a:xfrm>
              <a:blipFill>
                <a:blip r:embed="rId2"/>
                <a:stretch>
                  <a:fillRect l="-913" t="-4891" r="-1021" b="-83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360400" y="4785129"/>
                <a:ext cx="3328027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dirty="0"/>
                  <a:t>: desvio padrão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: média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valor do elemento </a:t>
                </a:r>
                <a:r>
                  <a:rPr lang="pt-BR" sz="24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400" dirty="0"/>
                  <a:t>: número de elementos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00" y="4785129"/>
                <a:ext cx="3328027" cy="1569660"/>
              </a:xfrm>
              <a:prstGeom prst="rect">
                <a:avLst/>
              </a:prstGeom>
              <a:blipFill>
                <a:blip r:embed="rId3"/>
                <a:stretch>
                  <a:fillRect l="-366" t="-3113" r="-2198" b="-8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360402" y="3324337"/>
                <a:ext cx="3141694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02" y="3324337"/>
                <a:ext cx="3141694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8/8c/Standard_deviation_diagram.svg/1920px-Standard_deviation_diagra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83" y="3806308"/>
            <a:ext cx="4554648" cy="22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Estatísticas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7837" y="1196753"/>
                <a:ext cx="11339915" cy="112114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O </a:t>
                </a:r>
                <a:r>
                  <a:rPr lang="pt-BR" sz="2800" b="1" dirty="0"/>
                  <a:t>desvio padrão </a:t>
                </a:r>
                <a:r>
                  <a:rPr lang="pt-BR" sz="2800" dirty="0"/>
                  <a:t>de um conjunto de valores é uma </a:t>
                </a:r>
                <a:r>
                  <a:rPr lang="pt-BR" sz="2800" b="1" dirty="0"/>
                  <a:t>medida da dispersão </a:t>
                </a:r>
                <a:r>
                  <a:rPr lang="pt-BR" sz="2800" dirty="0"/>
                  <a:t>destes valores no conjunto.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Para uma distribuição normal (Gaussiana) em torno de 70% dos valores no conjunto estão contidos na faixa 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800" b="0" dirty="0"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37" y="1196753"/>
                <a:ext cx="11339915" cy="1121145"/>
              </a:xfrm>
              <a:blipFill>
                <a:blip r:embed="rId2"/>
                <a:stretch>
                  <a:fillRect l="-913" t="-4891" r="-1021" b="-83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pic>
        <p:nvPicPr>
          <p:cNvPr id="1026" name="Picture 2" descr="https://upload.wikimedia.org/wikipedia/commons/thumb/2/22/Empirical_rule_histogram.svg/1024px-Empirical_rule_histo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85" y="2835322"/>
            <a:ext cx="3874165" cy="38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360400" y="4785129"/>
                <a:ext cx="3328027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400" dirty="0"/>
                  <a:t>: desvio padrão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2400" dirty="0"/>
                  <a:t>: média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valor do elemento </a:t>
                </a:r>
                <a:r>
                  <a:rPr lang="pt-BR" sz="24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400" dirty="0"/>
                  <a:t>: número de elementos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00" y="4785129"/>
                <a:ext cx="3328027" cy="1569660"/>
              </a:xfrm>
              <a:prstGeom prst="rect">
                <a:avLst/>
              </a:prstGeom>
              <a:blipFill>
                <a:blip r:embed="rId4"/>
                <a:stretch>
                  <a:fillRect l="-366" t="-3113" r="-2198" b="-8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360402" y="3324337"/>
                <a:ext cx="3141694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02" y="3324337"/>
                <a:ext cx="3141694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99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Calcule as seguintes estatísticas para o conjunto de notas de uma determinada turma: máximo, mínimo, média e desvio padrão.</a:t>
            </a:r>
            <a:endParaRPr lang="pt-BR" sz="2800" b="0" dirty="0">
              <a:ea typeface="Cambria Math" panose="02040503050406030204" pitchFamily="18" charset="0"/>
            </a:endParaRP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606056" y="2499504"/>
            <a:ext cx="10823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turma1 = [1.1, 7.5, 0.8, 1.8, 1.5, 1.9, 10.0, 10.0, 9.3, 10.0, 7.7, 0.6, 0.5, 8.7, 5.6, 7.0, 8.3, 7.0, 9.1, 7.4, 8.1, 7.0, 6.3, 0.6, 7.4, 2.8, 5.0, 1.4, 1.5, 0.5, 8.3, 7.0, 2.9, 7.6, 10.0, 3.3, 1.9, 5.1, 7.0]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6056" y="4209162"/>
            <a:ext cx="10823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turma2 = [10.0, 8.2, 8.7, 5.5, 6.8, 8.6, 8.5, 6.1, 6.2, 8.5, 7.7, 10.0, 10.0, 6.1, 8.4, 5.4, 5.6, 9.8, 2.1, 8.5, 3.3, 8.7, 8.5, 9.1, 9.7]</a:t>
            </a:r>
          </a:p>
        </p:txBody>
      </p:sp>
    </p:spTree>
    <p:extLst>
      <p:ext uri="{BB962C8B-B14F-4D97-AF65-F5344CB8AC3E}">
        <p14:creationId xmlns:p14="http://schemas.microsoft.com/office/powerpoint/2010/main" val="23734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Introdução a Vetores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 em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Vetores em computação </a:t>
            </a:r>
            <a:r>
              <a:rPr lang="pt-BR" sz="2800" dirty="0"/>
              <a:t>também podem ser interpretados como coordenadas em um espaço qualquer.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Mas eles têm uma definição mais geral: uma </a:t>
            </a:r>
            <a:r>
              <a:rPr lang="pt-BR" sz="2800" b="1" dirty="0"/>
              <a:t>lista ordenada de valores</a:t>
            </a:r>
            <a:r>
              <a:rPr lang="pt-BR" sz="2800" dirty="0"/>
              <a:t> (geralmente numéricos).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Vetores básicos em Python são implementados por </a:t>
            </a:r>
            <a:r>
              <a:rPr lang="pt-BR" sz="2800" b="1" dirty="0"/>
              <a:t>listas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Exemplos: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484591" y="4028954"/>
            <a:ext cx="3918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>
              <a:buNone/>
            </a:pPr>
            <a:r>
              <a:rPr lang="pt-BR" sz="3200" dirty="0"/>
              <a:t>[7.5, 8.0, 5.5, 9.0, 8.0]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42169" y="4845472"/>
            <a:ext cx="11389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None/>
            </a:pPr>
            <a:r>
              <a:rPr lang="pt-BR" sz="3200" dirty="0"/>
              <a:t>['Maria', 7.5, 'José', 8.0, 'Ana', 5.5, '</a:t>
            </a:r>
            <a:r>
              <a:rPr lang="pt-BR" sz="3200" dirty="0" err="1"/>
              <a:t>Ludimila</a:t>
            </a:r>
            <a:r>
              <a:rPr lang="pt-BR" sz="3200" dirty="0"/>
              <a:t>', 9.0, 'Bento', 8.0]</a:t>
            </a:r>
          </a:p>
        </p:txBody>
      </p:sp>
    </p:spTree>
    <p:extLst>
      <p:ext uri="{BB962C8B-B14F-4D97-AF65-F5344CB8AC3E}">
        <p14:creationId xmlns:p14="http://schemas.microsoft.com/office/powerpoint/2010/main" val="10741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Cada elemento da vetor possui um </a:t>
            </a:r>
            <a:r>
              <a:rPr lang="pt-BR" sz="2800" b="1" dirty="0"/>
              <a:t>índice em sequência</a:t>
            </a:r>
            <a:r>
              <a:rPr lang="pt-BR" sz="2800" dirty="0"/>
              <a:t>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notaP1 = [7.5, 8.0, 5.5, 9.0, 8.0, 4.5]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notaP1[0] equivale a ao valor 7.5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notaP1[2] equivale a ao valor 5.5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notaP1[1:3] equivale ao vetor [8.0, 5.5, 9.0]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notaP1[0:5:2] equivale ao vetor [7.5, 5.5, 8.0]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71201"/>
              </p:ext>
            </p:extLst>
          </p:nvPr>
        </p:nvGraphicFramePr>
        <p:xfrm>
          <a:off x="2814927" y="2831230"/>
          <a:ext cx="648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6477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399586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02319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930217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4418932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040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2266"/>
                  </a:ext>
                </a:extLst>
              </a:tr>
            </a:tbl>
          </a:graphicData>
        </a:graphic>
      </p:graphicFrame>
      <p:grpSp>
        <p:nvGrpSpPr>
          <p:cNvPr id="10" name="Agrupar 9"/>
          <p:cNvGrpSpPr/>
          <p:nvPr/>
        </p:nvGrpSpPr>
        <p:grpSpPr>
          <a:xfrm>
            <a:off x="1253661" y="2819655"/>
            <a:ext cx="1530099" cy="930440"/>
            <a:chOff x="1253661" y="2819655"/>
            <a:chExt cx="1530099" cy="930440"/>
          </a:xfrm>
        </p:grpSpPr>
        <p:sp>
          <p:nvSpPr>
            <p:cNvPr id="4" name="Retângulo 3"/>
            <p:cNvSpPr/>
            <p:nvPr/>
          </p:nvSpPr>
          <p:spPr>
            <a:xfrm>
              <a:off x="1253661" y="2819655"/>
              <a:ext cx="15300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/>
                <a:t>Elemento: 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78264" y="3288430"/>
              <a:ext cx="10903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/>
                <a:t>Índice: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8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</a:t>
            </a:r>
            <a:r>
              <a:rPr lang="pt-BR" sz="2800" b="1" dirty="0"/>
              <a:t>criar um vetor </a:t>
            </a:r>
            <a:r>
              <a:rPr lang="pt-BR" sz="2800" dirty="0"/>
              <a:t>de tamanho arbitrário, com valores arbitrários.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criar (inicializar) um vetor de tamanho arbitrário, com os mesmos valores para todos seus elementos.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[0.0]*6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[0.0, 0.0, 0.0, 0.0, 0.0, 0.0]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</a:t>
            </a:r>
            <a:r>
              <a:rPr lang="pt-BR" sz="2800" b="1" dirty="0"/>
              <a:t>criar um vetor </a:t>
            </a:r>
            <a:r>
              <a:rPr lang="pt-BR" sz="2800" dirty="0"/>
              <a:t>de tamanho arbitrário, com valores arbitrários.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criar (inicializar) um vetor de tamanho arbitrário, com os mesmos valores para todos seus elementos.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notas = [1.0]*6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[1.0, 1.0, 1.0, 1.0, 1.0, 1.0]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</a:t>
            </a:r>
            <a:r>
              <a:rPr lang="pt-BR" sz="2800" b="1" dirty="0"/>
              <a:t>criar um vetor </a:t>
            </a:r>
            <a:r>
              <a:rPr lang="pt-BR" sz="2800" dirty="0"/>
              <a:t>de tamanho arbitrário, com valores arbitrários.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criar (inicializar) um vetor de tamanho arbitrário, com os mesmos valores para todos seus elementos.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nomes = ['</a:t>
            </a:r>
            <a:r>
              <a:rPr lang="pt-BR" sz="2800" kern="0" dirty="0"/>
              <a:t>X</a:t>
            </a:r>
            <a:r>
              <a:rPr lang="pt-BR" sz="2800" dirty="0"/>
              <a:t>']*6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</a:t>
            </a:r>
            <a:r>
              <a:rPr lang="pt-BR" sz="2800" dirty="0" err="1"/>
              <a:t>print</a:t>
            </a:r>
            <a:r>
              <a:rPr lang="pt-BR" sz="2800" dirty="0"/>
              <a:t>(nomes)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 &gt;&gt;&gt; ['</a:t>
            </a:r>
            <a:r>
              <a:rPr lang="pt-BR" sz="2800" kern="0" dirty="0"/>
              <a:t>X</a:t>
            </a:r>
            <a:r>
              <a:rPr lang="pt-BR" sz="2800" dirty="0"/>
              <a:t>', '</a:t>
            </a:r>
            <a:r>
              <a:rPr lang="pt-BR" sz="2800" kern="0" dirty="0"/>
              <a:t>X</a:t>
            </a:r>
            <a:r>
              <a:rPr lang="pt-BR" sz="2800" dirty="0"/>
              <a:t>', '</a:t>
            </a:r>
            <a:r>
              <a:rPr lang="pt-BR" sz="2800" kern="0" dirty="0"/>
              <a:t>X</a:t>
            </a:r>
            <a:r>
              <a:rPr lang="pt-BR" sz="2800" dirty="0"/>
              <a:t>', '</a:t>
            </a:r>
            <a:r>
              <a:rPr lang="pt-BR" sz="2800" kern="0" dirty="0"/>
              <a:t>X</a:t>
            </a:r>
            <a:r>
              <a:rPr lang="pt-BR" sz="2800" dirty="0"/>
              <a:t>', '</a:t>
            </a:r>
            <a:r>
              <a:rPr lang="pt-BR" sz="2800" kern="0" dirty="0"/>
              <a:t>X</a:t>
            </a:r>
            <a:r>
              <a:rPr lang="pt-BR" sz="2800" dirty="0"/>
              <a:t>', '</a:t>
            </a:r>
            <a:r>
              <a:rPr lang="pt-BR" sz="2800" kern="0" dirty="0"/>
              <a:t>X</a:t>
            </a:r>
            <a:r>
              <a:rPr lang="pt-BR" sz="2800" dirty="0"/>
              <a:t>']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Vetores/Listas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</a:t>
            </a:r>
            <a:r>
              <a:rPr lang="pt-BR" sz="2800" b="1" dirty="0"/>
              <a:t>modificar um elemento </a:t>
            </a:r>
            <a:r>
              <a:rPr lang="pt-BR" sz="2800" dirty="0"/>
              <a:t>do vetor, basta fazer uma atribuição àquele elemento.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notas = [7.5, 8.0,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notas[1]= 4.0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</a:t>
            </a:r>
            <a:r>
              <a:rPr lang="pt-BR" sz="2800" dirty="0" err="1"/>
              <a:t>print</a:t>
            </a:r>
            <a:r>
              <a:rPr lang="pt-BR" sz="2800" dirty="0"/>
              <a:t>(notas)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			&gt;&gt;&gt; [7.5, 4.0, 5.5, 9.0, 8.0, 4.5]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 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35170</TotalTime>
  <Words>1527</Words>
  <Application>Microsoft Office PowerPoint</Application>
  <PresentationFormat>Widescreen</PresentationFormat>
  <Paragraphs>312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Modelo LVC</vt:lpstr>
      <vt:lpstr>Introdução a Vetores</vt:lpstr>
      <vt:lpstr>Vetores na Matemática</vt:lpstr>
      <vt:lpstr>Vetores na Matemática</vt:lpstr>
      <vt:lpstr>Vetores em Computação</vt:lpstr>
      <vt:lpstr>Vetores/Listas em Python</vt:lpstr>
      <vt:lpstr>Vetores/Listas em Python</vt:lpstr>
      <vt:lpstr>Vetores/Listas em Python</vt:lpstr>
      <vt:lpstr>Vetores/Listas em Python</vt:lpstr>
      <vt:lpstr>Vetores/Listas em Python</vt:lpstr>
      <vt:lpstr>Vetores/Listas em Python</vt:lpstr>
      <vt:lpstr>Vetores/Listas em Python</vt:lpstr>
      <vt:lpstr>Exercício</vt:lpstr>
      <vt:lpstr>Exercício</vt:lpstr>
      <vt:lpstr>Vetores/Listas em Python</vt:lpstr>
      <vt:lpstr>Métodos de Vetores/Listas</vt:lpstr>
      <vt:lpstr>Métodos de Vetores/Listas</vt:lpstr>
      <vt:lpstr>Exercício</vt:lpstr>
      <vt:lpstr>Exercício</vt:lpstr>
      <vt:lpstr>Exercício</vt:lpstr>
      <vt:lpstr>Exercício</vt:lpstr>
      <vt:lpstr>Métodos de Vetores/Listas</vt:lpstr>
      <vt:lpstr>Métodos de Vetores/Listas</vt:lpstr>
      <vt:lpstr>Métodos de Vetores/Listas</vt:lpstr>
      <vt:lpstr>Métodos de Vetores/Listas</vt:lpstr>
      <vt:lpstr>Métodos de Vetores/Listas</vt:lpstr>
      <vt:lpstr>Métodos de Vetores/Listas</vt:lpstr>
      <vt:lpstr>Métodos de Vetores/Listas</vt:lpstr>
      <vt:lpstr>Exercício</vt:lpstr>
      <vt:lpstr>Estatísticas</vt:lpstr>
      <vt:lpstr>Estatísticas</vt:lpstr>
      <vt:lpstr>Estatísticas</vt:lpstr>
      <vt:lpstr>Exercício</vt:lpstr>
      <vt:lpstr>Introdução a Vetores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Gustavo Marinho</cp:lastModifiedBy>
  <cp:revision>1437</cp:revision>
  <dcterms:created xsi:type="dcterms:W3CDTF">2012-09-11T18:35:34Z</dcterms:created>
  <dcterms:modified xsi:type="dcterms:W3CDTF">2024-04-03T19:02:09Z</dcterms:modified>
</cp:coreProperties>
</file>