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873" r:id="rId2"/>
    <p:sldId id="1856" r:id="rId3"/>
    <p:sldId id="1934" r:id="rId4"/>
    <p:sldId id="1910" r:id="rId5"/>
    <p:sldId id="1935" r:id="rId6"/>
    <p:sldId id="1912" r:id="rId7"/>
    <p:sldId id="1929" r:id="rId8"/>
    <p:sldId id="1930" r:id="rId9"/>
    <p:sldId id="1931" r:id="rId10"/>
    <p:sldId id="1932" r:id="rId11"/>
    <p:sldId id="1933" r:id="rId12"/>
    <p:sldId id="1940" r:id="rId13"/>
    <p:sldId id="1950" r:id="rId14"/>
    <p:sldId id="1952" r:id="rId15"/>
    <p:sldId id="1951" r:id="rId16"/>
    <p:sldId id="1941" r:id="rId17"/>
    <p:sldId id="1942" r:id="rId18"/>
    <p:sldId id="1943" r:id="rId19"/>
    <p:sldId id="1944" r:id="rId20"/>
    <p:sldId id="1945" r:id="rId21"/>
    <p:sldId id="1946" r:id="rId22"/>
    <p:sldId id="1953" r:id="rId23"/>
    <p:sldId id="1948" r:id="rId24"/>
    <p:sldId id="1955" r:id="rId25"/>
    <p:sldId id="1956" r:id="rId26"/>
    <p:sldId id="1954" r:id="rId27"/>
    <p:sldId id="1957" r:id="rId28"/>
    <p:sldId id="1960" r:id="rId29"/>
    <p:sldId id="1961" r:id="rId30"/>
    <p:sldId id="1962" r:id="rId31"/>
    <p:sldId id="1963" r:id="rId32"/>
    <p:sldId id="1964" r:id="rId33"/>
    <p:sldId id="1965" r:id="rId34"/>
    <p:sldId id="1966" r:id="rId35"/>
    <p:sldId id="1976" r:id="rId36"/>
    <p:sldId id="1968" r:id="rId37"/>
    <p:sldId id="1969" r:id="rId38"/>
    <p:sldId id="1971" r:id="rId39"/>
    <p:sldId id="1975" r:id="rId40"/>
    <p:sldId id="1970" r:id="rId41"/>
    <p:sldId id="1973" r:id="rId42"/>
    <p:sldId id="1974" r:id="rId43"/>
    <p:sldId id="151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5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son Costa" initials="GC" lastIdx="1" clrIdx="0">
    <p:extLst>
      <p:ext uri="{19B8F6BF-5375-455C-9EA6-DF929625EA0E}">
        <p15:presenceInfo xmlns:p15="http://schemas.microsoft.com/office/powerpoint/2012/main" userId="44742644b50a3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95E78"/>
    <a:srgbClr val="990033"/>
    <a:srgbClr val="6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2" autoAdjust="0"/>
    <p:restoredTop sz="86364" autoAdjust="0"/>
  </p:normalViewPr>
  <p:slideViewPr>
    <p:cSldViewPr snapToGrid="0">
      <p:cViewPr varScale="1">
        <p:scale>
          <a:sx n="51" d="100"/>
          <a:sy n="51" d="100"/>
        </p:scale>
        <p:origin x="715" y="53"/>
      </p:cViewPr>
      <p:guideLst>
        <p:guide orient="horz" pos="2137"/>
        <p:guide pos="1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6872-3E6C-4934-B199-543617007466}" type="datetimeFigureOut">
              <a:rPr lang="en-US" smtClean="0"/>
              <a:pPr/>
              <a:t>11/24/2020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CF38-CA7D-4D93-A20A-CEBE2E20B3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DE3D-82CB-4109-A459-CA0AFC46B20C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CAD2-6D94-4BF9-A2A0-4156D64AF721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AC48-7EED-4904-8166-1E699526B6F2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B21E-872F-4C3E-8838-F996F8B76952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415568" y="6533891"/>
            <a:ext cx="2844800" cy="365125"/>
          </a:xfrm>
        </p:spPr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D31-0080-4A94-98CC-2819B04097AE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1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445F-3C15-45BC-857A-EA4EA8E8A006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154-48AD-4896-8F4C-567746C3FCCE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E0AD-C968-4C37-B6D1-9B2B8ED0E24E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ABA3-8E63-45D8-9DE8-6D2D75B19FCA}" type="datetime1">
              <a:rPr lang="en-US" smtClean="0"/>
              <a:t>11/24/2020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F0B9-797D-4F8D-B2DE-5438D7B26E8F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198E-E1C2-4FE8-8E2B-BC924F2CF056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46E-4A03-404A-9D64-6391CFC2AB36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tx2"/>
                </a:solidFill>
              </a:rPr>
              <a:t>Programação Modular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função que avalia se um número é primo.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3962400" y="1765294"/>
            <a:ext cx="788227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pt-BR" sz="2000" dirty="0" err="1"/>
              <a:t>def</a:t>
            </a:r>
            <a:r>
              <a:rPr lang="pt-BR" sz="2000" dirty="0"/>
              <a:t> primo(num):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</a:t>
            </a:r>
            <a:r>
              <a:rPr lang="pt-BR" sz="2000" dirty="0" err="1"/>
              <a:t>cont</a:t>
            </a:r>
            <a:r>
              <a:rPr lang="pt-BR" sz="2000" dirty="0"/>
              <a:t> = 0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for i in range(2, num):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num%i</a:t>
            </a:r>
            <a:r>
              <a:rPr lang="pt-BR" sz="2000" dirty="0"/>
              <a:t>) == 0: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        </a:t>
            </a:r>
            <a:r>
              <a:rPr lang="pt-BR" sz="2000" dirty="0" err="1"/>
              <a:t>cont</a:t>
            </a:r>
            <a:r>
              <a:rPr lang="pt-BR" sz="2000" dirty="0"/>
              <a:t> += 1 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 </a:t>
            </a:r>
            <a:r>
              <a:rPr lang="pt-BR" sz="2000" dirty="0" err="1"/>
              <a:t>cont</a:t>
            </a:r>
            <a:r>
              <a:rPr lang="pt-BR" sz="2000" dirty="0"/>
              <a:t> &gt; 0: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False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</a:t>
            </a: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True</a:t>
            </a:r>
            <a:endParaRPr lang="pt-BR" sz="2000" dirty="0"/>
          </a:p>
          <a:p>
            <a:pPr>
              <a:buClr>
                <a:schemeClr val="tx2"/>
              </a:buClr>
            </a:pPr>
            <a:r>
              <a:rPr lang="pt-BR" sz="2000" dirty="0"/>
              <a:t># programa principal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x = </a:t>
            </a:r>
            <a:r>
              <a:rPr lang="pt-BR" sz="2000" dirty="0" err="1"/>
              <a:t>int</a:t>
            </a:r>
            <a:r>
              <a:rPr lang="pt-BR" sz="2000" dirty="0"/>
              <a:t>(input('Entre com um número: '))</a:t>
            </a:r>
          </a:p>
          <a:p>
            <a:pPr>
              <a:buClr>
                <a:schemeClr val="tx2"/>
              </a:buClr>
            </a:pPr>
            <a:r>
              <a:rPr lang="pt-BR" sz="2000" dirty="0" err="1"/>
              <a:t>if</a:t>
            </a:r>
            <a:r>
              <a:rPr lang="pt-BR" sz="2000" dirty="0"/>
              <a:t> primo(x):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</a:t>
            </a:r>
            <a:r>
              <a:rPr lang="pt-BR" sz="2000" dirty="0" err="1"/>
              <a:t>print</a:t>
            </a:r>
            <a:r>
              <a:rPr lang="pt-BR" sz="2000" dirty="0"/>
              <a:t>('O número é primo.')</a:t>
            </a:r>
          </a:p>
          <a:p>
            <a:pPr>
              <a:buClr>
                <a:schemeClr val="tx2"/>
              </a:buClr>
            </a:pP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</a:t>
            </a:r>
            <a:r>
              <a:rPr lang="pt-BR" sz="2000" dirty="0" err="1"/>
              <a:t>print</a:t>
            </a:r>
            <a:r>
              <a:rPr lang="pt-BR" sz="2000" dirty="0"/>
              <a:t>('O número não é primo.')</a:t>
            </a:r>
          </a:p>
        </p:txBody>
      </p:sp>
    </p:spTree>
    <p:extLst>
      <p:ext uri="{BB962C8B-B14F-4D97-AF65-F5344CB8AC3E}">
        <p14:creationId xmlns:p14="http://schemas.microsoft.com/office/powerpoint/2010/main" val="19099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função que avalia se um número é primo (outra forma de fazer).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3962400" y="1839725"/>
            <a:ext cx="788227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pt-BR" sz="2000" dirty="0" err="1"/>
              <a:t>def</a:t>
            </a:r>
            <a:r>
              <a:rPr lang="pt-BR" sz="2000" dirty="0"/>
              <a:t> primo(num):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</a:t>
            </a:r>
            <a:r>
              <a:rPr lang="pt-BR" sz="2000" dirty="0" err="1" smtClean="0"/>
              <a:t>eh_primo</a:t>
            </a:r>
            <a:r>
              <a:rPr lang="pt-BR" sz="2000" dirty="0" smtClean="0"/>
              <a:t> = </a:t>
            </a:r>
            <a:r>
              <a:rPr lang="pt-BR" sz="2000" dirty="0" err="1" smtClean="0"/>
              <a:t>True</a:t>
            </a:r>
            <a:endParaRPr lang="pt-BR" sz="2000" dirty="0"/>
          </a:p>
          <a:p>
            <a:pPr>
              <a:buClr>
                <a:schemeClr val="tx2"/>
              </a:buClr>
            </a:pPr>
            <a:r>
              <a:rPr lang="pt-BR" sz="2000" dirty="0"/>
              <a:t>    for i in range(2, num):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num%i</a:t>
            </a:r>
            <a:r>
              <a:rPr lang="pt-BR" sz="2000" dirty="0"/>
              <a:t>) == 0: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        </a:t>
            </a:r>
            <a:r>
              <a:rPr lang="pt-BR" sz="2000" dirty="0" err="1" smtClean="0"/>
              <a:t>eh_primo</a:t>
            </a:r>
            <a:r>
              <a:rPr lang="pt-BR" sz="2000" dirty="0" smtClean="0"/>
              <a:t> = False</a:t>
            </a:r>
            <a:endParaRPr lang="pt-BR" sz="2000" dirty="0"/>
          </a:p>
          <a:p>
            <a:pPr>
              <a:buClr>
                <a:schemeClr val="tx2"/>
              </a:buClr>
            </a:pPr>
            <a:r>
              <a:rPr lang="pt-BR" sz="2000" dirty="0"/>
              <a:t>   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eh_primo</a:t>
            </a:r>
            <a:endParaRPr lang="pt-BR" sz="2000" dirty="0" smtClean="0"/>
          </a:p>
          <a:p>
            <a:pPr>
              <a:buClr>
                <a:schemeClr val="tx2"/>
              </a:buClr>
            </a:pPr>
            <a:endParaRPr lang="pt-BR" sz="2000" dirty="0"/>
          </a:p>
          <a:p>
            <a:pPr>
              <a:buClr>
                <a:schemeClr val="tx2"/>
              </a:buClr>
            </a:pPr>
            <a:r>
              <a:rPr lang="pt-BR" sz="2000" dirty="0"/>
              <a:t># programa principal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x = </a:t>
            </a:r>
            <a:r>
              <a:rPr lang="pt-BR" sz="2000" dirty="0" err="1"/>
              <a:t>int</a:t>
            </a:r>
            <a:r>
              <a:rPr lang="pt-BR" sz="2000" dirty="0"/>
              <a:t>(input('Entre com um número: '))</a:t>
            </a:r>
          </a:p>
          <a:p>
            <a:pPr>
              <a:buClr>
                <a:schemeClr val="tx2"/>
              </a:buClr>
            </a:pPr>
            <a:r>
              <a:rPr lang="pt-BR" sz="2000" dirty="0" err="1"/>
              <a:t>if</a:t>
            </a:r>
            <a:r>
              <a:rPr lang="pt-BR" sz="2000" dirty="0"/>
              <a:t> primo(x):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</a:t>
            </a:r>
            <a:r>
              <a:rPr lang="pt-BR" sz="2000" dirty="0" err="1"/>
              <a:t>print</a:t>
            </a:r>
            <a:r>
              <a:rPr lang="pt-BR" sz="2000" dirty="0"/>
              <a:t>('O número é primo.')</a:t>
            </a:r>
          </a:p>
          <a:p>
            <a:pPr>
              <a:buClr>
                <a:schemeClr val="tx2"/>
              </a:buClr>
            </a:pPr>
            <a:r>
              <a:rPr lang="pt-BR" sz="2000" dirty="0" err="1"/>
              <a:t>else</a:t>
            </a:r>
            <a:r>
              <a:rPr lang="pt-BR" sz="2000" dirty="0"/>
              <a:t>:</a:t>
            </a:r>
          </a:p>
          <a:p>
            <a:pPr>
              <a:buClr>
                <a:schemeClr val="tx2"/>
              </a:buClr>
            </a:pPr>
            <a:r>
              <a:rPr lang="pt-BR" sz="2000" dirty="0"/>
              <a:t>    </a:t>
            </a:r>
            <a:r>
              <a:rPr lang="pt-BR" sz="2000" dirty="0" err="1"/>
              <a:t>print</a:t>
            </a:r>
            <a:r>
              <a:rPr lang="pt-BR" sz="2000" dirty="0"/>
              <a:t>('O número não é primo.')</a:t>
            </a:r>
          </a:p>
        </p:txBody>
      </p:sp>
    </p:spTree>
    <p:extLst>
      <p:ext uri="{BB962C8B-B14F-4D97-AF65-F5344CB8AC3E}">
        <p14:creationId xmlns:p14="http://schemas.microsoft.com/office/powerpoint/2010/main" val="281187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função que ordena um vetor.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Ordenação por Seleção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1176226" y="1130239"/>
            <a:ext cx="96433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N = </a:t>
            </a:r>
            <a:r>
              <a:rPr lang="pt-BR" sz="2400" kern="0" dirty="0" err="1"/>
              <a:t>int</a:t>
            </a:r>
            <a:r>
              <a:rPr lang="pt-BR" sz="2400" kern="0" dirty="0"/>
              <a:t>(input("Quanto alunos há na turma?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notas = [0.0]*N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for i in range(0,N):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notas[i] = </a:t>
            </a:r>
            <a:r>
              <a:rPr lang="pt-BR" sz="2400" kern="0" dirty="0" err="1"/>
              <a:t>float</a:t>
            </a:r>
            <a:r>
              <a:rPr lang="pt-BR" sz="2400" kern="0" dirty="0"/>
              <a:t>(input("Entre com a nota #{}: ".</a:t>
            </a:r>
            <a:r>
              <a:rPr lang="pt-BR" sz="2400" kern="0" dirty="0" err="1"/>
              <a:t>format</a:t>
            </a:r>
            <a:r>
              <a:rPr lang="pt-BR" sz="2400" kern="0" dirty="0"/>
              <a:t>(i+1)))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(notas)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for i in </a:t>
            </a:r>
            <a:r>
              <a:rPr lang="pt-BR" sz="2400" kern="0" dirty="0" smtClean="0"/>
              <a:t>range(0,N-1):</a:t>
            </a:r>
            <a:endParaRPr lang="pt-BR" sz="2400" kern="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</a:t>
            </a:r>
            <a:r>
              <a:rPr lang="pt-BR" sz="2400" kern="0" dirty="0" err="1" smtClean="0"/>
              <a:t>pos_min</a:t>
            </a:r>
            <a:r>
              <a:rPr lang="pt-BR" sz="2400" kern="0" dirty="0" smtClean="0"/>
              <a:t> </a:t>
            </a:r>
            <a:r>
              <a:rPr lang="pt-BR" sz="2400" kern="0" dirty="0"/>
              <a:t>= </a:t>
            </a:r>
            <a:r>
              <a:rPr lang="pt-BR" sz="2400" kern="0" dirty="0" smtClean="0"/>
              <a:t>i</a:t>
            </a:r>
            <a:endParaRPr lang="pt-BR" sz="2400" kern="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for j in </a:t>
            </a:r>
            <a:r>
              <a:rPr lang="pt-BR" sz="2400" kern="0" dirty="0" smtClean="0"/>
              <a:t>range(i+1,N):	# </a:t>
            </a:r>
            <a:r>
              <a:rPr lang="pt-BR" sz="2400" kern="0" dirty="0"/>
              <a:t>procura o mínimo entre </a:t>
            </a:r>
            <a:r>
              <a:rPr lang="pt-BR" sz="2400" kern="0" dirty="0" smtClean="0"/>
              <a:t>i+1 </a:t>
            </a:r>
            <a:r>
              <a:rPr lang="pt-BR" sz="2400" kern="0" dirty="0"/>
              <a:t>e N-1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    </a:t>
            </a:r>
            <a:r>
              <a:rPr lang="pt-BR" sz="2400" kern="0" dirty="0" err="1"/>
              <a:t>if</a:t>
            </a:r>
            <a:r>
              <a:rPr lang="pt-BR" sz="2400" kern="0" dirty="0"/>
              <a:t> notas[j</a:t>
            </a:r>
            <a:r>
              <a:rPr lang="pt-BR" sz="2400" kern="0" dirty="0" smtClean="0"/>
              <a:t>]&lt;notas[</a:t>
            </a:r>
            <a:r>
              <a:rPr lang="pt-BR" sz="2400" kern="0" dirty="0" err="1" smtClean="0"/>
              <a:t>pos_min</a:t>
            </a:r>
            <a:r>
              <a:rPr lang="pt-BR" sz="2400" kern="0" dirty="0" smtClean="0"/>
              <a:t>]:</a:t>
            </a:r>
            <a:endParaRPr lang="pt-BR" sz="2400" kern="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        </a:t>
            </a:r>
            <a:r>
              <a:rPr lang="pt-BR" sz="2400" kern="0" dirty="0" err="1" smtClean="0"/>
              <a:t>pos_min</a:t>
            </a:r>
            <a:r>
              <a:rPr lang="pt-BR" sz="2400" kern="0" dirty="0" smtClean="0"/>
              <a:t> </a:t>
            </a:r>
            <a:r>
              <a:rPr lang="pt-BR" sz="2400" kern="0" dirty="0"/>
              <a:t>= j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</a:t>
            </a:r>
            <a:r>
              <a:rPr lang="pt-BR" sz="2400" kern="0" dirty="0" err="1"/>
              <a:t>temp</a:t>
            </a:r>
            <a:r>
              <a:rPr lang="pt-BR" sz="2400" kern="0" dirty="0"/>
              <a:t> = notas[i]         	</a:t>
            </a:r>
            <a:r>
              <a:rPr lang="pt-BR" sz="2400" kern="0" dirty="0" smtClean="0"/>
              <a:t># </a:t>
            </a:r>
            <a:r>
              <a:rPr lang="pt-BR" sz="2400" kern="0" dirty="0"/>
              <a:t>troca as notas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notas[i] = </a:t>
            </a:r>
            <a:r>
              <a:rPr lang="pt-BR" sz="2400" kern="0" dirty="0" smtClean="0"/>
              <a:t>notas[</a:t>
            </a:r>
            <a:r>
              <a:rPr lang="pt-BR" sz="2400" kern="0" dirty="0" err="1" smtClean="0"/>
              <a:t>pos_min</a:t>
            </a:r>
            <a:r>
              <a:rPr lang="pt-BR" sz="2400" kern="0" dirty="0" smtClean="0"/>
              <a:t>] </a:t>
            </a:r>
            <a:endParaRPr lang="pt-BR" sz="2400" kern="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</a:t>
            </a:r>
            <a:r>
              <a:rPr lang="pt-BR" sz="2400" kern="0" dirty="0" smtClean="0"/>
              <a:t>notas[</a:t>
            </a:r>
            <a:r>
              <a:rPr lang="pt-BR" sz="2400" kern="0" dirty="0" err="1" smtClean="0"/>
              <a:t>pos_min</a:t>
            </a:r>
            <a:r>
              <a:rPr lang="pt-BR" sz="2400" kern="0" dirty="0" smtClean="0"/>
              <a:t>] </a:t>
            </a:r>
            <a:r>
              <a:rPr lang="pt-BR" sz="2400" kern="0" dirty="0"/>
              <a:t>= </a:t>
            </a:r>
            <a:r>
              <a:rPr lang="pt-BR" sz="2400" kern="0" dirty="0" err="1"/>
              <a:t>temp</a:t>
            </a:r>
            <a:r>
              <a:rPr lang="pt-BR" sz="2400" kern="0" dirty="0"/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(notas)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616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Ordenação por Seleção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1176226" y="1130239"/>
            <a:ext cx="9643360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N = </a:t>
            </a:r>
            <a:r>
              <a:rPr lang="pt-BR" sz="2400" kern="0" dirty="0" err="1"/>
              <a:t>int</a:t>
            </a:r>
            <a:r>
              <a:rPr lang="pt-BR" sz="2400" kern="0" dirty="0"/>
              <a:t>(input("Quanto alunos há na turma? "))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notas = [0.0]*N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for i in range(0,N):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/>
              <a:t>    notas[i] = </a:t>
            </a:r>
            <a:r>
              <a:rPr lang="pt-BR" sz="2400" kern="0" dirty="0" err="1"/>
              <a:t>float</a:t>
            </a:r>
            <a:r>
              <a:rPr lang="pt-BR" sz="2400" kern="0" dirty="0"/>
              <a:t>(input("Entre com a nota #{}: ".</a:t>
            </a:r>
            <a:r>
              <a:rPr lang="pt-BR" sz="2400" kern="0" dirty="0" err="1"/>
              <a:t>format</a:t>
            </a:r>
            <a:r>
              <a:rPr lang="pt-BR" sz="2400" kern="0" dirty="0"/>
              <a:t>(i+1)))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(notas)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kern="0" dirty="0"/>
              <a:t>for i in </a:t>
            </a:r>
            <a:r>
              <a:rPr lang="pt-BR" sz="2400" b="1" kern="0" dirty="0" smtClean="0"/>
              <a:t>range(0,N-1):</a:t>
            </a:r>
            <a:endParaRPr lang="pt-BR" sz="2400" b="1" kern="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b="1" kern="0" dirty="0"/>
              <a:t>    </a:t>
            </a:r>
            <a:r>
              <a:rPr lang="pt-BR" sz="2400" b="1" kern="0" dirty="0" err="1" smtClean="0"/>
              <a:t>pos_min</a:t>
            </a:r>
            <a:r>
              <a:rPr lang="pt-BR" sz="2400" b="1" kern="0" dirty="0" smtClean="0"/>
              <a:t> </a:t>
            </a:r>
            <a:r>
              <a:rPr lang="pt-BR" sz="2400" b="1" kern="0" dirty="0"/>
              <a:t>= </a:t>
            </a:r>
            <a:r>
              <a:rPr lang="pt-BR" sz="2400" b="1" kern="0" dirty="0" smtClean="0"/>
              <a:t>i</a:t>
            </a:r>
            <a:endParaRPr lang="pt-BR" sz="2400" b="1" kern="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b="1" kern="0" dirty="0"/>
              <a:t>    for j in </a:t>
            </a:r>
            <a:r>
              <a:rPr lang="pt-BR" sz="2400" b="1" kern="0" dirty="0" smtClean="0"/>
              <a:t>range(i+1,N):	# </a:t>
            </a:r>
            <a:r>
              <a:rPr lang="pt-BR" sz="2400" b="1" kern="0" dirty="0"/>
              <a:t>procura o mínimo entre </a:t>
            </a:r>
            <a:r>
              <a:rPr lang="pt-BR" sz="2400" b="1" kern="0" dirty="0" smtClean="0"/>
              <a:t>i+1 </a:t>
            </a:r>
            <a:r>
              <a:rPr lang="pt-BR" sz="2400" b="1" kern="0" dirty="0"/>
              <a:t>e N-1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kern="0" dirty="0"/>
              <a:t>        </a:t>
            </a:r>
            <a:r>
              <a:rPr lang="pt-BR" sz="2400" b="1" kern="0" dirty="0" err="1"/>
              <a:t>if</a:t>
            </a:r>
            <a:r>
              <a:rPr lang="pt-BR" sz="2400" b="1" kern="0" dirty="0"/>
              <a:t> notas[j</a:t>
            </a:r>
            <a:r>
              <a:rPr lang="pt-BR" sz="2400" b="1" kern="0" dirty="0" smtClean="0"/>
              <a:t>]&lt;notas[</a:t>
            </a:r>
            <a:r>
              <a:rPr lang="pt-BR" sz="2400" b="1" kern="0" dirty="0" err="1" smtClean="0"/>
              <a:t>pos_min</a:t>
            </a:r>
            <a:r>
              <a:rPr lang="pt-BR" sz="2400" b="1" kern="0" dirty="0" smtClean="0"/>
              <a:t>]:</a:t>
            </a:r>
            <a:endParaRPr lang="pt-BR" sz="2400" b="1" kern="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b="1" kern="0" dirty="0"/>
              <a:t>            </a:t>
            </a:r>
            <a:r>
              <a:rPr lang="pt-BR" sz="2400" b="1" kern="0" dirty="0" err="1" smtClean="0"/>
              <a:t>pos_min</a:t>
            </a:r>
            <a:r>
              <a:rPr lang="pt-BR" sz="2400" b="1" kern="0" dirty="0" smtClean="0"/>
              <a:t> </a:t>
            </a:r>
            <a:r>
              <a:rPr lang="pt-BR" sz="2400" b="1" kern="0" dirty="0"/>
              <a:t>= j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kern="0" dirty="0"/>
              <a:t>    </a:t>
            </a:r>
            <a:r>
              <a:rPr lang="pt-BR" sz="2400" b="1" kern="0" dirty="0" err="1"/>
              <a:t>temp</a:t>
            </a:r>
            <a:r>
              <a:rPr lang="pt-BR" sz="2400" b="1" kern="0" dirty="0"/>
              <a:t> = notas[i]         	</a:t>
            </a:r>
            <a:r>
              <a:rPr lang="pt-BR" sz="2400" b="1" kern="0" dirty="0" smtClean="0"/>
              <a:t># </a:t>
            </a:r>
            <a:r>
              <a:rPr lang="pt-BR" sz="2400" b="1" kern="0" dirty="0"/>
              <a:t>troca as notas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b="1" kern="0" dirty="0"/>
              <a:t>    notas[i] = </a:t>
            </a:r>
            <a:r>
              <a:rPr lang="pt-BR" sz="2400" b="1" kern="0" dirty="0" smtClean="0"/>
              <a:t>notas[</a:t>
            </a:r>
            <a:r>
              <a:rPr lang="pt-BR" sz="2400" b="1" kern="0" dirty="0" err="1" smtClean="0"/>
              <a:t>pos_min</a:t>
            </a:r>
            <a:r>
              <a:rPr lang="pt-BR" sz="2400" b="1" kern="0" dirty="0" smtClean="0"/>
              <a:t>] </a:t>
            </a:r>
            <a:endParaRPr lang="pt-BR" sz="2400" b="1" kern="0" dirty="0"/>
          </a:p>
          <a:p>
            <a:pPr marL="0" indent="0">
              <a:spcBef>
                <a:spcPts val="0"/>
              </a:spcBef>
              <a:buNone/>
            </a:pPr>
            <a:r>
              <a:rPr lang="pt-BR" sz="2400" b="1" kern="0" dirty="0"/>
              <a:t>    </a:t>
            </a:r>
            <a:r>
              <a:rPr lang="pt-BR" sz="2400" b="1" kern="0" dirty="0" smtClean="0"/>
              <a:t>notas[</a:t>
            </a:r>
            <a:r>
              <a:rPr lang="pt-BR" sz="2400" b="1" kern="0" dirty="0" err="1" smtClean="0"/>
              <a:t>pos_min</a:t>
            </a:r>
            <a:r>
              <a:rPr lang="pt-BR" sz="2400" b="1" kern="0" dirty="0" smtClean="0"/>
              <a:t>] </a:t>
            </a:r>
            <a:r>
              <a:rPr lang="pt-BR" sz="2400" b="1" kern="0" dirty="0"/>
              <a:t>= </a:t>
            </a:r>
            <a:r>
              <a:rPr lang="pt-BR" sz="2400" b="1" kern="0" dirty="0" err="1"/>
              <a:t>temp</a:t>
            </a:r>
            <a:r>
              <a:rPr lang="pt-BR" sz="2400" b="1" kern="0" dirty="0"/>
              <a:t>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(notas)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31439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função que ordena um vetor.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538268" y="2092744"/>
            <a:ext cx="53840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kern="0" dirty="0" err="1"/>
              <a:t>def</a:t>
            </a:r>
            <a:r>
              <a:rPr lang="pt-BR" sz="2000" kern="0" dirty="0"/>
              <a:t> ordena(vetor):</a:t>
            </a:r>
          </a:p>
          <a:p>
            <a:r>
              <a:rPr lang="pt-BR" sz="2000" kern="0" dirty="0"/>
              <a:t>    </a:t>
            </a:r>
            <a:r>
              <a:rPr lang="pt-BR" sz="2000" kern="0" dirty="0" err="1"/>
              <a:t>novo_vetor</a:t>
            </a:r>
            <a:r>
              <a:rPr lang="pt-BR" sz="2000" kern="0" dirty="0"/>
              <a:t> = </a:t>
            </a:r>
            <a:r>
              <a:rPr lang="pt-BR" sz="2000" kern="0" dirty="0" err="1"/>
              <a:t>vetor.copy</a:t>
            </a:r>
            <a:r>
              <a:rPr lang="pt-BR" sz="2000" kern="0" dirty="0"/>
              <a:t>()</a:t>
            </a:r>
          </a:p>
          <a:p>
            <a:r>
              <a:rPr lang="pt-BR" sz="2000" b="1" kern="0" dirty="0"/>
              <a:t>    for i in range(0,len(</a:t>
            </a:r>
            <a:r>
              <a:rPr lang="pt-BR" sz="2000" b="1" kern="0" dirty="0" err="1"/>
              <a:t>novo_vetor</a:t>
            </a:r>
            <a:r>
              <a:rPr lang="pt-BR" sz="2000" b="1" kern="0" dirty="0"/>
              <a:t>)-1):</a:t>
            </a:r>
          </a:p>
          <a:p>
            <a:r>
              <a:rPr lang="pt-BR" sz="2000" b="1" kern="0" dirty="0"/>
              <a:t>        </a:t>
            </a:r>
            <a:r>
              <a:rPr lang="pt-BR" sz="2000" b="1" kern="0" dirty="0" err="1"/>
              <a:t>pos_min</a:t>
            </a:r>
            <a:r>
              <a:rPr lang="pt-BR" sz="2000" b="1" kern="0" dirty="0"/>
              <a:t> = i</a:t>
            </a:r>
          </a:p>
          <a:p>
            <a:r>
              <a:rPr lang="pt-BR" sz="2000" b="1" kern="0" dirty="0"/>
              <a:t>        for j in range(i+1, </a:t>
            </a:r>
            <a:r>
              <a:rPr lang="pt-BR" sz="2000" b="1" kern="0" dirty="0" err="1"/>
              <a:t>len</a:t>
            </a:r>
            <a:r>
              <a:rPr lang="pt-BR" sz="2000" b="1" kern="0" dirty="0"/>
              <a:t>(</a:t>
            </a:r>
            <a:r>
              <a:rPr lang="pt-BR" sz="2000" b="1" kern="0" dirty="0" err="1"/>
              <a:t>novo_vetor</a:t>
            </a:r>
            <a:r>
              <a:rPr lang="pt-BR" sz="2000" b="1" kern="0" dirty="0"/>
              <a:t>)):</a:t>
            </a:r>
          </a:p>
          <a:p>
            <a:r>
              <a:rPr lang="pt-BR" sz="2000" b="1" kern="0" dirty="0"/>
              <a:t>            </a:t>
            </a:r>
            <a:r>
              <a:rPr lang="pt-BR" sz="2000" b="1" kern="0" dirty="0" err="1"/>
              <a:t>if</a:t>
            </a:r>
            <a:r>
              <a:rPr lang="pt-BR" sz="2000" b="1" kern="0" dirty="0"/>
              <a:t> </a:t>
            </a:r>
            <a:r>
              <a:rPr lang="pt-BR" sz="2000" b="1" kern="0" dirty="0" err="1"/>
              <a:t>novo_vetor</a:t>
            </a:r>
            <a:r>
              <a:rPr lang="pt-BR" sz="2000" b="1" kern="0" dirty="0"/>
              <a:t>[j]&lt;</a:t>
            </a:r>
            <a:r>
              <a:rPr lang="pt-BR" sz="2000" b="1" kern="0" dirty="0" err="1"/>
              <a:t>novo_vetor</a:t>
            </a:r>
            <a:r>
              <a:rPr lang="pt-BR" sz="2000" b="1" kern="0" dirty="0"/>
              <a:t>[</a:t>
            </a:r>
            <a:r>
              <a:rPr lang="pt-BR" sz="2000" b="1" kern="0" dirty="0" err="1"/>
              <a:t>pos_min</a:t>
            </a:r>
            <a:r>
              <a:rPr lang="pt-BR" sz="2000" b="1" kern="0" dirty="0"/>
              <a:t>]:</a:t>
            </a:r>
          </a:p>
          <a:p>
            <a:r>
              <a:rPr lang="pt-BR" sz="2000" b="1" kern="0" dirty="0"/>
              <a:t>                </a:t>
            </a:r>
            <a:r>
              <a:rPr lang="pt-BR" sz="2000" b="1" kern="0" dirty="0" err="1"/>
              <a:t>pos_min</a:t>
            </a:r>
            <a:r>
              <a:rPr lang="pt-BR" sz="2000" b="1" kern="0" dirty="0"/>
              <a:t> = j</a:t>
            </a:r>
          </a:p>
          <a:p>
            <a:r>
              <a:rPr lang="pt-BR" sz="2000" b="1" kern="0" dirty="0"/>
              <a:t>        </a:t>
            </a:r>
            <a:r>
              <a:rPr lang="pt-BR" sz="2000" b="1" kern="0" dirty="0" err="1"/>
              <a:t>temp</a:t>
            </a:r>
            <a:r>
              <a:rPr lang="pt-BR" sz="2000" b="1" kern="0" dirty="0"/>
              <a:t> = </a:t>
            </a:r>
            <a:r>
              <a:rPr lang="pt-BR" sz="2000" b="1" kern="0" dirty="0" err="1"/>
              <a:t>novo_vetor</a:t>
            </a:r>
            <a:r>
              <a:rPr lang="pt-BR" sz="2000" b="1" kern="0" dirty="0"/>
              <a:t>[i]</a:t>
            </a:r>
          </a:p>
          <a:p>
            <a:r>
              <a:rPr lang="pt-BR" sz="2000" b="1" kern="0" dirty="0"/>
              <a:t>        </a:t>
            </a:r>
            <a:r>
              <a:rPr lang="pt-BR" sz="2000" b="1" kern="0" dirty="0" err="1"/>
              <a:t>novo_vetor</a:t>
            </a:r>
            <a:r>
              <a:rPr lang="pt-BR" sz="2000" b="1" kern="0" dirty="0"/>
              <a:t>[i] = </a:t>
            </a:r>
            <a:r>
              <a:rPr lang="pt-BR" sz="2000" b="1" kern="0" dirty="0" err="1"/>
              <a:t>novo_vetor</a:t>
            </a:r>
            <a:r>
              <a:rPr lang="pt-BR" sz="2000" b="1" kern="0" dirty="0"/>
              <a:t>[</a:t>
            </a:r>
            <a:r>
              <a:rPr lang="pt-BR" sz="2000" b="1" kern="0" dirty="0" err="1"/>
              <a:t>pos_min</a:t>
            </a:r>
            <a:r>
              <a:rPr lang="pt-BR" sz="2000" b="1" kern="0" dirty="0"/>
              <a:t>] </a:t>
            </a:r>
          </a:p>
          <a:p>
            <a:r>
              <a:rPr lang="pt-BR" sz="2000" b="1" kern="0" dirty="0"/>
              <a:t>        </a:t>
            </a:r>
            <a:r>
              <a:rPr lang="pt-BR" sz="2000" b="1" kern="0" dirty="0" err="1"/>
              <a:t>novo_vetor</a:t>
            </a:r>
            <a:r>
              <a:rPr lang="pt-BR" sz="2000" b="1" kern="0" dirty="0"/>
              <a:t>[</a:t>
            </a:r>
            <a:r>
              <a:rPr lang="pt-BR" sz="2000" b="1" kern="0" dirty="0" err="1"/>
              <a:t>pos_min</a:t>
            </a:r>
            <a:r>
              <a:rPr lang="pt-BR" sz="2000" b="1" kern="0" dirty="0"/>
              <a:t>] = </a:t>
            </a:r>
            <a:r>
              <a:rPr lang="pt-BR" sz="2000" b="1" kern="0" dirty="0" err="1"/>
              <a:t>temp</a:t>
            </a:r>
            <a:endParaRPr lang="pt-BR" sz="2000" b="1" kern="0" dirty="0"/>
          </a:p>
          <a:p>
            <a:r>
              <a:rPr lang="pt-BR" sz="2000" kern="0" dirty="0"/>
              <a:t>    </a:t>
            </a:r>
            <a:r>
              <a:rPr lang="pt-BR" sz="2000" kern="0" dirty="0" err="1"/>
              <a:t>return</a:t>
            </a:r>
            <a:r>
              <a:rPr lang="pt-BR" sz="2000" kern="0" dirty="0"/>
              <a:t> </a:t>
            </a:r>
            <a:r>
              <a:rPr lang="pt-BR" sz="2000" kern="0" dirty="0" err="1"/>
              <a:t>novo_vetor</a:t>
            </a:r>
            <a:endParaRPr lang="pt-BR" sz="2000" kern="0" dirty="0"/>
          </a:p>
          <a:p>
            <a:r>
              <a:rPr lang="pt-BR" sz="2000" kern="0" dirty="0" smtClean="0"/>
              <a:t>...</a:t>
            </a:r>
            <a:endParaRPr lang="pt-BR" sz="2000" kern="0" dirty="0"/>
          </a:p>
        </p:txBody>
      </p:sp>
      <p:sp>
        <p:nvSpPr>
          <p:cNvPr id="7" name="Retângulo 6"/>
          <p:cNvSpPr/>
          <p:nvPr/>
        </p:nvSpPr>
        <p:spPr>
          <a:xfrm>
            <a:off x="6113273" y="2092743"/>
            <a:ext cx="59015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kern="0" dirty="0" smtClean="0"/>
              <a:t>...</a:t>
            </a:r>
            <a:endParaRPr lang="pt-BR" sz="2000" kern="0" dirty="0"/>
          </a:p>
          <a:p>
            <a:r>
              <a:rPr lang="pt-BR" sz="2000" kern="0" dirty="0"/>
              <a:t># programa principal</a:t>
            </a:r>
          </a:p>
          <a:p>
            <a:r>
              <a:rPr lang="pt-BR" sz="2000" kern="0" dirty="0"/>
              <a:t>n = </a:t>
            </a:r>
            <a:r>
              <a:rPr lang="pt-BR" sz="2000" kern="0" dirty="0" err="1"/>
              <a:t>int</a:t>
            </a:r>
            <a:r>
              <a:rPr lang="pt-BR" sz="2000" kern="0" dirty="0"/>
              <a:t>(input("Número de elementos: "))</a:t>
            </a:r>
          </a:p>
          <a:p>
            <a:r>
              <a:rPr lang="pt-BR" sz="2000" kern="0" dirty="0" err="1"/>
              <a:t>vet</a:t>
            </a:r>
            <a:r>
              <a:rPr lang="pt-BR" sz="2000" kern="0" dirty="0"/>
              <a:t> = [0.0]*n</a:t>
            </a:r>
          </a:p>
          <a:p>
            <a:r>
              <a:rPr lang="pt-BR" sz="2000" kern="0" dirty="0"/>
              <a:t>for i in range(0,n):</a:t>
            </a:r>
          </a:p>
          <a:p>
            <a:r>
              <a:rPr lang="pt-BR" sz="2000" kern="0" dirty="0"/>
              <a:t>    </a:t>
            </a:r>
            <a:r>
              <a:rPr lang="pt-BR" sz="2000" kern="0" dirty="0" err="1"/>
              <a:t>vet</a:t>
            </a:r>
            <a:r>
              <a:rPr lang="pt-BR" sz="2000" kern="0" dirty="0"/>
              <a:t>[i] = </a:t>
            </a:r>
            <a:r>
              <a:rPr lang="pt-BR" sz="2000" kern="0" dirty="0" err="1"/>
              <a:t>float</a:t>
            </a:r>
            <a:r>
              <a:rPr lang="pt-BR" sz="2000" kern="0" dirty="0"/>
              <a:t>(input("Elemento no.{}: ".</a:t>
            </a:r>
            <a:r>
              <a:rPr lang="pt-BR" sz="2000" kern="0" dirty="0" err="1"/>
              <a:t>format</a:t>
            </a:r>
            <a:r>
              <a:rPr lang="pt-BR" sz="2000" kern="0" dirty="0"/>
              <a:t>(i+1)))</a:t>
            </a:r>
          </a:p>
          <a:p>
            <a:r>
              <a:rPr lang="pt-BR" sz="2000" kern="0" dirty="0" err="1"/>
              <a:t>vet_ordenado</a:t>
            </a:r>
            <a:r>
              <a:rPr lang="pt-BR" sz="2000" kern="0" dirty="0"/>
              <a:t> = ordena(</a:t>
            </a:r>
            <a:r>
              <a:rPr lang="pt-BR" sz="2000" kern="0" dirty="0" err="1"/>
              <a:t>vet</a:t>
            </a:r>
            <a:r>
              <a:rPr lang="pt-BR" sz="2000" kern="0" dirty="0"/>
              <a:t>)</a:t>
            </a:r>
          </a:p>
          <a:p>
            <a:r>
              <a:rPr lang="pt-BR" sz="2000" kern="0" dirty="0" err="1"/>
              <a:t>print</a:t>
            </a:r>
            <a:r>
              <a:rPr lang="pt-BR" sz="2000" kern="0" dirty="0"/>
              <a:t>("Vetor original: ", </a:t>
            </a:r>
            <a:r>
              <a:rPr lang="pt-BR" sz="2000" kern="0" dirty="0" err="1"/>
              <a:t>vet</a:t>
            </a:r>
            <a:r>
              <a:rPr lang="pt-BR" sz="2000" kern="0" dirty="0"/>
              <a:t>)</a:t>
            </a:r>
          </a:p>
          <a:p>
            <a:r>
              <a:rPr lang="pt-BR" sz="2000" kern="0" dirty="0" err="1"/>
              <a:t>print</a:t>
            </a:r>
            <a:r>
              <a:rPr lang="pt-BR" sz="2000" kern="0" dirty="0"/>
              <a:t>("Vetor </a:t>
            </a:r>
            <a:r>
              <a:rPr lang="pt-BR" sz="2000" kern="0" dirty="0" err="1"/>
              <a:t>odenado</a:t>
            </a:r>
            <a:r>
              <a:rPr lang="pt-BR" sz="2000" kern="0" dirty="0"/>
              <a:t>: ", </a:t>
            </a:r>
            <a:r>
              <a:rPr lang="pt-BR" sz="2000" kern="0" dirty="0" err="1"/>
              <a:t>vet_ordenado</a:t>
            </a:r>
            <a:r>
              <a:rPr lang="pt-BR" sz="20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5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Passagem de </a:t>
            </a:r>
            <a:r>
              <a:rPr lang="pt-BR" sz="3600" dirty="0" smtClean="0">
                <a:solidFill>
                  <a:schemeClr val="tx2"/>
                </a:solidFill>
              </a:rPr>
              <a:t>Parâmetros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Em diversas linguagens </a:t>
            </a:r>
            <a:r>
              <a:rPr lang="pt-BR" sz="2800" dirty="0"/>
              <a:t>de programação </a:t>
            </a:r>
            <a:r>
              <a:rPr lang="pt-BR" sz="2800" dirty="0" smtClean="0"/>
              <a:t>pode-se definir explicitamente se um parâmetro é passado à função como um </a:t>
            </a:r>
            <a:r>
              <a:rPr lang="pt-BR" sz="2800" b="1" dirty="0" smtClean="0"/>
              <a:t>valor</a:t>
            </a:r>
            <a:r>
              <a:rPr lang="pt-BR" sz="2800" dirty="0" smtClean="0"/>
              <a:t> ou como uma </a:t>
            </a:r>
            <a:r>
              <a:rPr lang="pt-BR" sz="2800" b="1" dirty="0" smtClean="0"/>
              <a:t>referência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Passagem por valor: é criada uma </a:t>
            </a:r>
            <a:r>
              <a:rPr lang="pt-BR" sz="2800" b="1" dirty="0" smtClean="0"/>
              <a:t>cópia independente da variável/parâmetro</a:t>
            </a:r>
            <a:r>
              <a:rPr lang="pt-BR" sz="2800" dirty="0" smtClean="0"/>
              <a:t> dentro da função.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Passagem por </a:t>
            </a:r>
            <a:r>
              <a:rPr lang="pt-BR" sz="2800" dirty="0" smtClean="0"/>
              <a:t>referência: a função recebe apenas a </a:t>
            </a:r>
            <a:r>
              <a:rPr lang="pt-BR" sz="2800" b="1" dirty="0" smtClean="0"/>
              <a:t>referência da variável/parâmetro</a:t>
            </a:r>
            <a:r>
              <a:rPr lang="pt-BR" sz="2800" dirty="0" smtClean="0"/>
              <a:t> (endereço na memória).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Passagem de </a:t>
            </a:r>
            <a:r>
              <a:rPr lang="pt-BR" sz="3600" dirty="0" smtClean="0">
                <a:solidFill>
                  <a:schemeClr val="tx2"/>
                </a:solidFill>
              </a:rPr>
              <a:t>Parâmetros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No Python a regra é fixa e </a:t>
            </a:r>
            <a:r>
              <a:rPr lang="pt-BR" sz="2800" b="1" dirty="0" smtClean="0"/>
              <a:t>depende do tipo da variável </a:t>
            </a:r>
            <a:r>
              <a:rPr lang="pt-BR" sz="2800" dirty="0" smtClean="0"/>
              <a:t>que é passada como parâmetro.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Se a variável é de um </a:t>
            </a:r>
            <a:r>
              <a:rPr lang="pt-BR" sz="2800" b="1" dirty="0" smtClean="0"/>
              <a:t>tipo simples</a:t>
            </a:r>
            <a:r>
              <a:rPr lang="pt-BR" sz="2800" dirty="0" smtClean="0"/>
              <a:t>, e.g., </a:t>
            </a:r>
            <a:r>
              <a:rPr lang="pt-BR" sz="2800" i="1" dirty="0" err="1" smtClean="0"/>
              <a:t>int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float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string</a:t>
            </a:r>
            <a:r>
              <a:rPr lang="pt-BR" sz="2800" dirty="0" smtClean="0"/>
              <a:t>, ela é passada </a:t>
            </a:r>
            <a:r>
              <a:rPr lang="pt-BR" sz="2800" b="1" dirty="0" smtClean="0"/>
              <a:t>por valor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Se a variável é de um </a:t>
            </a:r>
            <a:r>
              <a:rPr lang="pt-BR" sz="2800" b="1" dirty="0" smtClean="0"/>
              <a:t>tipo composto</a:t>
            </a:r>
            <a:r>
              <a:rPr lang="pt-BR" sz="2800" dirty="0" smtClean="0"/>
              <a:t>, e.g., lista ou dicionário, ela é passada </a:t>
            </a:r>
            <a:r>
              <a:rPr lang="pt-BR" sz="2800" b="1" dirty="0"/>
              <a:t>por </a:t>
            </a:r>
            <a:r>
              <a:rPr lang="pt-BR" sz="2800" b="1" dirty="0" smtClean="0"/>
              <a:t>referência</a:t>
            </a:r>
            <a:r>
              <a:rPr lang="pt-BR" sz="2800" dirty="0"/>
              <a:t>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Passagem de </a:t>
            </a:r>
            <a:r>
              <a:rPr lang="pt-BR" sz="3600" dirty="0" smtClean="0">
                <a:solidFill>
                  <a:schemeClr val="tx2"/>
                </a:solidFill>
              </a:rPr>
              <a:t>Parâmetros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943108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803550" y="1757325"/>
            <a:ext cx="51607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kern="0" dirty="0" err="1"/>
              <a:t>def</a:t>
            </a:r>
            <a:r>
              <a:rPr lang="pt-BR" sz="2400" kern="0" dirty="0"/>
              <a:t> teste(</a:t>
            </a:r>
            <a:r>
              <a:rPr lang="pt-BR" sz="2400" kern="0" dirty="0" err="1"/>
              <a:t>vet</a:t>
            </a:r>
            <a:r>
              <a:rPr lang="pt-BR" sz="2400" kern="0" dirty="0"/>
              <a:t>, x, y):</a:t>
            </a:r>
          </a:p>
          <a:p>
            <a:r>
              <a:rPr lang="pt-BR" sz="2400" kern="0" dirty="0"/>
              <a:t>    </a:t>
            </a:r>
            <a:r>
              <a:rPr lang="pt-BR" sz="2400" kern="0" dirty="0" err="1"/>
              <a:t>print</a:t>
            </a:r>
            <a:r>
              <a:rPr lang="pt-BR" sz="2400" kern="0" dirty="0"/>
              <a:t>("</a:t>
            </a:r>
            <a:r>
              <a:rPr lang="pt-BR" sz="2400" kern="0" dirty="0" err="1"/>
              <a:t>vet</a:t>
            </a:r>
            <a:r>
              <a:rPr lang="pt-BR" sz="2400" kern="0" dirty="0"/>
              <a:t> =", </a:t>
            </a:r>
            <a:r>
              <a:rPr lang="pt-BR" sz="2400" kern="0" dirty="0" err="1"/>
              <a:t>vet</a:t>
            </a:r>
            <a:r>
              <a:rPr lang="pt-BR" sz="2400" kern="0" dirty="0"/>
              <a:t>, " x =", x ," y =", y)</a:t>
            </a:r>
          </a:p>
          <a:p>
            <a:r>
              <a:rPr lang="pt-BR" sz="2400" kern="0" dirty="0"/>
              <a:t>    </a:t>
            </a:r>
            <a:r>
              <a:rPr lang="pt-BR" sz="2400" kern="0" dirty="0" err="1"/>
              <a:t>vet</a:t>
            </a:r>
            <a:r>
              <a:rPr lang="pt-BR" sz="2400" kern="0" dirty="0"/>
              <a:t>[2] = 4</a:t>
            </a:r>
          </a:p>
          <a:p>
            <a:r>
              <a:rPr lang="pt-BR" sz="2400" kern="0" dirty="0"/>
              <a:t>    x = x + 1</a:t>
            </a:r>
          </a:p>
          <a:p>
            <a:r>
              <a:rPr lang="pt-BR" sz="2400" kern="0" dirty="0"/>
              <a:t>    y = y + 1</a:t>
            </a:r>
          </a:p>
          <a:p>
            <a:r>
              <a:rPr lang="pt-BR" sz="2400" kern="0" dirty="0"/>
              <a:t>    </a:t>
            </a:r>
            <a:r>
              <a:rPr lang="pt-BR" sz="2400" kern="0" dirty="0" err="1"/>
              <a:t>print</a:t>
            </a:r>
            <a:r>
              <a:rPr lang="pt-BR" sz="2400" kern="0" dirty="0"/>
              <a:t>("</a:t>
            </a:r>
            <a:r>
              <a:rPr lang="pt-BR" sz="2400" kern="0" dirty="0" err="1"/>
              <a:t>vet</a:t>
            </a:r>
            <a:r>
              <a:rPr lang="pt-BR" sz="2400" kern="0" dirty="0"/>
              <a:t> =", </a:t>
            </a:r>
            <a:r>
              <a:rPr lang="pt-BR" sz="2400" kern="0" dirty="0" err="1"/>
              <a:t>vet</a:t>
            </a:r>
            <a:r>
              <a:rPr lang="pt-BR" sz="2400" kern="0" dirty="0"/>
              <a:t>, " x =", x ," y =", y)</a:t>
            </a:r>
          </a:p>
          <a:p>
            <a:endParaRPr lang="pt-BR" sz="2400" kern="0" dirty="0"/>
          </a:p>
          <a:p>
            <a:r>
              <a:rPr lang="pt-BR" sz="2400" kern="0" dirty="0" smtClean="0"/>
              <a:t>vetor = [</a:t>
            </a:r>
            <a:r>
              <a:rPr lang="pt-BR" sz="2400" kern="0" dirty="0"/>
              <a:t>1, 2, 3]</a:t>
            </a:r>
          </a:p>
          <a:p>
            <a:r>
              <a:rPr lang="pt-BR" sz="2400" kern="0" dirty="0"/>
              <a:t>a = 0</a:t>
            </a:r>
          </a:p>
          <a:p>
            <a:r>
              <a:rPr lang="pt-BR" sz="2400" kern="0" dirty="0"/>
              <a:t>b = 0</a:t>
            </a:r>
          </a:p>
          <a:p>
            <a:r>
              <a:rPr lang="pt-BR" sz="2400" kern="0" dirty="0"/>
              <a:t>teste(vetor, a, b)</a:t>
            </a:r>
          </a:p>
          <a:p>
            <a:r>
              <a:rPr lang="pt-BR" sz="2400" kern="0" dirty="0" err="1"/>
              <a:t>print</a:t>
            </a:r>
            <a:r>
              <a:rPr lang="pt-BR" sz="2400" kern="0" dirty="0"/>
              <a:t>("vetor =", vetor, " a =", a ," b =", b)</a:t>
            </a:r>
          </a:p>
        </p:txBody>
      </p:sp>
      <p:sp>
        <p:nvSpPr>
          <p:cNvPr id="6" name="Retângulo 5"/>
          <p:cNvSpPr/>
          <p:nvPr/>
        </p:nvSpPr>
        <p:spPr>
          <a:xfrm>
            <a:off x="7187616" y="1757324"/>
            <a:ext cx="42211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kern="0" dirty="0" smtClean="0"/>
          </a:p>
          <a:p>
            <a:r>
              <a:rPr lang="pt-BR" sz="2400" kern="0" dirty="0" smtClean="0"/>
              <a:t>       </a:t>
            </a:r>
            <a:r>
              <a:rPr lang="pt-BR" sz="2400" kern="0" dirty="0" err="1" smtClean="0"/>
              <a:t>vet</a:t>
            </a:r>
            <a:r>
              <a:rPr lang="pt-BR" sz="2400" kern="0" dirty="0" smtClean="0"/>
              <a:t> = [1, 2, 3]  x = 0  y = 0</a:t>
            </a:r>
            <a:endParaRPr lang="pt-BR" sz="2400" kern="0" dirty="0"/>
          </a:p>
          <a:p>
            <a:endParaRPr lang="pt-BR" sz="2400" kern="0" dirty="0" smtClean="0"/>
          </a:p>
          <a:p>
            <a:endParaRPr lang="pt-BR" sz="2400" kern="0" dirty="0"/>
          </a:p>
          <a:p>
            <a:endParaRPr lang="pt-BR" sz="2400" kern="0" dirty="0" smtClean="0"/>
          </a:p>
          <a:p>
            <a:r>
              <a:rPr lang="pt-BR" sz="2400" kern="0" dirty="0" smtClean="0"/>
              <a:t>       </a:t>
            </a:r>
            <a:r>
              <a:rPr lang="pt-BR" sz="2400" kern="0" dirty="0" err="1" smtClean="0"/>
              <a:t>vet</a:t>
            </a:r>
            <a:r>
              <a:rPr lang="pt-BR" sz="2400" kern="0" dirty="0" smtClean="0"/>
              <a:t> </a:t>
            </a:r>
            <a:r>
              <a:rPr lang="pt-BR" sz="2400" kern="0" dirty="0"/>
              <a:t>= [1, 2, </a:t>
            </a:r>
            <a:r>
              <a:rPr lang="pt-BR" sz="2400" kern="0" dirty="0" smtClean="0"/>
              <a:t>4]  </a:t>
            </a:r>
            <a:r>
              <a:rPr lang="pt-BR" sz="2400" kern="0" dirty="0"/>
              <a:t>x = </a:t>
            </a:r>
            <a:r>
              <a:rPr lang="pt-BR" sz="2400" kern="0" dirty="0" smtClean="0"/>
              <a:t>1  </a:t>
            </a:r>
            <a:r>
              <a:rPr lang="pt-BR" sz="2400" kern="0" dirty="0"/>
              <a:t>y = </a:t>
            </a:r>
            <a:r>
              <a:rPr lang="pt-BR" sz="2400" kern="0" dirty="0" smtClean="0"/>
              <a:t>1</a:t>
            </a:r>
            <a:endParaRPr lang="pt-BR" sz="2400" kern="0" dirty="0"/>
          </a:p>
          <a:p>
            <a:endParaRPr lang="pt-BR" sz="2400" kern="0" dirty="0" smtClean="0"/>
          </a:p>
          <a:p>
            <a:endParaRPr lang="pt-BR" sz="2400" kern="0" dirty="0"/>
          </a:p>
          <a:p>
            <a:endParaRPr lang="pt-BR" sz="2400" kern="0" dirty="0" smtClean="0"/>
          </a:p>
          <a:p>
            <a:endParaRPr lang="pt-BR" sz="2400" kern="0" dirty="0"/>
          </a:p>
          <a:p>
            <a:endParaRPr lang="pt-BR" sz="2400" kern="0" dirty="0" smtClean="0"/>
          </a:p>
          <a:p>
            <a:r>
              <a:rPr lang="pt-BR" sz="2400" kern="0" dirty="0" smtClean="0"/>
              <a:t>       vetor </a:t>
            </a:r>
            <a:r>
              <a:rPr lang="pt-BR" sz="2400" kern="0" dirty="0"/>
              <a:t>= [1, 2, </a:t>
            </a:r>
            <a:r>
              <a:rPr lang="pt-BR" sz="2400" kern="0" dirty="0" smtClean="0"/>
              <a:t>4]  a </a:t>
            </a:r>
            <a:r>
              <a:rPr lang="pt-BR" sz="2400" kern="0" dirty="0"/>
              <a:t>= 0  </a:t>
            </a:r>
            <a:r>
              <a:rPr lang="pt-BR" sz="2400" kern="0" dirty="0" smtClean="0"/>
              <a:t>b </a:t>
            </a:r>
            <a:r>
              <a:rPr lang="pt-BR" sz="2400" kern="0" dirty="0"/>
              <a:t>= 0</a:t>
            </a:r>
          </a:p>
        </p:txBody>
      </p:sp>
      <p:sp>
        <p:nvSpPr>
          <p:cNvPr id="4" name="Retângulo 3"/>
          <p:cNvSpPr/>
          <p:nvPr/>
        </p:nvSpPr>
        <p:spPr>
          <a:xfrm>
            <a:off x="8113884" y="5392114"/>
            <a:ext cx="1196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kern="0" dirty="0" smtClean="0">
                <a:solidFill>
                  <a:srgbClr val="C00000"/>
                </a:solidFill>
              </a:rPr>
              <a:t>Mudou!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670367" y="5392114"/>
            <a:ext cx="1755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kern="0" dirty="0" smtClean="0">
                <a:solidFill>
                  <a:srgbClr val="C00000"/>
                </a:solidFill>
              </a:rPr>
              <a:t>Não mudou!</a:t>
            </a:r>
            <a:endParaRPr lang="pt-BR" sz="2400" dirty="0">
              <a:solidFill>
                <a:srgbClr val="C0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75617" y="2140417"/>
            <a:ext cx="5005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kern="0" dirty="0" smtClean="0"/>
              <a:t>5</a:t>
            </a:r>
          </a:p>
          <a:p>
            <a:pPr algn="ctr"/>
            <a:r>
              <a:rPr lang="pt-BR" sz="2400" kern="0" dirty="0" smtClean="0"/>
              <a:t>6    </a:t>
            </a:r>
          </a:p>
          <a:p>
            <a:pPr algn="ctr"/>
            <a:r>
              <a:rPr lang="pt-BR" sz="2400" kern="0" dirty="0" smtClean="0"/>
              <a:t>7    </a:t>
            </a:r>
          </a:p>
          <a:p>
            <a:pPr algn="ctr"/>
            <a:r>
              <a:rPr lang="pt-BR" sz="2400" kern="0" dirty="0" smtClean="0"/>
              <a:t>8    </a:t>
            </a:r>
          </a:p>
          <a:p>
            <a:pPr algn="ctr"/>
            <a:r>
              <a:rPr lang="pt-BR" sz="2400" kern="0" dirty="0" smtClean="0"/>
              <a:t>9    </a:t>
            </a:r>
          </a:p>
          <a:p>
            <a:pPr algn="ctr"/>
            <a:endParaRPr lang="pt-BR" sz="2400" kern="0" dirty="0"/>
          </a:p>
          <a:p>
            <a:pPr algn="ctr"/>
            <a:r>
              <a:rPr lang="pt-BR" sz="2400" kern="0" dirty="0" smtClean="0"/>
              <a:t>1</a:t>
            </a:r>
            <a:endParaRPr lang="pt-BR" sz="2400" kern="0" dirty="0"/>
          </a:p>
          <a:p>
            <a:pPr algn="ctr"/>
            <a:r>
              <a:rPr lang="pt-BR" sz="2400" kern="0" dirty="0" smtClean="0"/>
              <a:t>2</a:t>
            </a:r>
            <a:endParaRPr lang="pt-BR" sz="2400" kern="0" dirty="0"/>
          </a:p>
          <a:p>
            <a:pPr algn="ctr"/>
            <a:r>
              <a:rPr lang="pt-BR" sz="2400" kern="0" dirty="0" smtClean="0"/>
              <a:t>3</a:t>
            </a:r>
            <a:endParaRPr lang="pt-BR" sz="2400" kern="0" dirty="0"/>
          </a:p>
          <a:p>
            <a:pPr algn="ctr"/>
            <a:r>
              <a:rPr lang="pt-BR" sz="2400" kern="0" dirty="0" smtClean="0"/>
              <a:t>4</a:t>
            </a:r>
            <a:endParaRPr lang="pt-BR" sz="2400" kern="0" dirty="0"/>
          </a:p>
          <a:p>
            <a:pPr algn="ctr"/>
            <a:r>
              <a:rPr lang="pt-BR" sz="2400" kern="0" dirty="0" smtClean="0"/>
              <a:t>10 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7407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função que ordena um vetor (já mostrada).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538268" y="2092744"/>
            <a:ext cx="53840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kern="0" dirty="0" err="1"/>
              <a:t>def</a:t>
            </a:r>
            <a:r>
              <a:rPr lang="pt-BR" sz="2000" kern="0" dirty="0"/>
              <a:t> ordena(vetor):</a:t>
            </a:r>
          </a:p>
          <a:p>
            <a:r>
              <a:rPr lang="pt-BR" sz="2000" kern="0" dirty="0"/>
              <a:t>    </a:t>
            </a:r>
            <a:r>
              <a:rPr lang="pt-BR" sz="2000" kern="0" dirty="0" err="1"/>
              <a:t>novo_vetor</a:t>
            </a:r>
            <a:r>
              <a:rPr lang="pt-BR" sz="2000" kern="0" dirty="0"/>
              <a:t> = </a:t>
            </a:r>
            <a:r>
              <a:rPr lang="pt-BR" sz="2000" kern="0" dirty="0" err="1"/>
              <a:t>vetor.copy</a:t>
            </a:r>
            <a:r>
              <a:rPr lang="pt-BR" sz="2000" kern="0" dirty="0"/>
              <a:t>()</a:t>
            </a:r>
          </a:p>
          <a:p>
            <a:r>
              <a:rPr lang="pt-BR" sz="2000" kern="0" dirty="0"/>
              <a:t>    for i in range(0,len(</a:t>
            </a:r>
            <a:r>
              <a:rPr lang="pt-BR" sz="2000" kern="0" dirty="0" err="1"/>
              <a:t>novo_vetor</a:t>
            </a:r>
            <a:r>
              <a:rPr lang="pt-BR" sz="2000" kern="0" dirty="0"/>
              <a:t>)-1):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pos_min</a:t>
            </a:r>
            <a:r>
              <a:rPr lang="pt-BR" sz="2000" kern="0" dirty="0"/>
              <a:t> = i</a:t>
            </a:r>
          </a:p>
          <a:p>
            <a:r>
              <a:rPr lang="pt-BR" sz="2000" kern="0" dirty="0"/>
              <a:t>        for j in range(i+1, </a:t>
            </a:r>
            <a:r>
              <a:rPr lang="pt-BR" sz="2000" kern="0" dirty="0" err="1"/>
              <a:t>len</a:t>
            </a:r>
            <a:r>
              <a:rPr lang="pt-BR" sz="2000" kern="0" dirty="0"/>
              <a:t>(</a:t>
            </a:r>
            <a:r>
              <a:rPr lang="pt-BR" sz="2000" kern="0" dirty="0" err="1"/>
              <a:t>novo_vetor</a:t>
            </a:r>
            <a:r>
              <a:rPr lang="pt-BR" sz="2000" kern="0" dirty="0"/>
              <a:t>)):</a:t>
            </a:r>
          </a:p>
          <a:p>
            <a:r>
              <a:rPr lang="pt-BR" sz="2000" kern="0" dirty="0"/>
              <a:t>            </a:t>
            </a:r>
            <a:r>
              <a:rPr lang="pt-BR" sz="2000" kern="0" dirty="0" err="1"/>
              <a:t>if</a:t>
            </a:r>
            <a:r>
              <a:rPr lang="pt-BR" sz="2000" kern="0" dirty="0"/>
              <a:t> </a:t>
            </a:r>
            <a:r>
              <a:rPr lang="pt-BR" sz="2000" kern="0" dirty="0" err="1"/>
              <a:t>novo_vetor</a:t>
            </a:r>
            <a:r>
              <a:rPr lang="pt-BR" sz="2000" kern="0" dirty="0"/>
              <a:t>[j]&lt;</a:t>
            </a:r>
            <a:r>
              <a:rPr lang="pt-BR" sz="2000" kern="0" dirty="0" err="1"/>
              <a:t>novo_vetor</a:t>
            </a:r>
            <a:r>
              <a:rPr lang="pt-BR" sz="2000" kern="0" dirty="0"/>
              <a:t>[</a:t>
            </a:r>
            <a:r>
              <a:rPr lang="pt-BR" sz="2000" kern="0" dirty="0" err="1"/>
              <a:t>pos_min</a:t>
            </a:r>
            <a:r>
              <a:rPr lang="pt-BR" sz="2000" kern="0" dirty="0"/>
              <a:t>]:</a:t>
            </a:r>
          </a:p>
          <a:p>
            <a:r>
              <a:rPr lang="pt-BR" sz="2000" kern="0" dirty="0"/>
              <a:t>                </a:t>
            </a:r>
            <a:r>
              <a:rPr lang="pt-BR" sz="2000" kern="0" dirty="0" err="1"/>
              <a:t>pos_min</a:t>
            </a:r>
            <a:r>
              <a:rPr lang="pt-BR" sz="2000" kern="0" dirty="0"/>
              <a:t> = j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temp</a:t>
            </a:r>
            <a:r>
              <a:rPr lang="pt-BR" sz="2000" kern="0" dirty="0"/>
              <a:t> = </a:t>
            </a:r>
            <a:r>
              <a:rPr lang="pt-BR" sz="2000" kern="0" dirty="0" err="1"/>
              <a:t>novo_vetor</a:t>
            </a:r>
            <a:r>
              <a:rPr lang="pt-BR" sz="2000" kern="0" dirty="0"/>
              <a:t>[i]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novo_vetor</a:t>
            </a:r>
            <a:r>
              <a:rPr lang="pt-BR" sz="2000" kern="0" dirty="0"/>
              <a:t>[i] = </a:t>
            </a:r>
            <a:r>
              <a:rPr lang="pt-BR" sz="2000" kern="0" dirty="0" err="1"/>
              <a:t>novo_vetor</a:t>
            </a:r>
            <a:r>
              <a:rPr lang="pt-BR" sz="2000" kern="0" dirty="0"/>
              <a:t>[</a:t>
            </a:r>
            <a:r>
              <a:rPr lang="pt-BR" sz="2000" kern="0" dirty="0" err="1"/>
              <a:t>pos_min</a:t>
            </a:r>
            <a:r>
              <a:rPr lang="pt-BR" sz="2000" kern="0" dirty="0"/>
              <a:t>] 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novo_vetor</a:t>
            </a:r>
            <a:r>
              <a:rPr lang="pt-BR" sz="2000" kern="0" dirty="0"/>
              <a:t>[</a:t>
            </a:r>
            <a:r>
              <a:rPr lang="pt-BR" sz="2000" kern="0" dirty="0" err="1"/>
              <a:t>pos_min</a:t>
            </a:r>
            <a:r>
              <a:rPr lang="pt-BR" sz="2000" kern="0" dirty="0"/>
              <a:t>] = </a:t>
            </a:r>
            <a:r>
              <a:rPr lang="pt-BR" sz="2000" kern="0" dirty="0" err="1"/>
              <a:t>temp</a:t>
            </a:r>
            <a:endParaRPr lang="pt-BR" sz="2000" kern="0" dirty="0"/>
          </a:p>
          <a:p>
            <a:r>
              <a:rPr lang="pt-BR" sz="2000" kern="0" dirty="0"/>
              <a:t>    </a:t>
            </a:r>
            <a:r>
              <a:rPr lang="pt-BR" sz="2000" kern="0" dirty="0" err="1"/>
              <a:t>return</a:t>
            </a:r>
            <a:r>
              <a:rPr lang="pt-BR" sz="2000" kern="0" dirty="0"/>
              <a:t> </a:t>
            </a:r>
            <a:r>
              <a:rPr lang="pt-BR" sz="2000" kern="0" dirty="0" err="1"/>
              <a:t>novo_vetor</a:t>
            </a:r>
            <a:endParaRPr lang="pt-BR" sz="2000" kern="0" dirty="0"/>
          </a:p>
          <a:p>
            <a:r>
              <a:rPr lang="pt-BR" sz="2000" kern="0" dirty="0" smtClean="0"/>
              <a:t>...</a:t>
            </a:r>
            <a:endParaRPr lang="pt-BR" sz="2000" kern="0" dirty="0"/>
          </a:p>
        </p:txBody>
      </p:sp>
      <p:sp>
        <p:nvSpPr>
          <p:cNvPr id="7" name="Retângulo 6"/>
          <p:cNvSpPr/>
          <p:nvPr/>
        </p:nvSpPr>
        <p:spPr>
          <a:xfrm>
            <a:off x="6113273" y="2092743"/>
            <a:ext cx="59015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kern="0" dirty="0" smtClean="0"/>
              <a:t>...</a:t>
            </a:r>
            <a:endParaRPr lang="pt-BR" sz="2000" kern="0" dirty="0"/>
          </a:p>
          <a:p>
            <a:r>
              <a:rPr lang="pt-BR" sz="2000" kern="0" dirty="0"/>
              <a:t># programa principal</a:t>
            </a:r>
          </a:p>
          <a:p>
            <a:r>
              <a:rPr lang="pt-BR" sz="2000" kern="0" dirty="0"/>
              <a:t>n = </a:t>
            </a:r>
            <a:r>
              <a:rPr lang="pt-BR" sz="2000" kern="0" dirty="0" err="1"/>
              <a:t>int</a:t>
            </a:r>
            <a:r>
              <a:rPr lang="pt-BR" sz="2000" kern="0" dirty="0"/>
              <a:t>(input("Número de elementos: "))</a:t>
            </a:r>
          </a:p>
          <a:p>
            <a:r>
              <a:rPr lang="pt-BR" sz="2000" kern="0" dirty="0" err="1"/>
              <a:t>vet</a:t>
            </a:r>
            <a:r>
              <a:rPr lang="pt-BR" sz="2000" kern="0" dirty="0"/>
              <a:t> = [0.0]*n</a:t>
            </a:r>
          </a:p>
          <a:p>
            <a:r>
              <a:rPr lang="pt-BR" sz="2000" kern="0" dirty="0"/>
              <a:t>for i in range(0,n):</a:t>
            </a:r>
          </a:p>
          <a:p>
            <a:r>
              <a:rPr lang="pt-BR" sz="2000" kern="0" dirty="0"/>
              <a:t>    </a:t>
            </a:r>
            <a:r>
              <a:rPr lang="pt-BR" sz="2000" kern="0" dirty="0" err="1"/>
              <a:t>vet</a:t>
            </a:r>
            <a:r>
              <a:rPr lang="pt-BR" sz="2000" kern="0" dirty="0"/>
              <a:t>[i] = </a:t>
            </a:r>
            <a:r>
              <a:rPr lang="pt-BR" sz="2000" kern="0" dirty="0" err="1"/>
              <a:t>float</a:t>
            </a:r>
            <a:r>
              <a:rPr lang="pt-BR" sz="2000" kern="0" dirty="0"/>
              <a:t>(input("Elemento no.{}: ".</a:t>
            </a:r>
            <a:r>
              <a:rPr lang="pt-BR" sz="2000" kern="0" dirty="0" err="1"/>
              <a:t>format</a:t>
            </a:r>
            <a:r>
              <a:rPr lang="pt-BR" sz="2000" kern="0" dirty="0"/>
              <a:t>(i+1)))</a:t>
            </a:r>
          </a:p>
          <a:p>
            <a:r>
              <a:rPr lang="pt-BR" sz="2000" kern="0" dirty="0" err="1"/>
              <a:t>vet_ordenado</a:t>
            </a:r>
            <a:r>
              <a:rPr lang="pt-BR" sz="2000" kern="0" dirty="0"/>
              <a:t> = ordena(</a:t>
            </a:r>
            <a:r>
              <a:rPr lang="pt-BR" sz="2000" kern="0" dirty="0" err="1"/>
              <a:t>vet</a:t>
            </a:r>
            <a:r>
              <a:rPr lang="pt-BR" sz="2000" kern="0" dirty="0"/>
              <a:t>)</a:t>
            </a:r>
          </a:p>
          <a:p>
            <a:r>
              <a:rPr lang="pt-BR" sz="2000" kern="0" dirty="0" err="1"/>
              <a:t>print</a:t>
            </a:r>
            <a:r>
              <a:rPr lang="pt-BR" sz="2000" kern="0" dirty="0"/>
              <a:t>("Vetor original: ", </a:t>
            </a:r>
            <a:r>
              <a:rPr lang="pt-BR" sz="2000" kern="0" dirty="0" err="1"/>
              <a:t>vet</a:t>
            </a:r>
            <a:r>
              <a:rPr lang="pt-BR" sz="2000" kern="0" dirty="0"/>
              <a:t>)</a:t>
            </a:r>
          </a:p>
          <a:p>
            <a:r>
              <a:rPr lang="pt-BR" sz="2000" kern="0" dirty="0" err="1"/>
              <a:t>print</a:t>
            </a:r>
            <a:r>
              <a:rPr lang="pt-BR" sz="2000" kern="0" dirty="0"/>
              <a:t>("Vetor </a:t>
            </a:r>
            <a:r>
              <a:rPr lang="pt-BR" sz="2000" kern="0" dirty="0" err="1"/>
              <a:t>odenado</a:t>
            </a:r>
            <a:r>
              <a:rPr lang="pt-BR" sz="2000" kern="0" dirty="0"/>
              <a:t>: ", </a:t>
            </a:r>
            <a:r>
              <a:rPr lang="pt-BR" sz="2000" kern="0" dirty="0" err="1"/>
              <a:t>vet_ordenado</a:t>
            </a:r>
            <a:r>
              <a:rPr lang="pt-BR" sz="20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83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Programação Modular 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</a:t>
            </a:r>
            <a:r>
              <a:rPr lang="pt-BR" sz="2800" b="1" dirty="0"/>
              <a:t>programação modular </a:t>
            </a:r>
            <a:r>
              <a:rPr lang="pt-BR" sz="2800" dirty="0"/>
              <a:t>é um conceito geral de programação.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Envolve </a:t>
            </a:r>
            <a:r>
              <a:rPr lang="pt-BR" sz="2800" dirty="0"/>
              <a:t>a </a:t>
            </a:r>
            <a:r>
              <a:rPr lang="pt-BR" sz="2800" b="1" dirty="0"/>
              <a:t>divisão de </a:t>
            </a:r>
            <a:r>
              <a:rPr lang="pt-BR" sz="2800" b="1" dirty="0" smtClean="0"/>
              <a:t>programas </a:t>
            </a:r>
            <a:r>
              <a:rPr lang="pt-BR" sz="2800" b="1" dirty="0"/>
              <a:t>em módulos independentes</a:t>
            </a:r>
            <a:r>
              <a:rPr lang="pt-BR" sz="2800" dirty="0"/>
              <a:t>, cada qual contendo o código necessário para executar uma </a:t>
            </a:r>
            <a:r>
              <a:rPr lang="pt-BR" sz="2800" b="1" dirty="0" smtClean="0"/>
              <a:t>tarefa </a:t>
            </a:r>
            <a:r>
              <a:rPr lang="pt-BR" sz="2800" b="1" dirty="0"/>
              <a:t>específica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 programação modular tem muitas vantagens em relação à programação monolítica.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Os módulos podem ser considerados </a:t>
            </a:r>
            <a:r>
              <a:rPr lang="pt-BR" sz="2800" b="1" dirty="0" smtClean="0"/>
              <a:t>caixas-pretas</a:t>
            </a:r>
            <a:r>
              <a:rPr lang="pt-BR" sz="2800" dirty="0" smtClean="0"/>
              <a:t>, você não precisa se preocupar com sua implementação (</a:t>
            </a:r>
            <a:r>
              <a:rPr lang="pt-BR" sz="2800" b="1" dirty="0" smtClean="0"/>
              <a:t>abstração</a:t>
            </a:r>
            <a:r>
              <a:rPr lang="pt-BR" sz="2800" dirty="0" smtClean="0"/>
              <a:t>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Os módulos podem ser </a:t>
            </a:r>
            <a:r>
              <a:rPr lang="pt-BR" sz="2800" b="1" dirty="0" smtClean="0"/>
              <a:t>reutilizados</a:t>
            </a:r>
            <a:r>
              <a:rPr lang="pt-BR" sz="2800" dirty="0" smtClean="0"/>
              <a:t> em outros programas.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Os módulos são mais fáceis de </a:t>
            </a:r>
            <a:r>
              <a:rPr lang="pt-BR" sz="2800" b="1" dirty="0" smtClean="0"/>
              <a:t>testar e manter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função que ordena um vetor (sem criar uma cópia na função).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538268" y="2092744"/>
            <a:ext cx="53840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kern="0" dirty="0" err="1"/>
              <a:t>def</a:t>
            </a:r>
            <a:r>
              <a:rPr lang="pt-BR" sz="2000" kern="0" dirty="0"/>
              <a:t> ordena(vetor):</a:t>
            </a:r>
          </a:p>
          <a:p>
            <a:r>
              <a:rPr lang="pt-BR" sz="2000" kern="0" dirty="0"/>
              <a:t>    for i in range(0,len(vetor)-1):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pos_min</a:t>
            </a:r>
            <a:r>
              <a:rPr lang="pt-BR" sz="2000" kern="0" dirty="0"/>
              <a:t> = i</a:t>
            </a:r>
          </a:p>
          <a:p>
            <a:r>
              <a:rPr lang="pt-BR" sz="2000" kern="0" dirty="0"/>
              <a:t>        for j in range(i+1, </a:t>
            </a:r>
            <a:r>
              <a:rPr lang="pt-BR" sz="2000" kern="0" dirty="0" err="1"/>
              <a:t>len</a:t>
            </a:r>
            <a:r>
              <a:rPr lang="pt-BR" sz="2000" kern="0" dirty="0"/>
              <a:t>(vetor)):</a:t>
            </a:r>
          </a:p>
          <a:p>
            <a:r>
              <a:rPr lang="pt-BR" sz="2000" kern="0" dirty="0"/>
              <a:t>            </a:t>
            </a:r>
            <a:r>
              <a:rPr lang="pt-BR" sz="2000" kern="0" dirty="0" err="1"/>
              <a:t>if</a:t>
            </a:r>
            <a:r>
              <a:rPr lang="pt-BR" sz="2000" kern="0" dirty="0"/>
              <a:t> vetor[j]&lt;vetor[</a:t>
            </a:r>
            <a:r>
              <a:rPr lang="pt-BR" sz="2000" kern="0" dirty="0" err="1"/>
              <a:t>pos_min</a:t>
            </a:r>
            <a:r>
              <a:rPr lang="pt-BR" sz="2000" kern="0" dirty="0"/>
              <a:t>]:</a:t>
            </a:r>
          </a:p>
          <a:p>
            <a:r>
              <a:rPr lang="pt-BR" sz="2000" kern="0" dirty="0"/>
              <a:t>                </a:t>
            </a:r>
            <a:r>
              <a:rPr lang="pt-BR" sz="2000" kern="0" dirty="0" err="1"/>
              <a:t>pos_min</a:t>
            </a:r>
            <a:r>
              <a:rPr lang="pt-BR" sz="2000" kern="0" dirty="0"/>
              <a:t> = j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temp</a:t>
            </a:r>
            <a:r>
              <a:rPr lang="pt-BR" sz="2000" kern="0" dirty="0"/>
              <a:t> = vetor[i]</a:t>
            </a:r>
          </a:p>
          <a:p>
            <a:r>
              <a:rPr lang="pt-BR" sz="2000" kern="0" dirty="0"/>
              <a:t>        vetor[i] = vetor[</a:t>
            </a:r>
            <a:r>
              <a:rPr lang="pt-BR" sz="2000" kern="0" dirty="0" err="1"/>
              <a:t>pos_min</a:t>
            </a:r>
            <a:r>
              <a:rPr lang="pt-BR" sz="2000" kern="0" dirty="0"/>
              <a:t>] </a:t>
            </a:r>
          </a:p>
          <a:p>
            <a:r>
              <a:rPr lang="pt-BR" sz="2000" kern="0" dirty="0"/>
              <a:t>        vetor[</a:t>
            </a:r>
            <a:r>
              <a:rPr lang="pt-BR" sz="2000" kern="0" dirty="0" err="1"/>
              <a:t>pos_min</a:t>
            </a:r>
            <a:r>
              <a:rPr lang="pt-BR" sz="2000" kern="0" dirty="0"/>
              <a:t>] = </a:t>
            </a:r>
            <a:r>
              <a:rPr lang="pt-BR" sz="2000" kern="0" dirty="0" err="1"/>
              <a:t>temp</a:t>
            </a:r>
            <a:endParaRPr lang="pt-BR" sz="2000" kern="0" dirty="0"/>
          </a:p>
          <a:p>
            <a:r>
              <a:rPr lang="pt-BR" sz="2000" kern="0" smtClean="0"/>
              <a:t>...</a:t>
            </a:r>
            <a:endParaRPr lang="pt-BR" sz="2000" kern="0" dirty="0"/>
          </a:p>
        </p:txBody>
      </p:sp>
      <p:sp>
        <p:nvSpPr>
          <p:cNvPr id="7" name="Retângulo 6"/>
          <p:cNvSpPr/>
          <p:nvPr/>
        </p:nvSpPr>
        <p:spPr>
          <a:xfrm>
            <a:off x="6113273" y="2092743"/>
            <a:ext cx="59015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kern="0" dirty="0" smtClean="0"/>
              <a:t>...</a:t>
            </a:r>
            <a:endParaRPr lang="pt-BR" sz="2000" kern="0" dirty="0"/>
          </a:p>
          <a:p>
            <a:r>
              <a:rPr lang="pt-BR" sz="2000" kern="0" dirty="0"/>
              <a:t># programa principal</a:t>
            </a:r>
          </a:p>
          <a:p>
            <a:r>
              <a:rPr lang="pt-BR" sz="2000" kern="0" dirty="0"/>
              <a:t>n = </a:t>
            </a:r>
            <a:r>
              <a:rPr lang="pt-BR" sz="2000" kern="0" dirty="0" err="1"/>
              <a:t>int</a:t>
            </a:r>
            <a:r>
              <a:rPr lang="pt-BR" sz="2000" kern="0" dirty="0"/>
              <a:t>(input("Número de elementos: "))</a:t>
            </a:r>
          </a:p>
          <a:p>
            <a:r>
              <a:rPr lang="pt-BR" sz="2000" kern="0" dirty="0" err="1"/>
              <a:t>vet</a:t>
            </a:r>
            <a:r>
              <a:rPr lang="pt-BR" sz="2000" kern="0" dirty="0"/>
              <a:t> = [0.0]*n</a:t>
            </a:r>
          </a:p>
          <a:p>
            <a:r>
              <a:rPr lang="pt-BR" sz="2000" kern="0" dirty="0"/>
              <a:t>for i in range(0,n):</a:t>
            </a:r>
          </a:p>
          <a:p>
            <a:r>
              <a:rPr lang="pt-BR" sz="2000" kern="0" dirty="0"/>
              <a:t>    </a:t>
            </a:r>
            <a:r>
              <a:rPr lang="pt-BR" sz="2000" kern="0" dirty="0" err="1"/>
              <a:t>vet</a:t>
            </a:r>
            <a:r>
              <a:rPr lang="pt-BR" sz="2000" kern="0" dirty="0"/>
              <a:t>[i] = </a:t>
            </a:r>
            <a:r>
              <a:rPr lang="pt-BR" sz="2000" kern="0" dirty="0" err="1"/>
              <a:t>float</a:t>
            </a:r>
            <a:r>
              <a:rPr lang="pt-BR" sz="2000" kern="0" dirty="0"/>
              <a:t>(input("Elemento no.{}: ".</a:t>
            </a:r>
            <a:r>
              <a:rPr lang="pt-BR" sz="2000" kern="0" dirty="0" err="1"/>
              <a:t>format</a:t>
            </a:r>
            <a:r>
              <a:rPr lang="pt-BR" sz="2000" kern="0" dirty="0"/>
              <a:t>(i+1)))</a:t>
            </a:r>
          </a:p>
          <a:p>
            <a:r>
              <a:rPr lang="pt-BR" sz="2000" b="1" kern="0" dirty="0" err="1"/>
              <a:t>print</a:t>
            </a:r>
            <a:r>
              <a:rPr lang="pt-BR" sz="2000" b="1" kern="0" dirty="0"/>
              <a:t>("Vetor original: ", </a:t>
            </a:r>
            <a:r>
              <a:rPr lang="pt-BR" sz="2000" b="1" kern="0" dirty="0" err="1"/>
              <a:t>vet</a:t>
            </a:r>
            <a:r>
              <a:rPr lang="pt-BR" sz="2000" b="1" kern="0" dirty="0"/>
              <a:t>)   </a:t>
            </a:r>
          </a:p>
          <a:p>
            <a:r>
              <a:rPr lang="pt-BR" sz="2000" b="1" kern="0" dirty="0"/>
              <a:t>ordena(</a:t>
            </a:r>
            <a:r>
              <a:rPr lang="pt-BR" sz="2000" b="1" kern="0" dirty="0" err="1"/>
              <a:t>vet</a:t>
            </a:r>
            <a:r>
              <a:rPr lang="pt-BR" sz="2000" b="1" kern="0" dirty="0"/>
              <a:t>)</a:t>
            </a:r>
          </a:p>
          <a:p>
            <a:r>
              <a:rPr lang="pt-BR" sz="2000" b="1" kern="0" dirty="0" err="1"/>
              <a:t>print</a:t>
            </a:r>
            <a:r>
              <a:rPr lang="pt-BR" sz="2000" b="1" kern="0" dirty="0"/>
              <a:t>("Vetor </a:t>
            </a:r>
            <a:r>
              <a:rPr lang="pt-BR" sz="2000" b="1" kern="0" dirty="0" err="1"/>
              <a:t>odenado</a:t>
            </a:r>
            <a:r>
              <a:rPr lang="pt-BR" sz="2000" b="1" kern="0" dirty="0"/>
              <a:t>: ", </a:t>
            </a:r>
            <a:r>
              <a:rPr lang="pt-BR" sz="2000" b="1" kern="0" dirty="0" err="1"/>
              <a:t>vet</a:t>
            </a:r>
            <a:r>
              <a:rPr lang="pt-BR" sz="2000" b="1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25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</a:t>
            </a:r>
            <a:r>
              <a:rPr lang="pt-BR" sz="2800" dirty="0"/>
              <a:t>programa para ler uma frase e guardar as letras em </a:t>
            </a:r>
            <a:r>
              <a:rPr lang="pt-BR" sz="2800" dirty="0" smtClean="0"/>
              <a:t>uma lista e </a:t>
            </a:r>
            <a:r>
              <a:rPr lang="pt-BR" sz="2800" dirty="0"/>
              <a:t>a quantidade de vezes </a:t>
            </a:r>
            <a:r>
              <a:rPr lang="pt-BR" sz="2800" dirty="0" smtClean="0"/>
              <a:t>que aparecem na frase em outra lista.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1590893" y="2136515"/>
            <a:ext cx="4501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kern="0" dirty="0" err="1"/>
              <a:t>def</a:t>
            </a:r>
            <a:r>
              <a:rPr lang="pt-BR" sz="2000" kern="0" dirty="0"/>
              <a:t> busca(letra,v1):</a:t>
            </a:r>
          </a:p>
          <a:p>
            <a:r>
              <a:rPr lang="pt-BR" sz="2000" kern="0" dirty="0"/>
              <a:t>    for i in range(0,len(v1)):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if</a:t>
            </a:r>
            <a:r>
              <a:rPr lang="pt-BR" sz="2000" kern="0" dirty="0"/>
              <a:t> letra == v1[i]:</a:t>
            </a:r>
          </a:p>
          <a:p>
            <a:r>
              <a:rPr lang="pt-BR" sz="2000" kern="0" dirty="0"/>
              <a:t>            </a:t>
            </a:r>
            <a:r>
              <a:rPr lang="pt-BR" sz="2000" kern="0" dirty="0" err="1"/>
              <a:t>return</a:t>
            </a:r>
            <a:r>
              <a:rPr lang="pt-BR" sz="2000" kern="0" dirty="0"/>
              <a:t> i</a:t>
            </a:r>
          </a:p>
          <a:p>
            <a:r>
              <a:rPr lang="pt-BR" sz="2000" kern="0" dirty="0"/>
              <a:t>    </a:t>
            </a:r>
            <a:r>
              <a:rPr lang="pt-BR" sz="2000" kern="0" dirty="0" err="1"/>
              <a:t>return</a:t>
            </a:r>
            <a:r>
              <a:rPr lang="pt-BR" sz="2000" kern="0" dirty="0"/>
              <a:t> -</a:t>
            </a:r>
            <a:r>
              <a:rPr lang="pt-BR" sz="2000" kern="0" dirty="0" smtClean="0"/>
              <a:t>1</a:t>
            </a:r>
          </a:p>
          <a:p>
            <a:endParaRPr lang="pt-BR" sz="2000" kern="0" dirty="0"/>
          </a:p>
          <a:p>
            <a:r>
              <a:rPr lang="pt-BR" sz="2000" kern="0" dirty="0" err="1"/>
              <a:t>def</a:t>
            </a:r>
            <a:r>
              <a:rPr lang="pt-BR" sz="2000" kern="0" dirty="0"/>
              <a:t> </a:t>
            </a:r>
            <a:r>
              <a:rPr lang="pt-BR" sz="2000" kern="0" dirty="0" err="1"/>
              <a:t>pegaLetra</a:t>
            </a:r>
            <a:r>
              <a:rPr lang="pt-BR" sz="2000" kern="0" dirty="0"/>
              <a:t>(frase,v1,v2):</a:t>
            </a:r>
          </a:p>
          <a:p>
            <a:r>
              <a:rPr lang="pt-BR" sz="2000" kern="0" dirty="0"/>
              <a:t>    for i in range(0,len(frase)):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posicao</a:t>
            </a:r>
            <a:r>
              <a:rPr lang="pt-BR" sz="2000" kern="0" dirty="0"/>
              <a:t> = busca(frase[i],v1)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if</a:t>
            </a:r>
            <a:r>
              <a:rPr lang="pt-BR" sz="2000" kern="0" dirty="0"/>
              <a:t> </a:t>
            </a:r>
            <a:r>
              <a:rPr lang="pt-BR" sz="2000" kern="0" dirty="0" err="1"/>
              <a:t>posicao</a:t>
            </a:r>
            <a:r>
              <a:rPr lang="pt-BR" sz="2000" kern="0" dirty="0"/>
              <a:t> == -1:</a:t>
            </a:r>
          </a:p>
          <a:p>
            <a:r>
              <a:rPr lang="pt-BR" sz="2000" kern="0" dirty="0"/>
              <a:t>            v1.append(frase[i])</a:t>
            </a:r>
          </a:p>
          <a:p>
            <a:r>
              <a:rPr lang="pt-BR" sz="2000" kern="0" dirty="0"/>
              <a:t>            v2.append(1)</a:t>
            </a:r>
          </a:p>
          <a:p>
            <a:r>
              <a:rPr lang="pt-BR" sz="2000" kern="0" dirty="0"/>
              <a:t>        </a:t>
            </a:r>
            <a:r>
              <a:rPr lang="pt-BR" sz="2000" kern="0" dirty="0" err="1"/>
              <a:t>else</a:t>
            </a:r>
            <a:r>
              <a:rPr lang="pt-BR" sz="2000" kern="0" dirty="0"/>
              <a:t>:</a:t>
            </a:r>
          </a:p>
          <a:p>
            <a:r>
              <a:rPr lang="pt-BR" sz="2000" kern="0" dirty="0"/>
              <a:t>            v2[</a:t>
            </a:r>
            <a:r>
              <a:rPr lang="pt-BR" sz="2000" kern="0" dirty="0" err="1"/>
              <a:t>posicao</a:t>
            </a:r>
            <a:r>
              <a:rPr lang="pt-BR" sz="2000" kern="0" dirty="0"/>
              <a:t>] += </a:t>
            </a:r>
            <a:r>
              <a:rPr lang="pt-BR" sz="2000" kern="0" dirty="0" smtClean="0"/>
              <a:t>1</a:t>
            </a:r>
          </a:p>
          <a:p>
            <a:r>
              <a:rPr lang="pt-BR" sz="2000" kern="0" dirty="0" smtClean="0"/>
              <a:t>...</a:t>
            </a:r>
            <a:endParaRPr lang="pt-BR" sz="2000" kern="0" dirty="0"/>
          </a:p>
        </p:txBody>
      </p:sp>
      <p:sp>
        <p:nvSpPr>
          <p:cNvPr id="7" name="Retângulo 6"/>
          <p:cNvSpPr/>
          <p:nvPr/>
        </p:nvSpPr>
        <p:spPr>
          <a:xfrm>
            <a:off x="6539023" y="2136515"/>
            <a:ext cx="43699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kern="0" dirty="0" smtClean="0"/>
              <a:t>...</a:t>
            </a:r>
          </a:p>
          <a:p>
            <a:r>
              <a:rPr lang="pt-BR" sz="2000" kern="0" dirty="0" smtClean="0"/>
              <a:t># </a:t>
            </a:r>
            <a:r>
              <a:rPr lang="pt-BR" sz="2000" kern="0" dirty="0"/>
              <a:t>programa principal</a:t>
            </a:r>
          </a:p>
          <a:p>
            <a:r>
              <a:rPr lang="pt-BR" sz="2000" kern="0" dirty="0"/>
              <a:t>frase = input("Entre com a frase: ")</a:t>
            </a:r>
          </a:p>
          <a:p>
            <a:r>
              <a:rPr lang="pt-BR" sz="2000" kern="0" dirty="0" err="1"/>
              <a:t>vetLetra</a:t>
            </a:r>
            <a:r>
              <a:rPr lang="pt-BR" sz="2000" kern="0" dirty="0"/>
              <a:t> = []</a:t>
            </a:r>
          </a:p>
          <a:p>
            <a:r>
              <a:rPr lang="pt-BR" sz="2000" kern="0" dirty="0" err="1"/>
              <a:t>vetQtd</a:t>
            </a:r>
            <a:r>
              <a:rPr lang="pt-BR" sz="2000" kern="0" dirty="0"/>
              <a:t> = []</a:t>
            </a:r>
          </a:p>
          <a:p>
            <a:r>
              <a:rPr lang="pt-BR" sz="2000" kern="0" dirty="0" err="1"/>
              <a:t>pegaLetra</a:t>
            </a:r>
            <a:r>
              <a:rPr lang="pt-BR" sz="2000" kern="0" dirty="0"/>
              <a:t>(frase</a:t>
            </a:r>
            <a:r>
              <a:rPr lang="pt-BR" sz="2000" kern="0" dirty="0" smtClean="0"/>
              <a:t>, </a:t>
            </a:r>
            <a:r>
              <a:rPr lang="pt-BR" sz="2000" kern="0" dirty="0" err="1" smtClean="0"/>
              <a:t>vetLetra</a:t>
            </a:r>
            <a:r>
              <a:rPr lang="pt-BR" sz="2000" kern="0" dirty="0" smtClean="0"/>
              <a:t>, </a:t>
            </a:r>
            <a:r>
              <a:rPr lang="pt-BR" sz="2000" kern="0" dirty="0" err="1" smtClean="0"/>
              <a:t>vetQtd</a:t>
            </a:r>
            <a:r>
              <a:rPr lang="pt-BR" sz="2000" kern="0" dirty="0" smtClean="0"/>
              <a:t>)</a:t>
            </a:r>
          </a:p>
          <a:p>
            <a:r>
              <a:rPr lang="pt-BR" sz="2000" kern="0" dirty="0" err="1"/>
              <a:t>print</a:t>
            </a:r>
            <a:r>
              <a:rPr lang="pt-BR" sz="2000" kern="0" dirty="0"/>
              <a:t>(</a:t>
            </a:r>
            <a:r>
              <a:rPr lang="pt-BR" sz="2000" kern="0" dirty="0" err="1"/>
              <a:t>vetLetra</a:t>
            </a:r>
            <a:r>
              <a:rPr lang="pt-BR" sz="2000" kern="0" dirty="0"/>
              <a:t>)</a:t>
            </a:r>
          </a:p>
          <a:p>
            <a:r>
              <a:rPr lang="pt-BR" sz="2000" kern="0" dirty="0" err="1"/>
              <a:t>print</a:t>
            </a:r>
            <a:r>
              <a:rPr lang="pt-BR" sz="2000" kern="0" dirty="0"/>
              <a:t>(</a:t>
            </a:r>
            <a:r>
              <a:rPr lang="pt-BR" sz="2000" kern="0" dirty="0" err="1"/>
              <a:t>vetQtd</a:t>
            </a:r>
            <a:r>
              <a:rPr lang="pt-BR" sz="20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50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</a:t>
            </a:r>
            <a:r>
              <a:rPr lang="pt-BR" sz="2800" dirty="0"/>
              <a:t>programa para </a:t>
            </a:r>
            <a:r>
              <a:rPr lang="pt-BR" sz="2800" dirty="0" smtClean="0"/>
              <a:t>multiplicar uma matriz por um vetor.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4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Multiplicação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Multiplicação de matriz por vetor (matriz coluna):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2302060" y="1980614"/>
            <a:ext cx="7985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uma matriz A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 vetor B</a:t>
            </a: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(A[0]) !=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('Não é possível multiplicar! Dimensões não casam.')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C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[[0 for i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(B[0]))] for j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(A))]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= 0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(B)):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soma += A[i][j]*B[j][0]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C[i][0] =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inserir o código para escrever a matriz A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o vetor B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o vetor C = B * A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Multiplicação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Multiplicação de matriz por vetor (matriz coluna):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2302060" y="1980614"/>
            <a:ext cx="7985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uma matriz A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 vetor B</a:t>
            </a:r>
          </a:p>
          <a:p>
            <a:r>
              <a:rPr lang="pt-B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(A[0]) !=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(B):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('Não é possível multiplicar! Dimensões não casam.')</a:t>
            </a:r>
          </a:p>
          <a:p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C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[[0 for i in range(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(B[0]))] for j in range(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(A))]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= 0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(B)):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soma += A[i][j]*B[j][0]</a:t>
            </a:r>
          </a:p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C[i][0] = </a:t>
            </a:r>
            <a:r>
              <a:rPr lang="pt-B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inserir o código para escrever a matriz A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o vetor B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o vetor C = B * A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20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Multiplicação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Multiplicação de matriz por vetor (matriz coluna):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2068139" y="1980614"/>
            <a:ext cx="7985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multMatVet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B):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if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(A[0]) !=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(B):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possível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multiplicar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Dimensões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casam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.')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else: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 = [[0 for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(B[0]))] for j in range(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(A))]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range(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soma = 0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for j in range(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(B)):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soma += A[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][j]*B[j][0]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C[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][0] = soma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return C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18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"/>
          <p:cNvSpPr txBox="1"/>
          <p:nvPr/>
        </p:nvSpPr>
        <p:spPr>
          <a:xfrm>
            <a:off x="1264646" y="1149456"/>
            <a:ext cx="5423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   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range(0,lin):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M.append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([])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range(0,col):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texto = '['+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(i)+']['+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(j)+']:'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M[i].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(input(texto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)))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"/>
          <p:cNvSpPr txBox="1"/>
          <p:nvPr/>
        </p:nvSpPr>
        <p:spPr>
          <a:xfrm>
            <a:off x="1264646" y="1149456"/>
            <a:ext cx="54232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  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range(0,lin):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([])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range(0,col):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texto = '['+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(i)+']['+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(j)+']:'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M[i].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(input(texto)))</a:t>
            </a:r>
          </a:p>
          <a:p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(M):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(M)):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(M[i])):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('{: ^3}'.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(M[i][j]),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=" ")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3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"/>
          <p:cNvSpPr txBox="1"/>
          <p:nvPr/>
        </p:nvSpPr>
        <p:spPr>
          <a:xfrm>
            <a:off x="1264646" y="1149456"/>
            <a:ext cx="54232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  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range(0,lin):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([])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range(0,col):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texto = '['+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(i)+']['+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(j)+']:'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M[i].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(input(texto)))</a:t>
            </a: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('{: ^3}'.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(M[i][j]),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=" ")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multMatVet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B):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 = [[0 for i in range(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(B[0]))] for j in range(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(A))]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= 0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(B)):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soma += A[i][j]*B[j][0]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C[i][0] = soma</a:t>
            </a: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21785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"/>
          <p:cNvSpPr txBox="1"/>
          <p:nvPr/>
        </p:nvSpPr>
        <p:spPr>
          <a:xfrm>
            <a:off x="1264646" y="1149456"/>
            <a:ext cx="5423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  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range(0,lin):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([])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range(0,col):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texto = '['+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(i)+']['+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(j)+']:'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M[i].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(input(texto)))</a:t>
            </a: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('{: ^3}'.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(M[i][j]),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=" ")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multMatVet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 = [[0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(B[0]))]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(A))]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= 0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soma += A[i][j]*B[j][0]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C[i][0] = soma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6779399" y="2248447"/>
            <a:ext cx="3683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programa principal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A=[]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B=[]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('Elementos da matriz A:')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(A,3,3)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('Elementos do vetor B:')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(B,3,1)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=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multMatVet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('Matriz A:')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('Vetor B:')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('Matriz A*B:')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Programação Modular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Até agora </a:t>
            </a:r>
            <a:r>
              <a:rPr lang="pt-BR" sz="2800" dirty="0" smtClean="0"/>
              <a:t>nossos programas são compostos de uma </a:t>
            </a:r>
            <a:r>
              <a:rPr lang="pt-BR" sz="2800" b="1" dirty="0"/>
              <a:t>sequência de </a:t>
            </a:r>
            <a:r>
              <a:rPr lang="pt-BR" sz="2800" b="1" dirty="0" smtClean="0"/>
              <a:t>instruções</a:t>
            </a:r>
            <a:r>
              <a:rPr lang="pt-BR" sz="2800" dirty="0" smtClean="0"/>
              <a:t>, podendo conter: atribuições; comandos </a:t>
            </a:r>
            <a:r>
              <a:rPr lang="pt-BR" sz="2800" dirty="0"/>
              <a:t>de </a:t>
            </a:r>
            <a:r>
              <a:rPr lang="pt-BR" sz="2800" dirty="0" smtClean="0"/>
              <a:t>seleção; comandos </a:t>
            </a:r>
            <a:r>
              <a:rPr lang="pt-BR" sz="2800" dirty="0"/>
              <a:t>de </a:t>
            </a:r>
            <a:r>
              <a:rPr lang="pt-BR" sz="2800" dirty="0" smtClean="0"/>
              <a:t>repetição; variáveis </a:t>
            </a:r>
            <a:r>
              <a:rPr lang="pt-BR" sz="2800" dirty="0"/>
              <a:t>simples e </a:t>
            </a:r>
            <a:r>
              <a:rPr lang="pt-BR" sz="2800" dirty="0" smtClean="0"/>
              <a:t>compostas.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Muitas vezes é preciso </a:t>
            </a:r>
            <a:r>
              <a:rPr lang="pt-BR" sz="2800" b="1" dirty="0" smtClean="0"/>
              <a:t>repetir</a:t>
            </a:r>
            <a:r>
              <a:rPr lang="pt-BR" sz="2800" dirty="0" smtClean="0"/>
              <a:t> num mesmo programa uma ou mais sequências de instruções que têm uma </a:t>
            </a:r>
            <a:r>
              <a:rPr lang="pt-BR" sz="2800" b="1" dirty="0" smtClean="0"/>
              <a:t>função</a:t>
            </a:r>
            <a:r>
              <a:rPr lang="pt-BR" sz="2800" dirty="0" smtClean="0"/>
              <a:t> específica.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Por exemplo</a:t>
            </a:r>
            <a:r>
              <a:rPr lang="pt-BR" sz="2800" dirty="0"/>
              <a:t>,</a:t>
            </a:r>
            <a:r>
              <a:rPr lang="pt-BR" sz="2800" dirty="0" smtClean="0"/>
              <a:t> para implementar a regra de </a:t>
            </a:r>
            <a:r>
              <a:rPr lang="pt-BR" sz="2800" dirty="0" err="1" smtClean="0"/>
              <a:t>Cramer</a:t>
            </a:r>
            <a:r>
              <a:rPr lang="pt-BR" sz="2800" dirty="0" smtClean="0"/>
              <a:t> temos que calcular quatro determinantes.</a:t>
            </a:r>
            <a:endParaRPr lang="pt-BR" sz="2800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Escopo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Escopo é a </a:t>
            </a:r>
            <a:r>
              <a:rPr lang="pt-BR" sz="2800" b="1" dirty="0"/>
              <a:t>região do programa</a:t>
            </a:r>
            <a:r>
              <a:rPr lang="pt-BR" sz="2800" dirty="0"/>
              <a:t> onde as </a:t>
            </a:r>
            <a:r>
              <a:rPr lang="pt-BR" sz="2800" b="1" dirty="0"/>
              <a:t>variáveis são </a:t>
            </a:r>
            <a:r>
              <a:rPr lang="pt-BR" sz="2800" b="1" dirty="0" smtClean="0"/>
              <a:t>acessíveis</a:t>
            </a:r>
            <a:r>
              <a:rPr lang="pt-BR" sz="2800" dirty="0" smtClean="0"/>
              <a:t> (visíveis).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O escopo de uma variável pode ser </a:t>
            </a:r>
            <a:r>
              <a:rPr lang="pt-BR" sz="2800" b="1" dirty="0" smtClean="0"/>
              <a:t>local</a:t>
            </a:r>
            <a:r>
              <a:rPr lang="pt-BR" sz="2800" dirty="0" smtClean="0"/>
              <a:t> ou </a:t>
            </a:r>
            <a:r>
              <a:rPr lang="pt-BR" sz="2800" b="1" dirty="0" smtClean="0"/>
              <a:t>global</a:t>
            </a:r>
            <a:r>
              <a:rPr lang="pt-BR" sz="2800" dirty="0" smtClean="0"/>
              <a:t>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escopo local é </a:t>
            </a:r>
            <a:r>
              <a:rPr lang="pt-BR" sz="2800" b="1" dirty="0"/>
              <a:t>interno</a:t>
            </a:r>
            <a:r>
              <a:rPr lang="pt-BR" sz="2800" dirty="0"/>
              <a:t> a uma </a:t>
            </a:r>
            <a:r>
              <a:rPr lang="pt-BR" sz="2800" dirty="0" smtClean="0"/>
              <a:t>função.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Quando uma variável é </a:t>
            </a:r>
            <a:r>
              <a:rPr lang="pt-BR" sz="2800" b="1" dirty="0" smtClean="0"/>
              <a:t>criada </a:t>
            </a:r>
            <a:r>
              <a:rPr lang="pt-BR" sz="2800" b="1" dirty="0"/>
              <a:t>dentro da função </a:t>
            </a:r>
            <a:r>
              <a:rPr lang="pt-BR" sz="2800" dirty="0"/>
              <a:t>ela tem escopo local a </a:t>
            </a:r>
            <a:r>
              <a:rPr lang="pt-BR" sz="2800" dirty="0" smtClean="0"/>
              <a:t>esta função: ela não é visível fora da função.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As </a:t>
            </a:r>
            <a:r>
              <a:rPr lang="pt-BR" sz="2800" b="1" dirty="0"/>
              <a:t>variáveis globais </a:t>
            </a:r>
            <a:r>
              <a:rPr lang="pt-BR" sz="2800" dirty="0"/>
              <a:t>podem ser acessadas em qualquer </a:t>
            </a:r>
            <a:r>
              <a:rPr lang="pt-BR" sz="2800" dirty="0" smtClean="0"/>
              <a:t>parte do programa</a:t>
            </a:r>
            <a:r>
              <a:rPr lang="pt-BR" sz="2800" dirty="0"/>
              <a:t>: inclusive dentro das funções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Variáveis globais são aquelas </a:t>
            </a:r>
            <a:r>
              <a:rPr lang="pt-BR" sz="2800" b="1" dirty="0" smtClean="0"/>
              <a:t>criadas </a:t>
            </a:r>
            <a:r>
              <a:rPr lang="pt-BR" sz="2800" b="1" dirty="0"/>
              <a:t>no programa </a:t>
            </a:r>
            <a:r>
              <a:rPr lang="pt-BR" sz="2800" b="1" dirty="0" smtClean="0"/>
              <a:t>principal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Escopo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 smtClean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663405" y="2058429"/>
            <a:ext cx="77610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def </a:t>
            </a:r>
            <a:r>
              <a:rPr lang="pt-BR" sz="2400" dirty="0" smtClean="0"/>
              <a:t>soma</a:t>
            </a:r>
            <a:r>
              <a:rPr lang="hu-HU" sz="2400" dirty="0" smtClean="0"/>
              <a:t>(</a:t>
            </a:r>
            <a:r>
              <a:rPr lang="pt-BR" sz="2400" dirty="0" smtClean="0"/>
              <a:t>a, b</a:t>
            </a:r>
            <a:r>
              <a:rPr lang="hu-HU" sz="2400" dirty="0" smtClean="0"/>
              <a:t>):</a:t>
            </a:r>
            <a:endParaRPr lang="hu-HU" sz="2400" dirty="0"/>
          </a:p>
          <a:p>
            <a:r>
              <a:rPr lang="hu-HU" sz="2400" dirty="0"/>
              <a:t>    </a:t>
            </a:r>
            <a:r>
              <a:rPr lang="hu-HU" sz="2400" dirty="0" smtClean="0"/>
              <a:t>s </a:t>
            </a:r>
            <a:r>
              <a:rPr lang="hu-HU" sz="2400" dirty="0"/>
              <a:t>= </a:t>
            </a:r>
            <a:r>
              <a:rPr lang="pt-BR" sz="2400" dirty="0" smtClean="0"/>
              <a:t>a </a:t>
            </a:r>
            <a:r>
              <a:rPr lang="pt-BR" sz="2400" dirty="0"/>
              <a:t>+ </a:t>
            </a:r>
            <a:r>
              <a:rPr lang="pt-BR" sz="2400" dirty="0" smtClean="0"/>
              <a:t>b</a:t>
            </a:r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return</a:t>
            </a:r>
            <a:r>
              <a:rPr lang="pt-BR" sz="2400" dirty="0" smtClean="0"/>
              <a:t> s</a:t>
            </a:r>
          </a:p>
          <a:p>
            <a:endParaRPr lang="pt-BR" sz="2400" dirty="0" smtClean="0"/>
          </a:p>
          <a:p>
            <a:r>
              <a:rPr lang="pt-BR" sz="2400" dirty="0" smtClean="0"/>
              <a:t># programa principal</a:t>
            </a:r>
            <a:endParaRPr lang="hu-HU" sz="2400" dirty="0"/>
          </a:p>
          <a:p>
            <a:r>
              <a:rPr lang="hu-HU" sz="2400" dirty="0"/>
              <a:t>a = 10</a:t>
            </a:r>
          </a:p>
          <a:p>
            <a:r>
              <a:rPr lang="hu-HU" sz="2400" dirty="0"/>
              <a:t>b = 20</a:t>
            </a:r>
          </a:p>
          <a:p>
            <a:r>
              <a:rPr lang="pt-BR" sz="2400" dirty="0" smtClean="0"/>
              <a:t>x = soma</a:t>
            </a:r>
            <a:r>
              <a:rPr lang="hu-HU" sz="2400" dirty="0" smtClean="0"/>
              <a:t>(a</a:t>
            </a:r>
            <a:r>
              <a:rPr lang="pt-BR" sz="2400" dirty="0" smtClean="0"/>
              <a:t>, b</a:t>
            </a:r>
            <a:r>
              <a:rPr lang="hu-HU" sz="2400" dirty="0" smtClean="0"/>
              <a:t>)</a:t>
            </a:r>
            <a:endParaRPr lang="hu-HU" sz="2400" dirty="0"/>
          </a:p>
          <a:p>
            <a:r>
              <a:rPr lang="hu-HU" sz="2400" dirty="0" smtClean="0"/>
              <a:t>print</a:t>
            </a:r>
            <a:r>
              <a:rPr lang="pt-BR" sz="2400" dirty="0" smtClean="0"/>
              <a:t>(</a:t>
            </a:r>
            <a:r>
              <a:rPr lang="hu-HU" sz="2400" dirty="0" smtClean="0"/>
              <a:t>'soma:',</a:t>
            </a:r>
            <a:r>
              <a:rPr lang="pt-BR" sz="2400" dirty="0" smtClean="0"/>
              <a:t> x)</a:t>
            </a:r>
          </a:p>
          <a:p>
            <a:r>
              <a:rPr lang="hu-HU" sz="2400" dirty="0" smtClean="0"/>
              <a:t>print</a:t>
            </a:r>
            <a:r>
              <a:rPr lang="pt-BR" sz="2400" dirty="0" smtClean="0"/>
              <a:t>(</a:t>
            </a:r>
            <a:r>
              <a:rPr lang="hu-HU" sz="2400" dirty="0" smtClean="0"/>
              <a:t>'soma</a:t>
            </a:r>
            <a:r>
              <a:rPr lang="hu-HU" sz="2400" dirty="0"/>
              <a:t>:',</a:t>
            </a:r>
            <a:r>
              <a:rPr lang="pt-BR" sz="2400" dirty="0"/>
              <a:t> </a:t>
            </a:r>
            <a:r>
              <a:rPr lang="pt-BR" sz="2400" dirty="0" smtClean="0"/>
              <a:t>s)    # Vai dar erro: variável local à função soma!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6196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Escopo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 smtClean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663405" y="2058429"/>
            <a:ext cx="781502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def </a:t>
            </a:r>
            <a:r>
              <a:rPr lang="pt-BR" sz="2400" dirty="0" smtClean="0"/>
              <a:t>soma</a:t>
            </a:r>
            <a:r>
              <a:rPr lang="hu-HU" sz="2400" dirty="0" smtClean="0"/>
              <a:t>():</a:t>
            </a:r>
            <a:endParaRPr lang="hu-HU" sz="2400" dirty="0"/>
          </a:p>
          <a:p>
            <a:r>
              <a:rPr lang="hu-HU" sz="2400" dirty="0"/>
              <a:t>    </a:t>
            </a:r>
            <a:r>
              <a:rPr lang="hu-HU" sz="2400" dirty="0" smtClean="0"/>
              <a:t>s </a:t>
            </a:r>
            <a:r>
              <a:rPr lang="hu-HU" sz="2400" dirty="0"/>
              <a:t>= </a:t>
            </a:r>
            <a:r>
              <a:rPr lang="pt-BR" sz="2400" dirty="0" smtClean="0"/>
              <a:t>a </a:t>
            </a:r>
            <a:r>
              <a:rPr lang="pt-BR" sz="2400" dirty="0"/>
              <a:t>+ </a:t>
            </a:r>
            <a:r>
              <a:rPr lang="pt-BR" sz="2400" dirty="0" smtClean="0"/>
              <a:t>b           # Sem problemas: a e b são variáveis globais.</a:t>
            </a:r>
          </a:p>
          <a:p>
            <a:r>
              <a:rPr lang="pt-BR" sz="2400" dirty="0" smtClean="0"/>
              <a:t>    </a:t>
            </a:r>
            <a:r>
              <a:rPr lang="pt-BR" sz="2400" dirty="0" err="1" smtClean="0"/>
              <a:t>return</a:t>
            </a:r>
            <a:r>
              <a:rPr lang="pt-BR" sz="2400" dirty="0" smtClean="0"/>
              <a:t> s</a:t>
            </a:r>
          </a:p>
          <a:p>
            <a:endParaRPr lang="pt-BR" sz="2400" dirty="0" smtClean="0"/>
          </a:p>
          <a:p>
            <a:r>
              <a:rPr lang="pt-BR" sz="2400" dirty="0" smtClean="0"/>
              <a:t># programa principal</a:t>
            </a:r>
            <a:endParaRPr lang="hu-HU" sz="2400" dirty="0"/>
          </a:p>
          <a:p>
            <a:r>
              <a:rPr lang="hu-HU" sz="2400" dirty="0"/>
              <a:t>a = 10</a:t>
            </a:r>
          </a:p>
          <a:p>
            <a:r>
              <a:rPr lang="hu-HU" sz="2400" dirty="0"/>
              <a:t>b = 20</a:t>
            </a:r>
          </a:p>
          <a:p>
            <a:r>
              <a:rPr lang="pt-BR" sz="2400" dirty="0" smtClean="0"/>
              <a:t>x = soma</a:t>
            </a:r>
            <a:r>
              <a:rPr lang="hu-HU" sz="2400" dirty="0" smtClean="0"/>
              <a:t>()</a:t>
            </a:r>
            <a:endParaRPr lang="hu-HU" sz="2400" dirty="0"/>
          </a:p>
          <a:p>
            <a:r>
              <a:rPr lang="hu-HU" sz="2400" dirty="0" smtClean="0"/>
              <a:t>print</a:t>
            </a:r>
            <a:r>
              <a:rPr lang="pt-BR" sz="2400" dirty="0" smtClean="0"/>
              <a:t>(</a:t>
            </a:r>
            <a:r>
              <a:rPr lang="hu-HU" sz="2400" dirty="0" smtClean="0"/>
              <a:t>'soma:',</a:t>
            </a:r>
            <a:r>
              <a:rPr lang="pt-BR" sz="2400" dirty="0" smtClean="0"/>
              <a:t> x)</a:t>
            </a:r>
          </a:p>
          <a:p>
            <a:r>
              <a:rPr lang="hu-HU" sz="2400" dirty="0" smtClean="0"/>
              <a:t>print</a:t>
            </a:r>
            <a:r>
              <a:rPr lang="pt-BR" sz="2400" dirty="0" smtClean="0"/>
              <a:t>(</a:t>
            </a:r>
            <a:r>
              <a:rPr lang="hu-HU" sz="2400" dirty="0" smtClean="0"/>
              <a:t>'soma</a:t>
            </a:r>
            <a:r>
              <a:rPr lang="hu-HU" sz="2400" dirty="0"/>
              <a:t>:',</a:t>
            </a:r>
            <a:r>
              <a:rPr lang="pt-BR" sz="2400" dirty="0"/>
              <a:t> </a:t>
            </a:r>
            <a:r>
              <a:rPr lang="pt-BR" sz="2400" dirty="0" smtClean="0"/>
              <a:t>s)    # Vai dar erro: variável local à função soma!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1720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Escopo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definindo uma </a:t>
            </a:r>
            <a:r>
              <a:rPr lang="pt-BR" sz="2800" b="1" dirty="0" smtClean="0"/>
              <a:t>variável global </a:t>
            </a:r>
            <a:r>
              <a:rPr lang="pt-BR" sz="2800" dirty="0" smtClean="0"/>
              <a:t>dentro de uma função (evite!).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 smtClean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663405" y="2058429"/>
            <a:ext cx="734059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def</a:t>
            </a:r>
            <a:r>
              <a:rPr lang="pt-BR" sz="2400" dirty="0"/>
              <a:t> soma():</a:t>
            </a:r>
          </a:p>
          <a:p>
            <a:r>
              <a:rPr lang="pt-BR" sz="2400" dirty="0"/>
              <a:t>    global s          # Não é uma boa prática de programação!</a:t>
            </a:r>
          </a:p>
          <a:p>
            <a:r>
              <a:rPr lang="pt-BR" sz="2400" dirty="0"/>
              <a:t>    s = a + b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return</a:t>
            </a:r>
            <a:r>
              <a:rPr lang="pt-BR" sz="2400" dirty="0"/>
              <a:t> </a:t>
            </a:r>
            <a:r>
              <a:rPr lang="pt-BR" sz="2400" dirty="0" smtClean="0"/>
              <a:t>s</a:t>
            </a:r>
            <a:endParaRPr lang="pt-BR" sz="2400" dirty="0"/>
          </a:p>
          <a:p>
            <a:r>
              <a:rPr lang="pt-BR" sz="2400" dirty="0"/>
              <a:t># programa principal</a:t>
            </a:r>
          </a:p>
          <a:p>
            <a:r>
              <a:rPr lang="pt-BR" sz="2400" dirty="0"/>
              <a:t>a = 10</a:t>
            </a:r>
          </a:p>
          <a:p>
            <a:r>
              <a:rPr lang="pt-BR" sz="2400" dirty="0"/>
              <a:t>b = 20</a:t>
            </a:r>
          </a:p>
          <a:p>
            <a:r>
              <a:rPr lang="pt-BR" sz="2400" dirty="0"/>
              <a:t>x = soma()</a:t>
            </a:r>
          </a:p>
          <a:p>
            <a:r>
              <a:rPr lang="pt-BR" sz="2400" dirty="0" err="1"/>
              <a:t>print</a:t>
            </a:r>
            <a:r>
              <a:rPr lang="pt-BR" sz="2400" dirty="0"/>
              <a:t>('soma:', x)</a:t>
            </a:r>
          </a:p>
          <a:p>
            <a:r>
              <a:rPr lang="pt-BR" sz="2400" dirty="0" err="1"/>
              <a:t>print</a:t>
            </a:r>
            <a:r>
              <a:rPr lang="pt-BR" sz="2400" dirty="0"/>
              <a:t>('soma:', s)    # Não vai dar </a:t>
            </a:r>
            <a:r>
              <a:rPr lang="pt-BR" sz="2400" dirty="0" smtClean="0"/>
              <a:t>erro: s agora é global.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1501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Módulos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Podemos criar módulos </a:t>
            </a:r>
            <a:r>
              <a:rPr lang="pt-BR" sz="2800" dirty="0" smtClean="0"/>
              <a:t>em Python, com funções a serem usadas em outros programas.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Tais módulos podem ser importados como qualquer outro módulo externo já instalado no seu computador. 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Um módulo é como qualquer programa em Python: arquivo com extensão “.</a:t>
            </a:r>
            <a:r>
              <a:rPr lang="pt-BR" sz="2800" dirty="0" err="1"/>
              <a:t>py</a:t>
            </a:r>
            <a:r>
              <a:rPr lang="pt-BR" sz="2800" dirty="0" smtClean="0"/>
              <a:t>”.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Módulos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1050163" y="2588995"/>
            <a:ext cx="4680000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soma(</a:t>
            </a:r>
            <a:r>
              <a:rPr lang="en-US" sz="2400" dirty="0" err="1"/>
              <a:t>x,y</a:t>
            </a:r>
            <a:r>
              <a:rPr lang="en-US" sz="2400" dirty="0"/>
              <a:t>):</a:t>
            </a:r>
          </a:p>
          <a:p>
            <a:r>
              <a:rPr lang="en-US" sz="2400" dirty="0"/>
              <a:t>    return x + </a:t>
            </a:r>
            <a:r>
              <a:rPr lang="en-US" sz="2400" dirty="0" smtClean="0"/>
              <a:t>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935635" y="1976190"/>
            <a:ext cx="123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soma.py</a:t>
            </a:r>
            <a:endParaRPr lang="en-US" sz="2400" dirty="0"/>
          </a:p>
        </p:txBody>
      </p:sp>
      <p:sp>
        <p:nvSpPr>
          <p:cNvPr id="7" name="TextBox 4"/>
          <p:cNvSpPr txBox="1"/>
          <p:nvPr/>
        </p:nvSpPr>
        <p:spPr>
          <a:xfrm>
            <a:off x="6649507" y="2588995"/>
            <a:ext cx="4680000" cy="230832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import s</a:t>
            </a:r>
            <a:r>
              <a:rPr lang="en-US" sz="2400" dirty="0" smtClean="0"/>
              <a:t>oma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</a:t>
            </a:r>
            <a:r>
              <a:rPr lang="en-US" sz="2400" dirty="0"/>
              <a:t>("N1: </a:t>
            </a:r>
            <a:r>
              <a:rPr lang="en-US" sz="2400" dirty="0" smtClean="0"/>
              <a:t>"))</a:t>
            </a:r>
            <a:endParaRPr lang="en-US" sz="2400" dirty="0"/>
          </a:p>
          <a:p>
            <a:r>
              <a:rPr lang="en-US" sz="2400" dirty="0"/>
              <a:t>b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</a:t>
            </a:r>
            <a:r>
              <a:rPr lang="en-US" sz="2400" dirty="0"/>
              <a:t>("N2: </a:t>
            </a:r>
            <a:r>
              <a:rPr lang="en-US" sz="2400" dirty="0" smtClean="0"/>
              <a:t>"))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soma.soma</a:t>
            </a:r>
            <a:r>
              <a:rPr lang="en-US" sz="2400" dirty="0" smtClean="0"/>
              <a:t>(</a:t>
            </a:r>
            <a:r>
              <a:rPr lang="en-US" sz="2400" dirty="0" err="1" smtClean="0"/>
              <a:t>a,b</a:t>
            </a:r>
            <a:r>
              <a:rPr lang="en-US" sz="2400" dirty="0" smtClean="0"/>
              <a:t>))</a:t>
            </a:r>
          </a:p>
          <a:p>
            <a:endParaRPr lang="en-US" sz="2400" dirty="0"/>
          </a:p>
        </p:txBody>
      </p:sp>
      <p:sp>
        <p:nvSpPr>
          <p:cNvPr id="8" name="TextBox 6"/>
          <p:cNvSpPr txBox="1"/>
          <p:nvPr/>
        </p:nvSpPr>
        <p:spPr>
          <a:xfrm>
            <a:off x="6521921" y="2018581"/>
            <a:ext cx="200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testa_soma.py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0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Função </a:t>
            </a:r>
            <a:r>
              <a:rPr lang="pt-BR" sz="3600" dirty="0">
                <a:solidFill>
                  <a:schemeClr val="tx2"/>
                </a:solidFill>
              </a:rPr>
              <a:t>P</a:t>
            </a:r>
            <a:r>
              <a:rPr lang="pt-BR" sz="3600" dirty="0" smtClean="0">
                <a:solidFill>
                  <a:schemeClr val="tx2"/>
                </a:solidFill>
              </a:rPr>
              <a:t>rincipal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Geralmente módulos contém somente funções: não têm programa principal.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Mas você pode criar um programa que tenha um programa principal e também funcione como um módulo externo.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importar este programa/módulo em outro programa, e não executar seu programa principal, pode-se usar uma </a:t>
            </a:r>
            <a:r>
              <a:rPr lang="pt-BR" sz="2800" b="1" dirty="0" smtClean="0"/>
              <a:t>função principal </a:t>
            </a:r>
            <a:r>
              <a:rPr lang="pt-BR" sz="2800" dirty="0" smtClean="0"/>
              <a:t>que vamos chamar de  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()</a:t>
            </a:r>
            <a:r>
              <a:rPr lang="pt-BR" sz="2800" dirty="0" smtClean="0"/>
              <a:t>.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Função Principal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</a:t>
            </a:r>
            <a:r>
              <a:rPr lang="pt-BR" sz="2800" dirty="0" err="1"/>
              <a:t>Pyhton</a:t>
            </a:r>
            <a:r>
              <a:rPr lang="pt-BR" sz="2800" dirty="0"/>
              <a:t> contém diversas </a:t>
            </a:r>
            <a:r>
              <a:rPr lang="pt-BR" sz="2800" b="1" dirty="0"/>
              <a:t>variáveis implícitas</a:t>
            </a:r>
            <a:r>
              <a:rPr lang="pt-BR" sz="2800" dirty="0"/>
              <a:t>, que são atualizadas durante a execução de programas.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variável implícita </a:t>
            </a:r>
            <a:r>
              <a:rPr lang="pt-BR" sz="2800" b="1" dirty="0"/>
              <a:t>__</a:t>
            </a:r>
            <a:r>
              <a:rPr lang="pt-BR" sz="2800" b="1" dirty="0" err="1"/>
              <a:t>name</a:t>
            </a:r>
            <a:r>
              <a:rPr lang="pt-BR" sz="2800" b="1" dirty="0"/>
              <a:t>__ </a:t>
            </a:r>
            <a:r>
              <a:rPr lang="pt-BR" sz="2800" dirty="0"/>
              <a:t>indica se o código que está sendo executado foi importado de um </a:t>
            </a:r>
            <a:r>
              <a:rPr lang="pt-BR" sz="2800" dirty="0" smtClean="0"/>
              <a:t>módulo externo, </a:t>
            </a:r>
            <a:r>
              <a:rPr lang="pt-BR" sz="2800" dirty="0"/>
              <a:t>ou </a:t>
            </a:r>
            <a:r>
              <a:rPr lang="pt-BR" sz="2800" dirty="0" smtClean="0"/>
              <a:t>faz parte do </a:t>
            </a:r>
            <a:r>
              <a:rPr lang="pt-BR" sz="2800" dirty="0"/>
              <a:t>programa que importou aquele módulo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No código do </a:t>
            </a:r>
            <a:r>
              <a:rPr lang="pt-BR" sz="2800" b="1" dirty="0" smtClean="0"/>
              <a:t>programa que importou </a:t>
            </a:r>
            <a:r>
              <a:rPr lang="pt-BR" sz="2800" dirty="0" smtClean="0"/>
              <a:t>o módulo, o valor da variável </a:t>
            </a:r>
            <a:r>
              <a:rPr lang="pt-BR" sz="2800" b="1" dirty="0" smtClean="0"/>
              <a:t>__</a:t>
            </a:r>
            <a:r>
              <a:rPr lang="pt-BR" sz="2800" b="1" dirty="0" err="1" smtClean="0"/>
              <a:t>name</a:t>
            </a:r>
            <a:r>
              <a:rPr lang="pt-BR" sz="2800" b="1" dirty="0" smtClean="0"/>
              <a:t>__ </a:t>
            </a:r>
            <a:r>
              <a:rPr lang="pt-BR" sz="2800" dirty="0" smtClean="0"/>
              <a:t>é </a:t>
            </a:r>
            <a:r>
              <a:rPr lang="en-US" sz="2800" b="1" dirty="0"/>
              <a:t>"</a:t>
            </a:r>
            <a:r>
              <a:rPr lang="pt-BR" sz="2800" b="1" dirty="0" smtClean="0"/>
              <a:t>__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__</a:t>
            </a:r>
            <a:r>
              <a:rPr lang="en-US" sz="2800" b="1" dirty="0"/>
              <a:t>"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No código do </a:t>
            </a:r>
            <a:r>
              <a:rPr lang="pt-BR" sz="2800" b="1" dirty="0" smtClean="0"/>
              <a:t>módulo importado</a:t>
            </a:r>
            <a:r>
              <a:rPr lang="pt-BR" sz="2800" dirty="0" smtClean="0"/>
              <a:t>, o valor da variável </a:t>
            </a:r>
            <a:r>
              <a:rPr lang="pt-BR" sz="2800" b="1" dirty="0" smtClean="0"/>
              <a:t>__</a:t>
            </a:r>
            <a:r>
              <a:rPr lang="pt-BR" sz="2800" b="1" dirty="0" err="1" smtClean="0"/>
              <a:t>name</a:t>
            </a:r>
            <a:r>
              <a:rPr lang="pt-BR" sz="2800" b="1" dirty="0" smtClean="0"/>
              <a:t>__ </a:t>
            </a:r>
            <a:r>
              <a:rPr lang="pt-BR" sz="2800" dirty="0" smtClean="0"/>
              <a:t>é o </a:t>
            </a:r>
            <a:r>
              <a:rPr lang="pt-BR" sz="2800" b="1" dirty="0" smtClean="0"/>
              <a:t>nome do módulo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7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Módulos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1050163" y="2588995"/>
            <a:ext cx="4680000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soma(</a:t>
            </a:r>
            <a:r>
              <a:rPr lang="en-US" sz="2400" dirty="0" err="1"/>
              <a:t>x,y</a:t>
            </a:r>
            <a:r>
              <a:rPr lang="en-US" sz="2400" dirty="0"/>
              <a:t>):</a:t>
            </a:r>
          </a:p>
          <a:p>
            <a:r>
              <a:rPr lang="en-US" sz="2400" dirty="0"/>
              <a:t>    return x + </a:t>
            </a:r>
            <a:r>
              <a:rPr lang="en-US" sz="2400" dirty="0" smtClean="0"/>
              <a:t>y</a:t>
            </a:r>
          </a:p>
          <a:p>
            <a:endParaRPr lang="en-US" sz="2400" dirty="0"/>
          </a:p>
          <a:p>
            <a:r>
              <a:rPr lang="en-US" sz="2400" dirty="0" smtClean="0"/>
              <a:t>print</a:t>
            </a:r>
            <a:r>
              <a:rPr lang="en-US" sz="2400" dirty="0"/>
              <a:t>("__</a:t>
            </a:r>
            <a:r>
              <a:rPr lang="en-US" sz="2400" dirty="0" smtClean="0"/>
              <a:t>name__ =", __name__)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935635" y="1976190"/>
            <a:ext cx="123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soma.py</a:t>
            </a:r>
            <a:endParaRPr lang="en-US" sz="2400" dirty="0"/>
          </a:p>
        </p:txBody>
      </p:sp>
      <p:sp>
        <p:nvSpPr>
          <p:cNvPr id="7" name="TextBox 4"/>
          <p:cNvSpPr txBox="1"/>
          <p:nvPr/>
        </p:nvSpPr>
        <p:spPr>
          <a:xfrm>
            <a:off x="6649507" y="2588995"/>
            <a:ext cx="4235775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import s</a:t>
            </a:r>
            <a:r>
              <a:rPr lang="en-US" sz="2400" dirty="0" smtClean="0"/>
              <a:t>oma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</a:t>
            </a:r>
            <a:r>
              <a:rPr lang="en-US" sz="2400" dirty="0"/>
              <a:t>("N1: </a:t>
            </a:r>
            <a:r>
              <a:rPr lang="en-US" sz="2400" dirty="0" smtClean="0"/>
              <a:t>"))</a:t>
            </a:r>
            <a:endParaRPr lang="en-US" sz="2400" dirty="0"/>
          </a:p>
          <a:p>
            <a:r>
              <a:rPr lang="en-US" sz="2400" dirty="0"/>
              <a:t>b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</a:t>
            </a:r>
            <a:r>
              <a:rPr lang="en-US" sz="2400" dirty="0"/>
              <a:t>("N2: </a:t>
            </a:r>
            <a:r>
              <a:rPr lang="en-US" sz="2400" dirty="0" smtClean="0"/>
              <a:t>"))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soma.soma</a:t>
            </a:r>
            <a:r>
              <a:rPr lang="en-US" sz="2400" dirty="0" smtClean="0"/>
              <a:t>(</a:t>
            </a:r>
            <a:r>
              <a:rPr lang="en-US" sz="2400" dirty="0" err="1" smtClean="0"/>
              <a:t>a,b</a:t>
            </a:r>
            <a:r>
              <a:rPr lang="en-US" sz="2400" dirty="0" smtClean="0"/>
              <a:t>))</a:t>
            </a:r>
          </a:p>
          <a:p>
            <a:endParaRPr lang="en-US" sz="2400" dirty="0"/>
          </a:p>
          <a:p>
            <a:r>
              <a:rPr lang="en-US" sz="2400" dirty="0"/>
              <a:t>print("__name__ =", __name__)</a:t>
            </a:r>
          </a:p>
          <a:p>
            <a:endParaRPr lang="en-US" sz="2400" dirty="0"/>
          </a:p>
        </p:txBody>
      </p:sp>
      <p:sp>
        <p:nvSpPr>
          <p:cNvPr id="8" name="TextBox 6"/>
          <p:cNvSpPr txBox="1"/>
          <p:nvPr/>
        </p:nvSpPr>
        <p:spPr>
          <a:xfrm>
            <a:off x="6521921" y="2018581"/>
            <a:ext cx="200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testa_soma.py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242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Módulos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função principal.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" name="TextBox 2"/>
          <p:cNvSpPr txBox="1"/>
          <p:nvPr/>
        </p:nvSpPr>
        <p:spPr>
          <a:xfrm>
            <a:off x="1050163" y="2588995"/>
            <a:ext cx="4680000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soma(</a:t>
            </a:r>
            <a:r>
              <a:rPr lang="en-US" sz="2400" dirty="0" err="1"/>
              <a:t>x,y</a:t>
            </a:r>
            <a:r>
              <a:rPr lang="en-US" sz="2400" dirty="0"/>
              <a:t>):</a:t>
            </a:r>
          </a:p>
          <a:p>
            <a:r>
              <a:rPr lang="en-US" sz="2400" dirty="0"/>
              <a:t>    return x + </a:t>
            </a:r>
            <a:r>
              <a:rPr lang="en-US" sz="2400" dirty="0" smtClean="0"/>
              <a:t>y</a:t>
            </a:r>
          </a:p>
          <a:p>
            <a:r>
              <a:rPr lang="en-US" sz="2400" dirty="0" err="1"/>
              <a:t>def</a:t>
            </a:r>
            <a:r>
              <a:rPr lang="en-US" sz="2400" dirty="0"/>
              <a:t> main</a:t>
            </a:r>
            <a:r>
              <a:rPr lang="en-US" sz="2400" dirty="0" smtClean="0"/>
              <a:t>():</a:t>
            </a:r>
            <a:endParaRPr lang="en-US" sz="2400" dirty="0"/>
          </a:p>
          <a:p>
            <a:r>
              <a:rPr lang="en-US" sz="2400" dirty="0" smtClean="0"/>
              <a:t>    print</a:t>
            </a:r>
            <a:r>
              <a:rPr lang="en-US" sz="2400" dirty="0"/>
              <a:t>("__</a:t>
            </a:r>
            <a:r>
              <a:rPr lang="en-US" sz="2400" dirty="0" smtClean="0"/>
              <a:t>name__ =", __name__)</a:t>
            </a:r>
          </a:p>
          <a:p>
            <a:endParaRPr lang="en-US" sz="2400" dirty="0"/>
          </a:p>
          <a:p>
            <a:r>
              <a:rPr lang="en-US" sz="2400" dirty="0"/>
              <a:t>If __name__=="__main__":</a:t>
            </a:r>
          </a:p>
          <a:p>
            <a:r>
              <a:rPr lang="en-US" sz="2400" dirty="0"/>
              <a:t>    main</a:t>
            </a:r>
            <a:r>
              <a:rPr lang="en-US" sz="2400" dirty="0" smtClean="0"/>
              <a:t>()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3"/>
          <p:cNvSpPr txBox="1"/>
          <p:nvPr/>
        </p:nvSpPr>
        <p:spPr>
          <a:xfrm>
            <a:off x="935635" y="1976190"/>
            <a:ext cx="1236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soma.py</a:t>
            </a:r>
            <a:endParaRPr lang="en-US" sz="2400" dirty="0"/>
          </a:p>
        </p:txBody>
      </p:sp>
      <p:sp>
        <p:nvSpPr>
          <p:cNvPr id="7" name="TextBox 4"/>
          <p:cNvSpPr txBox="1"/>
          <p:nvPr/>
        </p:nvSpPr>
        <p:spPr>
          <a:xfrm>
            <a:off x="6649507" y="2588995"/>
            <a:ext cx="4235775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import s</a:t>
            </a:r>
            <a:r>
              <a:rPr lang="en-US" sz="2400" dirty="0" smtClean="0"/>
              <a:t>oma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</a:t>
            </a:r>
            <a:r>
              <a:rPr lang="en-US" sz="2400" dirty="0"/>
              <a:t>("N1: </a:t>
            </a:r>
            <a:r>
              <a:rPr lang="en-US" sz="2400" dirty="0" smtClean="0"/>
              <a:t>“))</a:t>
            </a:r>
            <a:endParaRPr lang="en-US" sz="2400" dirty="0"/>
          </a:p>
          <a:p>
            <a:r>
              <a:rPr lang="en-US" sz="2400" dirty="0"/>
              <a:t>b = 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</a:t>
            </a:r>
            <a:r>
              <a:rPr lang="en-US" sz="2400" dirty="0"/>
              <a:t>("N2: </a:t>
            </a:r>
            <a:r>
              <a:rPr lang="en-US" sz="2400" dirty="0" smtClean="0"/>
              <a:t>"))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soma.soma</a:t>
            </a:r>
            <a:r>
              <a:rPr lang="en-US" sz="2400" dirty="0" smtClean="0"/>
              <a:t>(</a:t>
            </a:r>
            <a:r>
              <a:rPr lang="en-US" sz="2400" dirty="0" err="1" smtClean="0"/>
              <a:t>a,b</a:t>
            </a:r>
            <a:r>
              <a:rPr lang="en-US" sz="2400" dirty="0" smtClean="0"/>
              <a:t>))</a:t>
            </a:r>
          </a:p>
          <a:p>
            <a:endParaRPr lang="en-US" sz="2400" dirty="0"/>
          </a:p>
          <a:p>
            <a:r>
              <a:rPr lang="en-US" sz="2400" dirty="0"/>
              <a:t>print("__name__ =", __name__)</a:t>
            </a:r>
          </a:p>
          <a:p>
            <a:endParaRPr lang="en-US" sz="2400" dirty="0"/>
          </a:p>
        </p:txBody>
      </p:sp>
      <p:sp>
        <p:nvSpPr>
          <p:cNvPr id="8" name="TextBox 6"/>
          <p:cNvSpPr txBox="1"/>
          <p:nvPr/>
        </p:nvSpPr>
        <p:spPr>
          <a:xfrm>
            <a:off x="6521921" y="2018581"/>
            <a:ext cx="200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testa_soma.py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4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Programação Modular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Além disso, há </a:t>
            </a:r>
            <a:r>
              <a:rPr lang="pt-BR" sz="2800" b="1" dirty="0" smtClean="0"/>
              <a:t>trechos de código </a:t>
            </a:r>
            <a:r>
              <a:rPr lang="pt-BR" sz="2800" dirty="0" smtClean="0"/>
              <a:t>que você poderia usar em vários programas, como: ordenação, busca, calcular se um número é primo, o determinante, etc.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Até agora, para </a:t>
            </a:r>
            <a:r>
              <a:rPr lang="pt-BR" sz="2800" b="1" dirty="0" smtClean="0"/>
              <a:t>reutilizar </a:t>
            </a:r>
            <a:r>
              <a:rPr lang="pt-BR" sz="2800" dirty="0" smtClean="0"/>
              <a:t>estes trechos de código, você teria que copiar-e-colar em vários programas diferentes.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Mas e se você encontrar um erro, ou uma maneira de tornar mais eficiente este código?</a:t>
            </a:r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Função Principal</a:t>
            </a:r>
            <a:endParaRPr lang="pt-BR" sz="3600" i="1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Uma </a:t>
            </a:r>
            <a:r>
              <a:rPr lang="pt-BR" sz="2800" b="1" dirty="0" smtClean="0"/>
              <a:t>boa prática </a:t>
            </a:r>
            <a:r>
              <a:rPr lang="pt-BR" sz="2800" dirty="0" smtClean="0"/>
              <a:t>de programação em Python é sempre ter uma função principal, e.g., </a:t>
            </a:r>
            <a:r>
              <a:rPr lang="pt-BR" sz="2800" b="1" dirty="0" err="1" smtClean="0"/>
              <a:t>main</a:t>
            </a:r>
            <a:r>
              <a:rPr lang="pt-BR" sz="2800" b="1" dirty="0" smtClean="0"/>
              <a:t>()</a:t>
            </a:r>
            <a:r>
              <a:rPr lang="pt-BR" sz="2800" dirty="0" smtClean="0"/>
              <a:t>, nos programas.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Função Principal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"/>
          <p:cNvSpPr txBox="1"/>
          <p:nvPr/>
        </p:nvSpPr>
        <p:spPr>
          <a:xfrm>
            <a:off x="1264646" y="1149456"/>
            <a:ext cx="5423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  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range(0,lin):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([])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range(0,col):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texto = '['+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(i)+']['+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(j)+']:'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M[i].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(input(texto)))</a:t>
            </a: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('{: ^3}'.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(M[i][j]),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=" ")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multMatVet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 = [[0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(B[0]))]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(A))]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= 0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soma += A[i][j]*B[j][0]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C[i][0] = soma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6779399" y="2248447"/>
            <a:ext cx="3683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 função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A=[]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B=[]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('Elementos da matriz A:')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(A,3,3)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('Elementos do vetor B:')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(B,3,1)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=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multMatVet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('Matriz A:')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('Vetor B:')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('Matriz A*B:')</a:t>
            </a: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(C)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Função Principal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"/>
          <p:cNvSpPr txBox="1"/>
          <p:nvPr/>
        </p:nvSpPr>
        <p:spPr>
          <a:xfrm>
            <a:off x="1264646" y="1149456"/>
            <a:ext cx="54232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   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range(0,lin):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M.append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([])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range(0,col):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texto = '['+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(i)+']['+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(j)+']:'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M[i].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(input(texto)))</a:t>
            </a: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('{: ^3}'.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(M[i][j]),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=" ")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multMatVet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 = [[0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(B[0]))]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(A))]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= 0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(B)):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soma += A[i][j]*B[j][0]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C[i][0] = soma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6779399" y="1429737"/>
            <a:ext cx="36830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():  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função principal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A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=[]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B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=[]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('Elementos da matriz A:')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(A,3,3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('Elementos do vetor B:')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leMat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(B,3,1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C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multMatVet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('Matriz A:')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('Vetor B:')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(B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('Matriz A*B:')</a:t>
            </a:r>
          </a:p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escreveMat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(C)</a:t>
            </a:r>
          </a:p>
          <a:p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__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__=="__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__":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8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/>
                </a:solidFill>
              </a:rPr>
              <a:t>Programação Modular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O </a:t>
            </a:r>
            <a:r>
              <a:rPr lang="pt-BR" sz="2800" dirty="0"/>
              <a:t>nível básico de </a:t>
            </a:r>
            <a:r>
              <a:rPr lang="pt-BR" sz="2800" dirty="0" smtClean="0"/>
              <a:t>modularização </a:t>
            </a:r>
            <a:r>
              <a:rPr lang="pt-BR" sz="2800" dirty="0"/>
              <a:t>no Python </a:t>
            </a:r>
            <a:r>
              <a:rPr lang="pt-BR" sz="2800" dirty="0" smtClean="0"/>
              <a:t>é uma </a:t>
            </a:r>
            <a:r>
              <a:rPr lang="pt-BR" sz="2800" b="1" dirty="0" smtClean="0"/>
              <a:t>função</a:t>
            </a:r>
            <a:r>
              <a:rPr lang="pt-BR" sz="2800" dirty="0" smtClean="0"/>
              <a:t>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Uma </a:t>
            </a:r>
            <a:r>
              <a:rPr lang="pt-BR" sz="2800" b="1" dirty="0"/>
              <a:t>função</a:t>
            </a:r>
            <a:r>
              <a:rPr lang="pt-BR" sz="2800" dirty="0"/>
              <a:t> </a:t>
            </a:r>
            <a:r>
              <a:rPr lang="pt-BR" sz="2800" dirty="0" smtClean="0"/>
              <a:t>é </a:t>
            </a:r>
            <a:r>
              <a:rPr lang="pt-BR" sz="2800" dirty="0"/>
              <a:t>um bloco de código organizado e </a:t>
            </a:r>
            <a:r>
              <a:rPr lang="pt-BR" sz="2800" dirty="0" smtClean="0"/>
              <a:t>reutilizável, criado </a:t>
            </a:r>
            <a:r>
              <a:rPr lang="pt-BR" sz="2800" dirty="0"/>
              <a:t>para executar uma ação específica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Funções podem ser organizadas em </a:t>
            </a:r>
            <a:r>
              <a:rPr lang="pt-BR" sz="2800" b="1" dirty="0" smtClean="0"/>
              <a:t>módulos</a:t>
            </a:r>
            <a:r>
              <a:rPr lang="pt-BR" sz="2800" dirty="0" smtClean="0"/>
              <a:t> no Python: em bibliotecas de funções.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Vantagens da utilização de funções: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Simplificação do </a:t>
            </a:r>
            <a:r>
              <a:rPr lang="pt-BR" sz="2800" dirty="0" smtClean="0"/>
              <a:t>código.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Torna o programa mais legível e </a:t>
            </a:r>
            <a:r>
              <a:rPr lang="pt-BR" sz="2800" dirty="0" smtClean="0"/>
              <a:t>organizado.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Permite a reutilização </a:t>
            </a:r>
            <a:r>
              <a:rPr lang="pt-BR" sz="2800" dirty="0"/>
              <a:t>de </a:t>
            </a:r>
            <a:r>
              <a:rPr lang="pt-BR" sz="2800" dirty="0" smtClean="0"/>
              <a:t>código.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Torna mais fácil a manutenção.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lvl="1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 estrutura básica de uma função é: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Os </a:t>
            </a:r>
            <a:r>
              <a:rPr lang="pt-BR" sz="2800" b="1" dirty="0"/>
              <a:t>argumentos </a:t>
            </a:r>
            <a:r>
              <a:rPr lang="pt-BR" sz="2800" dirty="0" smtClean="0"/>
              <a:t>(ou </a:t>
            </a:r>
            <a:r>
              <a:rPr lang="pt-BR" sz="2800" b="1" dirty="0" smtClean="0"/>
              <a:t>parâmetros</a:t>
            </a:r>
            <a:r>
              <a:rPr lang="pt-BR" sz="2800" dirty="0" smtClean="0"/>
              <a:t>) são as entradas da função, que são definidos quando a função é chamada pelo programa principal.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Pode haver funções sem argumentos.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378149" y="1818461"/>
            <a:ext cx="78822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pt-BR" sz="2800" dirty="0" err="1"/>
              <a:t>def</a:t>
            </a:r>
            <a:r>
              <a:rPr lang="pt-BR" sz="2800" dirty="0"/>
              <a:t> </a:t>
            </a:r>
            <a:r>
              <a:rPr lang="pt-BR" sz="2800" dirty="0" err="1" smtClean="0"/>
              <a:t>nome_funcao</a:t>
            </a:r>
            <a:r>
              <a:rPr lang="pt-BR" sz="2800" dirty="0" smtClean="0"/>
              <a:t>(argumento1</a:t>
            </a:r>
            <a:r>
              <a:rPr lang="pt-BR" sz="2800" dirty="0"/>
              <a:t>, ..., </a:t>
            </a:r>
            <a:r>
              <a:rPr lang="pt-BR" sz="2800" dirty="0" err="1" smtClean="0"/>
              <a:t>argumentoN</a:t>
            </a:r>
            <a:r>
              <a:rPr lang="pt-BR" sz="2800" dirty="0" smtClean="0"/>
              <a:t>):</a:t>
            </a:r>
            <a:endParaRPr lang="pt-BR" sz="2800" dirty="0"/>
          </a:p>
          <a:p>
            <a:pPr>
              <a:buClr>
                <a:schemeClr val="tx2"/>
              </a:buClr>
            </a:pPr>
            <a:r>
              <a:rPr lang="pt-BR" sz="2800" dirty="0"/>
              <a:t>	instrucao1</a:t>
            </a:r>
          </a:p>
          <a:p>
            <a:pPr>
              <a:buClr>
                <a:schemeClr val="tx2"/>
              </a:buClr>
            </a:pPr>
            <a:r>
              <a:rPr lang="pt-BR" sz="2800" dirty="0"/>
              <a:t>	...</a:t>
            </a:r>
          </a:p>
          <a:p>
            <a:pPr>
              <a:buClr>
                <a:schemeClr val="tx2"/>
              </a:buClr>
            </a:pPr>
            <a:r>
              <a:rPr lang="pt-BR" sz="2800" dirty="0"/>
              <a:t>	</a:t>
            </a:r>
            <a:r>
              <a:rPr lang="pt-BR" sz="2800" dirty="0" err="1"/>
              <a:t>instrucaoN</a:t>
            </a:r>
            <a:endParaRPr lang="pt-BR" sz="2800" dirty="0"/>
          </a:p>
          <a:p>
            <a:pPr>
              <a:buClr>
                <a:schemeClr val="tx2"/>
              </a:buClr>
            </a:pPr>
            <a:r>
              <a:rPr lang="pt-BR" sz="2800" dirty="0"/>
              <a:t>	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saida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343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 estrutura básica de uma função é: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 </a:t>
            </a:r>
            <a:r>
              <a:rPr lang="pt-BR" sz="2800" b="1" dirty="0" err="1" smtClean="0"/>
              <a:t>saida</a:t>
            </a:r>
            <a:r>
              <a:rPr lang="pt-BR" sz="2800" dirty="0" smtClean="0"/>
              <a:t> é o resultado da função: o valor que vai ser passado (retornado) para o programa principal pela função.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se retornar mais que um valor, </a:t>
            </a:r>
            <a:r>
              <a:rPr lang="pt-BR" sz="2800" b="1" dirty="0" err="1" smtClean="0"/>
              <a:t>saida</a:t>
            </a:r>
            <a:r>
              <a:rPr lang="pt-BR" sz="2800" dirty="0" smtClean="0"/>
              <a:t> pode ser uma </a:t>
            </a:r>
            <a:r>
              <a:rPr lang="pt-BR" sz="2800" b="1" dirty="0" smtClean="0"/>
              <a:t>lista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Pode haver funções sem o comando </a:t>
            </a:r>
            <a:r>
              <a:rPr lang="pt-BR" sz="2800" i="1" dirty="0" err="1" smtClean="0"/>
              <a:t>return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378149" y="1818461"/>
            <a:ext cx="78822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pt-BR" sz="2800" dirty="0" err="1"/>
              <a:t>def</a:t>
            </a:r>
            <a:r>
              <a:rPr lang="pt-BR" sz="2800" dirty="0"/>
              <a:t> </a:t>
            </a:r>
            <a:r>
              <a:rPr lang="pt-BR" sz="2800" dirty="0" err="1"/>
              <a:t>nome_funcao</a:t>
            </a:r>
            <a:r>
              <a:rPr lang="pt-BR" sz="2800" dirty="0"/>
              <a:t>(argumento1, ..., </a:t>
            </a:r>
            <a:r>
              <a:rPr lang="pt-BR" sz="2800" dirty="0" err="1"/>
              <a:t>argumentoN</a:t>
            </a:r>
            <a:r>
              <a:rPr lang="pt-BR" sz="2800" dirty="0"/>
              <a:t>):</a:t>
            </a:r>
          </a:p>
          <a:p>
            <a:pPr>
              <a:buClr>
                <a:schemeClr val="tx2"/>
              </a:buClr>
            </a:pPr>
            <a:r>
              <a:rPr lang="pt-BR" sz="2800" dirty="0"/>
              <a:t>	instrucao1</a:t>
            </a:r>
          </a:p>
          <a:p>
            <a:pPr>
              <a:buClr>
                <a:schemeClr val="tx2"/>
              </a:buClr>
            </a:pPr>
            <a:r>
              <a:rPr lang="pt-BR" sz="2800" dirty="0"/>
              <a:t>	...</a:t>
            </a:r>
          </a:p>
          <a:p>
            <a:pPr>
              <a:buClr>
                <a:schemeClr val="tx2"/>
              </a:buClr>
            </a:pPr>
            <a:r>
              <a:rPr lang="pt-BR" sz="2800" dirty="0"/>
              <a:t>	</a:t>
            </a:r>
            <a:r>
              <a:rPr lang="pt-BR" sz="2800" dirty="0" err="1"/>
              <a:t>instrucaoN</a:t>
            </a:r>
            <a:endParaRPr lang="pt-BR" sz="2800" dirty="0"/>
          </a:p>
          <a:p>
            <a:pPr>
              <a:buClr>
                <a:schemeClr val="tx2"/>
              </a:buClr>
            </a:pPr>
            <a:r>
              <a:rPr lang="pt-BR" sz="2800" dirty="0"/>
              <a:t>	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err="1"/>
              <a:t>saida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702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 função que retorna a soma de dois números.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378149" y="2020480"/>
            <a:ext cx="78822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pt-BR" sz="2800" dirty="0" err="1"/>
              <a:t>def</a:t>
            </a:r>
            <a:r>
              <a:rPr lang="pt-BR" sz="2800" dirty="0"/>
              <a:t> soma(x, y):</a:t>
            </a:r>
          </a:p>
          <a:p>
            <a:pPr>
              <a:buClr>
                <a:schemeClr val="tx2"/>
              </a:buClr>
            </a:pPr>
            <a:r>
              <a:rPr lang="pt-BR" sz="2800" dirty="0"/>
              <a:t>	s = x + y</a:t>
            </a:r>
          </a:p>
          <a:p>
            <a:pPr>
              <a:buClr>
                <a:schemeClr val="tx2"/>
              </a:buClr>
            </a:pPr>
            <a:r>
              <a:rPr lang="pt-BR" sz="2800" dirty="0"/>
              <a:t>	</a:t>
            </a:r>
            <a:r>
              <a:rPr lang="pt-BR" sz="2800" dirty="0" err="1"/>
              <a:t>return</a:t>
            </a:r>
            <a:r>
              <a:rPr lang="pt-BR" sz="2800" dirty="0"/>
              <a:t> </a:t>
            </a:r>
            <a:r>
              <a:rPr lang="pt-BR" sz="2800" dirty="0" smtClean="0"/>
              <a:t>s</a:t>
            </a:r>
          </a:p>
          <a:p>
            <a:pPr>
              <a:buClr>
                <a:schemeClr val="tx2"/>
              </a:buClr>
            </a:pPr>
            <a:endParaRPr lang="pt-BR" sz="2800" dirty="0"/>
          </a:p>
          <a:p>
            <a:pPr>
              <a:buClr>
                <a:schemeClr val="tx2"/>
              </a:buClr>
            </a:pPr>
            <a:r>
              <a:rPr lang="pt-BR" sz="2800" dirty="0"/>
              <a:t># programa principal</a:t>
            </a:r>
          </a:p>
          <a:p>
            <a:pPr>
              <a:buClr>
                <a:schemeClr val="tx2"/>
              </a:buClr>
            </a:pPr>
            <a:r>
              <a:rPr lang="pt-BR" sz="2800" dirty="0"/>
              <a:t>a = </a:t>
            </a:r>
            <a:r>
              <a:rPr lang="pt-BR" sz="2800" dirty="0" err="1"/>
              <a:t>float</a:t>
            </a:r>
            <a:r>
              <a:rPr lang="pt-BR" sz="2800" dirty="0"/>
              <a:t>(input('Entre com um número: '))</a:t>
            </a:r>
          </a:p>
          <a:p>
            <a:pPr>
              <a:buClr>
                <a:schemeClr val="tx2"/>
              </a:buClr>
            </a:pPr>
            <a:r>
              <a:rPr lang="pt-BR" sz="2800" dirty="0"/>
              <a:t>b = </a:t>
            </a:r>
            <a:r>
              <a:rPr lang="pt-BR" sz="2800" dirty="0" err="1"/>
              <a:t>float</a:t>
            </a:r>
            <a:r>
              <a:rPr lang="pt-BR" sz="2800" dirty="0"/>
              <a:t>(input('Entre com outro número: '))</a:t>
            </a:r>
          </a:p>
          <a:p>
            <a:pPr>
              <a:buClr>
                <a:schemeClr val="tx2"/>
              </a:buClr>
            </a:pPr>
            <a:r>
              <a:rPr lang="pt-BR" sz="2800" dirty="0" err="1"/>
              <a:t>print</a:t>
            </a:r>
            <a:r>
              <a:rPr lang="pt-BR" sz="2800" dirty="0"/>
              <a:t>('A soma dos dois números é</a:t>
            </a:r>
            <a:r>
              <a:rPr lang="pt-BR" sz="2800" dirty="0" smtClean="0"/>
              <a:t>: ', </a:t>
            </a:r>
            <a:r>
              <a:rPr lang="pt-BR" sz="2800" dirty="0"/>
              <a:t>soma(a, b))</a:t>
            </a:r>
          </a:p>
        </p:txBody>
      </p:sp>
    </p:spTree>
    <p:extLst>
      <p:ext uri="{BB962C8B-B14F-4D97-AF65-F5344CB8AC3E}">
        <p14:creationId xmlns:p14="http://schemas.microsoft.com/office/powerpoint/2010/main" val="152426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o LV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39699</TotalTime>
  <Words>3363</Words>
  <Application>Microsoft Office PowerPoint</Application>
  <PresentationFormat>Widescreen</PresentationFormat>
  <Paragraphs>652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Wingdings</vt:lpstr>
      <vt:lpstr>Modelo LVC</vt:lpstr>
      <vt:lpstr>Programação Modular</vt:lpstr>
      <vt:lpstr>Programação Modular </vt:lpstr>
      <vt:lpstr>Programação Modular </vt:lpstr>
      <vt:lpstr>Programação Modular 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Funções</vt:lpstr>
      <vt:lpstr>Ordenação por Seleção</vt:lpstr>
      <vt:lpstr>Ordenação por Seleção</vt:lpstr>
      <vt:lpstr>Funções</vt:lpstr>
      <vt:lpstr>Passagem de Parâmetros</vt:lpstr>
      <vt:lpstr>Passagem de Parâmetros</vt:lpstr>
      <vt:lpstr>Passagem de Parâmetros</vt:lpstr>
      <vt:lpstr>Funções</vt:lpstr>
      <vt:lpstr>Funções</vt:lpstr>
      <vt:lpstr>Funções</vt:lpstr>
      <vt:lpstr>Funções</vt:lpstr>
      <vt:lpstr>Multiplicação de Matrizes</vt:lpstr>
      <vt:lpstr>Multiplicação de Matrizes</vt:lpstr>
      <vt:lpstr>Multiplicação de Matrizes</vt:lpstr>
      <vt:lpstr>Funções</vt:lpstr>
      <vt:lpstr>Funções</vt:lpstr>
      <vt:lpstr>Funções</vt:lpstr>
      <vt:lpstr>Funções</vt:lpstr>
      <vt:lpstr>Escopo</vt:lpstr>
      <vt:lpstr>Escopo</vt:lpstr>
      <vt:lpstr>Escopo</vt:lpstr>
      <vt:lpstr>Escopo</vt:lpstr>
      <vt:lpstr>Módulos</vt:lpstr>
      <vt:lpstr>Módulos</vt:lpstr>
      <vt:lpstr>Função Principal</vt:lpstr>
      <vt:lpstr>Função Principal</vt:lpstr>
      <vt:lpstr>Módulos</vt:lpstr>
      <vt:lpstr>Módulos</vt:lpstr>
      <vt:lpstr>Função Principal</vt:lpstr>
      <vt:lpstr>Função Principal</vt:lpstr>
      <vt:lpstr>Função Principal</vt:lpstr>
      <vt:lpstr>Programação Modular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Gilson Costa</cp:lastModifiedBy>
  <cp:revision>1650</cp:revision>
  <dcterms:created xsi:type="dcterms:W3CDTF">2012-09-11T18:35:34Z</dcterms:created>
  <dcterms:modified xsi:type="dcterms:W3CDTF">2020-11-24T13:35:06Z</dcterms:modified>
</cp:coreProperties>
</file>