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embeddedFontLst>
    <p:embeddedFont>
      <p:font typeface="Mond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Monda-bold.fntdata"/><Relationship Id="rId10" Type="http://schemas.openxmlformats.org/officeDocument/2006/relationships/slide" Target="slides/slide6.xml"/><Relationship Id="rId21" Type="http://schemas.openxmlformats.org/officeDocument/2006/relationships/font" Target="fonts/Monda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4212" y="3933825"/>
            <a:ext cx="7772400" cy="603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1371600" y="4652962"/>
            <a:ext cx="6400799" cy="9858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/>
        </p:nvSpPr>
        <p:spPr>
          <a:xfrm>
            <a:off x="5148262" y="6500812"/>
            <a:ext cx="3995736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Globalcode – O</a:t>
            </a:r>
            <a:r>
              <a:rPr b="0" i="0" lang="en-US" sz="1400" u="none">
                <a:solidFill>
                  <a:srgbClr val="FFFFFF"/>
                </a:solidFill>
                <a:latin typeface="Monda"/>
                <a:ea typeface="Monda"/>
                <a:cs typeface="Monda"/>
                <a:sym typeface="Monda"/>
              </a:rPr>
              <a:t>pen4education</a:t>
            </a:r>
          </a:p>
        </p:txBody>
      </p:sp>
      <p:grpSp>
        <p:nvGrpSpPr>
          <p:cNvPr id="33" name="Shape 33"/>
          <p:cNvGrpSpPr/>
          <p:nvPr/>
        </p:nvGrpSpPr>
        <p:grpSpPr>
          <a:xfrm>
            <a:off x="0" y="0"/>
            <a:ext cx="9150348" cy="287337"/>
            <a:chOff x="0" y="0"/>
            <a:chExt cx="9150348" cy="287337"/>
          </a:xfrm>
        </p:grpSpPr>
        <p:sp>
          <p:nvSpPr>
            <p:cNvPr id="34" name="Shape 34"/>
            <p:cNvSpPr/>
            <p:nvPr/>
          </p:nvSpPr>
          <p:spPr>
            <a:xfrm>
              <a:off x="0" y="0"/>
              <a:ext cx="1536699" cy="287337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 txBox="1"/>
            <p:nvPr/>
          </p:nvSpPr>
          <p:spPr>
            <a:xfrm>
              <a:off x="1531937" y="0"/>
              <a:ext cx="1528762" cy="287337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3059111" y="0"/>
              <a:ext cx="1528762" cy="287337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4587875" y="0"/>
              <a:ext cx="1522412" cy="287337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6099175" y="0"/>
              <a:ext cx="1528762" cy="287337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7621586" y="0"/>
              <a:ext cx="1528762" cy="287337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01011" y="5876925"/>
            <a:ext cx="952499" cy="952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Shape 41"/>
          <p:cNvGrpSpPr/>
          <p:nvPr/>
        </p:nvGrpSpPr>
        <p:grpSpPr>
          <a:xfrm>
            <a:off x="-6350" y="6742111"/>
            <a:ext cx="9150348" cy="115887"/>
            <a:chOff x="0" y="0"/>
            <a:chExt cx="9150348" cy="287337"/>
          </a:xfrm>
        </p:grpSpPr>
        <p:sp>
          <p:nvSpPr>
            <p:cNvPr id="42" name="Shape 42"/>
            <p:cNvSpPr/>
            <p:nvPr/>
          </p:nvSpPr>
          <p:spPr>
            <a:xfrm>
              <a:off x="0" y="0"/>
              <a:ext cx="1536699" cy="287337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 txBox="1"/>
            <p:nvPr/>
          </p:nvSpPr>
          <p:spPr>
            <a:xfrm>
              <a:off x="1531937" y="0"/>
              <a:ext cx="1528762" cy="287337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sp>
          <p:nvSpPr>
            <p:cNvPr id="44" name="Shape 44"/>
            <p:cNvSpPr/>
            <p:nvPr/>
          </p:nvSpPr>
          <p:spPr>
            <a:xfrm>
              <a:off x="3059111" y="0"/>
              <a:ext cx="1528762" cy="287337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4587875" y="0"/>
              <a:ext cx="1522412" cy="287337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099175" y="0"/>
              <a:ext cx="1528762" cy="287337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7621586" y="0"/>
              <a:ext cx="1528762" cy="287337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11" y="1557337"/>
            <a:ext cx="5184775" cy="176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250825" y="482600"/>
            <a:ext cx="56896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250825" y="1557337"/>
            <a:ext cx="86424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250825" y="482600"/>
            <a:ext cx="56896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250825" y="1557337"/>
            <a:ext cx="8642349" cy="4535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/>
        </p:nvSpPr>
        <p:spPr>
          <a:xfrm>
            <a:off x="5148262" y="6500812"/>
            <a:ext cx="3995736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Globalcode – O</a:t>
            </a:r>
            <a:r>
              <a:rPr b="0" i="0" lang="en-US" sz="1400" u="none" cap="none" strike="noStrike">
                <a:solidFill>
                  <a:srgbClr val="FFFFFF"/>
                </a:solidFill>
                <a:latin typeface="Monda"/>
                <a:ea typeface="Monda"/>
                <a:cs typeface="Monda"/>
                <a:sym typeface="Monda"/>
              </a:rPr>
              <a:t>pen4education</a:t>
            </a:r>
          </a:p>
        </p:txBody>
      </p:sp>
      <p:grpSp>
        <p:nvGrpSpPr>
          <p:cNvPr id="13" name="Shape 13"/>
          <p:cNvGrpSpPr/>
          <p:nvPr/>
        </p:nvGrpSpPr>
        <p:grpSpPr>
          <a:xfrm>
            <a:off x="0" y="0"/>
            <a:ext cx="9150348" cy="287337"/>
            <a:chOff x="0" y="0"/>
            <a:chExt cx="9150348" cy="287337"/>
          </a:xfrm>
        </p:grpSpPr>
        <p:sp>
          <p:nvSpPr>
            <p:cNvPr id="14" name="Shape 14"/>
            <p:cNvSpPr/>
            <p:nvPr/>
          </p:nvSpPr>
          <p:spPr>
            <a:xfrm>
              <a:off x="0" y="0"/>
              <a:ext cx="1536699" cy="287337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 txBox="1"/>
            <p:nvPr/>
          </p:nvSpPr>
          <p:spPr>
            <a:xfrm>
              <a:off x="1531937" y="0"/>
              <a:ext cx="1528762" cy="287337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sp>
          <p:nvSpPr>
            <p:cNvPr id="16" name="Shape 16"/>
            <p:cNvSpPr/>
            <p:nvPr/>
          </p:nvSpPr>
          <p:spPr>
            <a:xfrm>
              <a:off x="3059111" y="0"/>
              <a:ext cx="1528762" cy="287337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4587875" y="0"/>
              <a:ext cx="1522412" cy="287337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6099175" y="0"/>
              <a:ext cx="1528762" cy="287337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7621586" y="0"/>
              <a:ext cx="1528762" cy="287337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" name="Shape 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01011" y="5876925"/>
            <a:ext cx="952499" cy="952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Shape 21"/>
          <p:cNvGrpSpPr/>
          <p:nvPr/>
        </p:nvGrpSpPr>
        <p:grpSpPr>
          <a:xfrm>
            <a:off x="-6350" y="6742111"/>
            <a:ext cx="9150348" cy="115887"/>
            <a:chOff x="0" y="0"/>
            <a:chExt cx="9150348" cy="287337"/>
          </a:xfrm>
        </p:grpSpPr>
        <p:sp>
          <p:nvSpPr>
            <p:cNvPr id="22" name="Shape 22"/>
            <p:cNvSpPr/>
            <p:nvPr/>
          </p:nvSpPr>
          <p:spPr>
            <a:xfrm>
              <a:off x="0" y="0"/>
              <a:ext cx="1536699" cy="287337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1531937" y="0"/>
              <a:ext cx="1528762" cy="287337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sp>
          <p:nvSpPr>
            <p:cNvPr id="24" name="Shape 24"/>
            <p:cNvSpPr/>
            <p:nvPr/>
          </p:nvSpPr>
          <p:spPr>
            <a:xfrm>
              <a:off x="3059111" y="0"/>
              <a:ext cx="1528762" cy="287337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4587875" y="0"/>
              <a:ext cx="1522412" cy="287337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099175" y="0"/>
              <a:ext cx="1528762" cy="287337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21586" y="0"/>
              <a:ext cx="1528762" cy="287337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84887" y="457200"/>
            <a:ext cx="2808286" cy="9556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docker.com/compose/install/" TargetMode="External"/><Relationship Id="rId4" Type="http://schemas.openxmlformats.org/officeDocument/2006/relationships/hyperlink" Target="https://docs.docker.com/compose/overview/" TargetMode="External"/><Relationship Id="rId5" Type="http://schemas.openxmlformats.org/officeDocument/2006/relationships/hyperlink" Target="https://github.com/rafael-pinho/docker-compose-file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rp.rafaelpinho@gmail.com" TargetMode="External"/><Relationship Id="rId4" Type="http://schemas.openxmlformats.org/officeDocument/2006/relationships/hyperlink" Target="mailto:rp.rafaelpinho@gmail.com" TargetMode="External"/><Relationship Id="rId9" Type="http://schemas.openxmlformats.org/officeDocument/2006/relationships/image" Target="../media/image06.png"/><Relationship Id="rId5" Type="http://schemas.openxmlformats.org/officeDocument/2006/relationships/hyperlink" Target="https://br.linkedin.com/in/pinhorafael" TargetMode="External"/><Relationship Id="rId6" Type="http://schemas.openxmlformats.org/officeDocument/2006/relationships/image" Target="../media/image04.gif"/><Relationship Id="rId7" Type="http://schemas.openxmlformats.org/officeDocument/2006/relationships/image" Target="../media/image07.png"/><Relationship Id="rId8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11187" y="4005262"/>
            <a:ext cx="784701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Trilha – </a:t>
            </a:r>
            <a:r>
              <a:rPr b="1" lang="en-US"/>
              <a:t>DevOps Java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11187" y="4868862"/>
            <a:ext cx="7848599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00"/>
              <a:t>Rafael Pinho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611187" y="5235575"/>
            <a:ext cx="7848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Software Developer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50825" y="482600"/>
            <a:ext cx="5689500" cy="930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Passo 1</a:t>
            </a:r>
          </a:p>
        </p:txBody>
      </p:sp>
      <p:sp>
        <p:nvSpPr>
          <p:cNvPr id="119" name="Shape 119"/>
          <p:cNvSpPr/>
          <p:nvPr/>
        </p:nvSpPr>
        <p:spPr>
          <a:xfrm>
            <a:off x="3711239" y="2410775"/>
            <a:ext cx="1841700" cy="9435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     NODE-API</a:t>
            </a:r>
          </a:p>
        </p:txBody>
      </p:sp>
      <p:sp>
        <p:nvSpPr>
          <p:cNvPr id="120" name="Shape 120"/>
          <p:cNvSpPr/>
          <p:nvPr/>
        </p:nvSpPr>
        <p:spPr>
          <a:xfrm>
            <a:off x="6570829" y="2410775"/>
            <a:ext cx="1841700" cy="9435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       JAVA-API</a:t>
            </a:r>
          </a:p>
        </p:txBody>
      </p:sp>
      <p:sp>
        <p:nvSpPr>
          <p:cNvPr id="121" name="Shape 121"/>
          <p:cNvSpPr/>
          <p:nvPr/>
        </p:nvSpPr>
        <p:spPr>
          <a:xfrm>
            <a:off x="5686683" y="2696222"/>
            <a:ext cx="767400" cy="32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3711239" y="4403171"/>
            <a:ext cx="1841700" cy="943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     MONGODB</a:t>
            </a:r>
          </a:p>
        </p:txBody>
      </p:sp>
      <p:sp>
        <p:nvSpPr>
          <p:cNvPr id="123" name="Shape 123"/>
          <p:cNvSpPr/>
          <p:nvPr/>
        </p:nvSpPr>
        <p:spPr>
          <a:xfrm>
            <a:off x="4494624" y="3511115"/>
            <a:ext cx="348600" cy="80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851650" y="2410775"/>
            <a:ext cx="1841700" cy="94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   SWAGGER UI</a:t>
            </a:r>
          </a:p>
        </p:txBody>
      </p:sp>
      <p:sp>
        <p:nvSpPr>
          <p:cNvPr id="125" name="Shape 125"/>
          <p:cNvSpPr/>
          <p:nvPr/>
        </p:nvSpPr>
        <p:spPr>
          <a:xfrm>
            <a:off x="2827093" y="2696222"/>
            <a:ext cx="767400" cy="32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250825" y="482600"/>
            <a:ext cx="56895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Passo 1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250825" y="1557337"/>
            <a:ext cx="86424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Swagger UI</a:t>
            </a:r>
          </a:p>
          <a:p>
            <a:pPr lvl="2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imagem schickling/swagger-ui</a:t>
            </a:r>
          </a:p>
          <a:p>
            <a:pPr lvl="2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acesso pela porta 10000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API NodeJs</a:t>
            </a:r>
          </a:p>
          <a:p>
            <a:pPr lvl="2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rafaelpinho/alpine:node-6.2.2-min</a:t>
            </a:r>
          </a:p>
          <a:p>
            <a:pPr lvl="2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acesso pela porta 10001</a:t>
            </a:r>
          </a:p>
          <a:p>
            <a:pPr lvl="2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volume ./node-api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API JAVA</a:t>
            </a:r>
          </a:p>
          <a:p>
            <a:pPr lvl="2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dockerfile</a:t>
            </a:r>
          </a:p>
          <a:p>
            <a:pPr lvl="2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acesso pela porta 10002</a:t>
            </a:r>
          </a:p>
          <a:p>
            <a:pPr lvl="2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volume ./java-api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Mongo db</a:t>
            </a:r>
          </a:p>
          <a:p>
            <a:pPr lvl="2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imagem ulboralabs/alpine-mongodb:latest</a:t>
            </a:r>
          </a:p>
          <a:p>
            <a:pPr lvl="2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acesso pela porta 27017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250825" y="482600"/>
            <a:ext cx="56895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Passo 2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250825" y="1557337"/>
            <a:ext cx="86424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Criar o arquivo yml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250825" y="482600"/>
            <a:ext cx="56895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Passo 3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250825" y="1557337"/>
            <a:ext cx="86424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Executar o comando para criar e executar o ambiente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dc up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dc up -d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dc ps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dc logs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dc stop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dc rm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50825" y="482600"/>
            <a:ext cx="56895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 ¿ Dúvidas ?</a:t>
            </a:r>
          </a:p>
        </p:txBody>
      </p:sp>
      <p:pic>
        <p:nvPicPr>
          <p:cNvPr descr="fa5.jp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374" y="1809274"/>
            <a:ext cx="7234926" cy="407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250825" y="482600"/>
            <a:ext cx="56895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Links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250825" y="1557337"/>
            <a:ext cx="86424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700">
                <a:hlinkClick r:id="rId3"/>
              </a:rPr>
              <a:t>https://docs.docker.com/compose/install/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700">
                <a:hlinkClick r:id="rId4"/>
              </a:rPr>
              <a:t>https://docs.docker.com/compose/overview/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</a:rPr>
              <a:t>https://docs.docker.com/compose/production/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hlinkClick r:id="rId5"/>
              </a:rPr>
              <a:t>https://github.com/rafael-pinho/docker-compose-files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700"/>
              <a:t>https://github.com/giantswarm/sparkexample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250825" y="482600"/>
            <a:ext cx="56895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Obrigado!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250825" y="1557337"/>
            <a:ext cx="86424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         </a:t>
            </a:r>
            <a:r>
              <a:rPr lang="en-US">
                <a:solidFill>
                  <a:srgbClr val="000000"/>
                </a:solidFill>
                <a:hlinkClick r:id="rId3"/>
              </a:rPr>
              <a:t>rp.rafaelpinho@gmail</a:t>
            </a:r>
            <a:r>
              <a:rPr lang="en-US">
                <a:solidFill>
                  <a:srgbClr val="000000"/>
                </a:solidFill>
                <a:hlinkClick r:id="rId4"/>
              </a:rPr>
              <a:t>.com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             </a:t>
            </a:r>
            <a:r>
              <a:rPr lang="en-US">
                <a:solidFill>
                  <a:srgbClr val="000000"/>
                </a:solidFill>
              </a:rPr>
              <a:t>facebook.com/rafael.pinho.7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    github.com/rafael-pinho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             </a:t>
            </a:r>
            <a:r>
              <a:rPr lang="en-US">
                <a:solidFill>
                  <a:srgbClr val="000000"/>
                </a:solidFill>
                <a:hlinkClick r:id="rId5"/>
              </a:rPr>
              <a:t>br.linkedin.com/in/pinhorafael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</a:t>
            </a:r>
          </a:p>
        </p:txBody>
      </p:sp>
      <p:pic>
        <p:nvPicPr>
          <p:cNvPr descr="github_login_icon.gif" id="162" name="Shape 162"/>
          <p:cNvPicPr preferRelativeResize="0"/>
          <p:nvPr/>
        </p:nvPicPr>
        <p:blipFill rotWithShape="1">
          <a:blip r:embed="rId6">
            <a:alphaModFix/>
          </a:blip>
          <a:srcRect b="787" l="0" r="0" t="787"/>
          <a:stretch/>
        </p:blipFill>
        <p:spPr>
          <a:xfrm>
            <a:off x="403224" y="3613849"/>
            <a:ext cx="801224" cy="788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kedin_circle_color-512.png" id="163" name="Shape 1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975" y="4493224"/>
            <a:ext cx="707700" cy="70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quare-facebook-128.png" id="164" name="Shape 164"/>
          <p:cNvPicPr preferRelativeResize="0"/>
          <p:nvPr/>
        </p:nvPicPr>
        <p:blipFill rotWithShape="1">
          <a:blip r:embed="rId8">
            <a:alphaModFix/>
          </a:blip>
          <a:srcRect b="787" l="0" r="0" t="787"/>
          <a:stretch/>
        </p:blipFill>
        <p:spPr>
          <a:xfrm>
            <a:off x="500100" y="2780787"/>
            <a:ext cx="607449" cy="5978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(1).png" id="165" name="Shape 165"/>
          <p:cNvPicPr preferRelativeResize="0"/>
          <p:nvPr/>
        </p:nvPicPr>
        <p:blipFill rotWithShape="1">
          <a:blip r:embed="rId9">
            <a:alphaModFix/>
          </a:blip>
          <a:srcRect b="777" l="0" r="0" t="787"/>
          <a:stretch/>
        </p:blipFill>
        <p:spPr>
          <a:xfrm>
            <a:off x="500112" y="1947712"/>
            <a:ext cx="607449" cy="597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50825" y="482600"/>
            <a:ext cx="56896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Rafael Pinho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50825" y="1557337"/>
            <a:ext cx="86424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Estudando Arquitetura de Software</a:t>
            </a:r>
          </a:p>
          <a:p>
            <a: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Cientista da Computação</a:t>
            </a:r>
          </a:p>
          <a:p>
            <a: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MCP</a:t>
            </a:r>
          </a:p>
          <a:p>
            <a: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Desenvolvedor .Net / Node.js</a:t>
            </a:r>
          </a:p>
          <a:p>
            <a: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Cloud - AWS</a:t>
            </a:r>
          </a:p>
          <a:p>
            <a: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Docker, compose</a:t>
            </a:r>
          </a:p>
          <a:p>
            <a: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Work at Engenharia Solutions</a:t>
            </a:r>
          </a:p>
        </p:txBody>
      </p:sp>
      <p:pic>
        <p:nvPicPr>
          <p:cNvPr descr="oie_jpg.png" id="68" name="Shape 68"/>
          <p:cNvPicPr preferRelativeResize="0"/>
          <p:nvPr/>
        </p:nvPicPr>
        <p:blipFill rotWithShape="1">
          <a:blip r:embed="rId3">
            <a:alphaModFix/>
          </a:blip>
          <a:srcRect b="0" l="9" r="0" t="0"/>
          <a:stretch/>
        </p:blipFill>
        <p:spPr>
          <a:xfrm>
            <a:off x="6153925" y="2061224"/>
            <a:ext cx="2737500" cy="273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50825" y="482600"/>
            <a:ext cx="56895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250825" y="1557337"/>
            <a:ext cx="86424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 que é o docker compose?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Por que usar o docker compose?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Algumas funcionalidades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3 passos para usar o compose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Criando um ambiente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50825" y="482600"/>
            <a:ext cx="56895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Docker Compose?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50825" y="1557337"/>
            <a:ext cx="86424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Criação e execução de múltiplos containers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Arquivo .yml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mpose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725" y="2996133"/>
            <a:ext cx="2737500" cy="2694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50825" y="482600"/>
            <a:ext cx="56895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Por que usar o docker compose?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250825" y="1557337"/>
            <a:ext cx="86424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Docker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Empacotamento de um app ou serviço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Padronização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Replicação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Grandes ambientes: </a:t>
            </a:r>
          </a:p>
          <a:p>
            <a: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mundo novo…</a:t>
            </a:r>
          </a:p>
          <a:p>
            <a: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velhos problemas!</a:t>
            </a:r>
          </a:p>
          <a:p>
            <a:pPr indent="-114300" lvl="0" marL="1143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i="1" sz="1800"/>
          </a:p>
          <a:p>
            <a:pPr indent="-114300" lvl="0" marL="1143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i="1" sz="1800"/>
          </a:p>
        </p:txBody>
      </p:sp>
      <p:pic>
        <p:nvPicPr>
          <p:cNvPr descr="docker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650" y="3164200"/>
            <a:ext cx="2737500" cy="27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250825" y="482600"/>
            <a:ext cx="56895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250825" y="1557337"/>
            <a:ext cx="86424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Tratar os ambientes como se fossem código, padronizando, versionando e os provisionando de forma rápida e isolada em qualquer máquina</a:t>
            </a:r>
          </a:p>
          <a:p>
            <a:pPr indent="-114300" lvl="0" marL="1143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i="1" sz="1800"/>
          </a:p>
          <a:p>
            <a:pPr indent="-114300" lvl="0" marL="1143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i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50825" y="482600"/>
            <a:ext cx="56895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Por que usar o docker compose?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250825" y="1557337"/>
            <a:ext cx="86424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Codificação do ambiente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Padronização do ambiente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Replicação: dev, test e stage sempre iguais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</a:t>
            </a:r>
            <a:r>
              <a:rPr lang="en-US"/>
              <a:t>gilidade no deploy do ambiente</a:t>
            </a:r>
          </a:p>
          <a:p>
            <a:pPr indent="-114300" lvl="0" marL="1143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i="1" sz="1800"/>
          </a:p>
          <a:p>
            <a:pPr indent="-114300" lvl="0" marL="1143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i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50825" y="482600"/>
            <a:ext cx="56895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Funcionalidades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50825" y="1557337"/>
            <a:ext cx="86424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Múltiplos ambientes isolados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Preservação dos volumes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Verificar o status dos serviços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Ver os logs dos serviços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Recriar e destruir somente serviços parados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50825" y="482600"/>
            <a:ext cx="56895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3 passos para usar o compose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250825" y="1557337"/>
            <a:ext cx="86424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Defina as images ou dockerfiles dos seus serviços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Declarar os serviços em um arquivo yml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Executar o comando dc up para criar e executar o ambiente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lo_open4education">
  <a:themeElements>
    <a:clrScheme name="modelo_open4education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