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Squada One"/>
      <p:regular r:id="rId27"/>
    </p:embeddedFont>
    <p:embeddedFont>
      <p:font typeface="Roboto Condensed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gDBqLA4gnxICuLkZHkwcTCcUD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RobotoCondensedLight-regular.fntdata"/><Relationship Id="rId27" Type="http://schemas.openxmlformats.org/officeDocument/2006/relationships/font" Target="fonts/Squad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boldItalic.fntdata"/><Relationship Id="rId30" Type="http://schemas.openxmlformats.org/officeDocument/2006/relationships/font" Target="fonts/RobotoCondensed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a7cec00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3a7cec00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00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0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100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09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80" name="Google Shape;80;p10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1" name="Google Shape;81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5" name="Google Shape;85;p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91" name="Google Shape;91;p11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92" name="Google Shape;92;p11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93" name="Google Shape;93;p11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1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97" name="Google Shape;97;p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2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00" name="Google Shape;100;p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2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2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2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2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05" name="Google Shape;105;p112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06" name="Google Shape;106;p112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07" name="Google Shape;107;p112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2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2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13" name="Google Shape;113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4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18" name="Google Shape;118;p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1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15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15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5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5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26" name="Google Shape;126;p115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27" name="Google Shape;127;p115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6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0" name="Google Shape;130;p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16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6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3" name="Google Shape;133;p116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4" name="Google Shape;134;p116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6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6" name="Google Shape;136;p116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7" name="Google Shape;137;p116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16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9" name="Google Shape;139;p116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0" name="Google Shape;140;p116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6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6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7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117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117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17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" name="Google Shape;149;p117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117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1" name="Google Shape;151;p117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17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117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54" name="Google Shape;154;p117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17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6" name="Google Shape;156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8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118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63" name="Google Shape;163;p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8"/>
          <p:cNvSpPr txBox="1"/>
          <p:nvPr>
            <p:ph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5" name="Google Shape;165;p118"/>
          <p:cNvSpPr txBox="1"/>
          <p:nvPr>
            <p:ph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6" name="Google Shape;166;p118"/>
          <p:cNvSpPr txBox="1"/>
          <p:nvPr>
            <p:ph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7" name="Google Shape;167;p118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8" name="Google Shape;168;p118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118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p118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118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1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01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74" name="Google Shape;174;p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9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19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19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19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9" name="Google Shape;179;p119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80" name="Google Shape;180;p119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0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120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5" name="Google Shape;185;p120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6" name="Google Shape;186;p120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7" name="Google Shape;187;p120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20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" name="Google Shape;189;p120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0" name="Google Shape;190;p120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1" name="Google Shape;191;p120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1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94" name="Google Shape;194;p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2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122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22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200" name="Google Shape;200;p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3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" name="Google Shape;204;p123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5" name="Google Shape;205;p123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06" name="Google Shape;206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30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130"/>
          <p:cNvSpPr txBox="1"/>
          <p:nvPr>
            <p:ph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2" name="Google Shape;212;p130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13" name="Google Shape;213;p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131"/>
          <p:cNvSpPr txBox="1"/>
          <p:nvPr>
            <p:ph idx="1" type="subTitle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8" name="Google Shape;218;p131"/>
          <p:cNvSpPr txBox="1"/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19" name="Google Shape;219;p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2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32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32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5" name="Google Shape;225;p132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226" name="Google Shape;226;p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3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133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34" name="Google Shape;234;p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134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34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240" name="Google Shape;240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2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102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102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102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" name="Google Shape;26;p102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102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102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" name="Google Shape;29;p102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102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102"/>
          <p:cNvSpPr txBox="1"/>
          <p:nvPr>
            <p:ph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2" name="Google Shape;32;p102"/>
          <p:cNvSpPr txBox="1"/>
          <p:nvPr>
            <p:ph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3" name="Google Shape;33;p102"/>
          <p:cNvSpPr txBox="1"/>
          <p:nvPr>
            <p:ph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4" name="Google Shape;34;p102"/>
          <p:cNvSpPr txBox="1"/>
          <p:nvPr>
            <p:ph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4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04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3" name="Google Shape;43;p104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5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105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7" name="Google Shape;47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06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106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06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106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06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06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56" name="Google Shape;56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6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6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6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64" name="Google Shape;64;p10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" name="Google Shape;65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8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8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8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08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08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74" name="Google Shape;74;p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8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8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b="0" i="0" sz="30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9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b="0" i="0" sz="18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"/>
          <p:cNvSpPr txBox="1"/>
          <p:nvPr>
            <p:ph type="title"/>
          </p:nvPr>
        </p:nvSpPr>
        <p:spPr>
          <a:xfrm>
            <a:off x="457200" y="3394289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Trabalho Final POO - Tower Defense</a:t>
            </a:r>
            <a:endParaRPr/>
          </a:p>
        </p:txBody>
      </p:sp>
      <p:sp>
        <p:nvSpPr>
          <p:cNvPr id="249" name="Google Shape;249;p1"/>
          <p:cNvSpPr txBox="1"/>
          <p:nvPr>
            <p:ph idx="1" type="subTitle"/>
          </p:nvPr>
        </p:nvSpPr>
        <p:spPr>
          <a:xfrm>
            <a:off x="0" y="4422082"/>
            <a:ext cx="8229600" cy="638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Gustavo Molino Teixeira Alves – RA: 247144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Rodrigo Botelho Zuiani – RA: 245244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"/>
          <p:cNvSpPr txBox="1"/>
          <p:nvPr>
            <p:ph type="ctrTitle"/>
          </p:nvPr>
        </p:nvSpPr>
        <p:spPr>
          <a:xfrm flipH="1">
            <a:off x="479711" y="89373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312" name="Google Shape;312;p9"/>
          <p:cNvSpPr txBox="1"/>
          <p:nvPr/>
        </p:nvSpPr>
        <p:spPr>
          <a:xfrm>
            <a:off x="472975" y="1368950"/>
            <a:ext cx="4831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Integração Front + Back ocorre na GameScreen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 contém um objeto mapa inicializado no renderizador e um </a:t>
            </a:r>
            <a:r>
              <a:rPr b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TiledMap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que será visualizado na tela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Pelo TiledM</a:t>
            </a:r>
            <a:r>
              <a:rPr lang="en">
                <a:solidFill>
                  <a:schemeClr val="lt1"/>
                </a:solidFill>
              </a:rPr>
              <a:t>ap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podemos inicializar diversos objetos retângulos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Cada Sala será associada a um retângulo do TiledMap que representará sua posição na matriz e na tela simultaneamente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4475" y="1125073"/>
            <a:ext cx="3366544" cy="316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Implementação – Ligação Salas</a:t>
            </a:r>
            <a:endParaRPr/>
          </a:p>
        </p:txBody>
      </p:sp>
      <p:pic>
        <p:nvPicPr>
          <p:cNvPr id="319" name="Google Shape;3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14" y="1236294"/>
            <a:ext cx="8506572" cy="337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"/>
          <p:cNvSpPr txBox="1"/>
          <p:nvPr>
            <p:ph type="ctrTitle"/>
          </p:nvPr>
        </p:nvSpPr>
        <p:spPr>
          <a:xfrm flipH="1">
            <a:off x="479700" y="-31308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Implementação – Inimigos e Efeitos</a:t>
            </a:r>
            <a:endParaRPr/>
          </a:p>
        </p:txBody>
      </p:sp>
      <p:sp>
        <p:nvSpPr>
          <p:cNvPr id="325" name="Google Shape;325;p11"/>
          <p:cNvSpPr txBox="1"/>
          <p:nvPr/>
        </p:nvSpPr>
        <p:spPr>
          <a:xfrm>
            <a:off x="3962124" y="816338"/>
            <a:ext cx="49980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 inimigos são spawnados na função </a:t>
            </a:r>
            <a:r>
              <a:rPr lang="en">
                <a:solidFill>
                  <a:schemeClr val="lt1"/>
                </a:solidFill>
              </a:rPr>
              <a:t>s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pawn</a:t>
            </a:r>
            <a:r>
              <a:rPr lang="en">
                <a:solidFill>
                  <a:schemeClr val="lt1"/>
                </a:solidFill>
              </a:rPr>
              <a:t>Enemies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">
                <a:solidFill>
                  <a:schemeClr val="lt1"/>
                </a:solidFill>
              </a:rPr>
              <a:t>,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</a:rPr>
              <a:t>s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endo cada um deles representado por um retângulo que se movimenta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 </a:t>
            </a:r>
            <a:r>
              <a:rPr lang="en">
                <a:solidFill>
                  <a:schemeClr val="lt1"/>
                </a:solidFill>
              </a:rPr>
              <a:t>G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ameScreen, as salas verificam o tempo todo quais inimigos estão contidos nelas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torres geram efeitos nas salas próximas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Caso uma sala Contenha um efeito e um inimigo, então ela dá dano no inimigo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Inimigos seguem uma rota predefinida sempre, via coordenadas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Enquanto um quadrado sala contiver um quadrado </a:t>
            </a:r>
            <a:r>
              <a:rPr lang="en">
                <a:solidFill>
                  <a:schemeClr val="lt1"/>
                </a:solidFill>
              </a:rPr>
              <a:t>I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nimigo, o objeto Inimigo estará contido nas salas</a:t>
            </a:r>
            <a:endParaRPr/>
          </a:p>
        </p:txBody>
      </p:sp>
      <p:pic>
        <p:nvPicPr>
          <p:cNvPr id="326" name="Google Shape;3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99" y="590433"/>
            <a:ext cx="3628247" cy="2849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899" y="3555576"/>
            <a:ext cx="3628247" cy="124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"/>
          <p:cNvSpPr txBox="1"/>
          <p:nvPr>
            <p:ph type="ctrTitle"/>
          </p:nvPr>
        </p:nvSpPr>
        <p:spPr>
          <a:xfrm flipH="1">
            <a:off x="4797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Implementação – Patterns Usados</a:t>
            </a:r>
            <a:endParaRPr/>
          </a:p>
        </p:txBody>
      </p:sp>
      <p:sp>
        <p:nvSpPr>
          <p:cNvPr id="333" name="Google Shape;333;p13"/>
          <p:cNvSpPr txBox="1"/>
          <p:nvPr/>
        </p:nvSpPr>
        <p:spPr>
          <a:xfrm>
            <a:off x="550344" y="1469952"/>
            <a:ext cx="8043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Observer Pattern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lt1"/>
                </a:solidFill>
              </a:rPr>
              <a:t>movimentação dos inimigos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Salas </a:t>
            </a:r>
            <a:r>
              <a:rPr lang="en">
                <a:solidFill>
                  <a:schemeClr val="lt1"/>
                </a:solidFill>
              </a:rPr>
              <a:t>(observers)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observam a movimentação dos inimigos (subjects)</a:t>
            </a:r>
            <a:r>
              <a:rPr lang="en">
                <a:solidFill>
                  <a:schemeClr val="lt1"/>
                </a:solidFill>
              </a:rPr>
              <a:t> e </a:t>
            </a:r>
            <a:r>
              <a:rPr lang="en">
                <a:solidFill>
                  <a:schemeClr val="lt1"/>
                </a:solidFill>
              </a:rPr>
              <a:t>aplicam seus efeitos neles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dependendo d</a:t>
            </a:r>
            <a:r>
              <a:rPr lang="en">
                <a:solidFill>
                  <a:schemeClr val="lt1"/>
                </a:solidFill>
              </a:rPr>
              <a:t>a posição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Adapter Pattern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lt1"/>
                </a:solidFill>
              </a:rPr>
              <a:t>inserção de torres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Todas as torres podem ser inseridas sob um mesmo lugar sem alteração de código,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pois as Salas estão adaptadas para receber todos os tipos (polimorfismo)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Composite Pattern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lt1"/>
                </a:solidFill>
              </a:rPr>
              <a:t>organização das salas</a:t>
            </a:r>
            <a:endParaRPr>
              <a:solidFill>
                <a:schemeClr val="lt1"/>
              </a:solidFill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</a:rPr>
              <a:t>M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 cont</a:t>
            </a:r>
            <a:r>
              <a:rPr lang="en">
                <a:solidFill>
                  <a:schemeClr val="lt1"/>
                </a:solidFill>
              </a:rPr>
              <a:t>é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 todas as salas, que cont</a:t>
            </a:r>
            <a:r>
              <a:rPr lang="en">
                <a:solidFill>
                  <a:schemeClr val="lt1"/>
                </a:solidFill>
              </a:rPr>
              <a:t>é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 inimigos, efeitos e torres, e estes cont</a:t>
            </a:r>
            <a:r>
              <a:rPr lang="en">
                <a:solidFill>
                  <a:schemeClr val="lt1"/>
                </a:solidFill>
              </a:rPr>
              <a:t>é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 seus respectivos atributo</a:t>
            </a:r>
            <a:r>
              <a:rPr lang="en">
                <a:solidFill>
                  <a:schemeClr val="lt1"/>
                </a:solidFill>
              </a:rPr>
              <a:t>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a7cec00ac_0_0"/>
          <p:cNvSpPr txBox="1"/>
          <p:nvPr>
            <p:ph type="ctrTitle"/>
          </p:nvPr>
        </p:nvSpPr>
        <p:spPr>
          <a:xfrm flipH="1">
            <a:off x="479700" y="0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Implementação – Arquitetura Geral</a:t>
            </a:r>
            <a:endParaRPr/>
          </a:p>
        </p:txBody>
      </p:sp>
      <p:pic>
        <p:nvPicPr>
          <p:cNvPr id="339" name="Google Shape;339;g13a7cec00a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41" y="670500"/>
            <a:ext cx="8355118" cy="438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Implementação - regras</a:t>
            </a:r>
            <a:endParaRPr/>
          </a:p>
        </p:txBody>
      </p:sp>
      <p:sp>
        <p:nvSpPr>
          <p:cNvPr id="255" name="Google Shape;255;p12"/>
          <p:cNvSpPr txBox="1"/>
          <p:nvPr/>
        </p:nvSpPr>
        <p:spPr>
          <a:xfrm>
            <a:off x="213071" y="1242875"/>
            <a:ext cx="5459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lt1"/>
                </a:solidFill>
              </a:rPr>
              <a:t>O j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ogo funciona por rodadas. </a:t>
            </a:r>
            <a:r>
              <a:rPr lang="en">
                <a:solidFill>
                  <a:schemeClr val="lt1"/>
                </a:solidFill>
              </a:rPr>
              <a:t>A c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 </a:t>
            </a:r>
            <a:r>
              <a:rPr lang="en">
                <a:solidFill>
                  <a:schemeClr val="lt1"/>
                </a:solidFill>
              </a:rPr>
              <a:t>uma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>
                <a:solidFill>
                  <a:schemeClr val="lt1"/>
                </a:solidFill>
              </a:rPr>
              <a:t>ê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 inimigos mais fortes e em maior n</a:t>
            </a:r>
            <a:r>
              <a:rPr lang="en">
                <a:solidFill>
                  <a:schemeClr val="lt1"/>
                </a:solidFill>
              </a:rPr>
              <a:t>ú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mero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Cada inimigo morto gera uma quantidade de Ouro, que serve para inserir torres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jogo é perdido caso os inimigos alcancem o ouro no final do percurso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Pode-se inserir torres novas e mais fortes durante as rotas, dependendo apenas da quantidade de ouro que você tem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Objetivo do jogador é vencer todas as hordas e não deixar nenhuma chegar no ouro</a:t>
            </a:r>
            <a:endParaRPr/>
          </a:p>
        </p:txBody>
      </p:sp>
      <p:pic>
        <p:nvPicPr>
          <p:cNvPr id="256" name="Google Shape;2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075" y="1242875"/>
            <a:ext cx="3123276" cy="312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"/>
          <p:cNvSpPr txBox="1"/>
          <p:nvPr>
            <p:ph type="ctrTitle"/>
          </p:nvPr>
        </p:nvSpPr>
        <p:spPr>
          <a:xfrm flipH="1">
            <a:off x="479700" y="452100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Estrutura Inicial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62" name="Google Shape;262;p2"/>
          <p:cNvSpPr txBox="1"/>
          <p:nvPr/>
        </p:nvSpPr>
        <p:spPr>
          <a:xfrm>
            <a:off x="1091950" y="1219949"/>
            <a:ext cx="49005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Para começar</a:t>
            </a:r>
            <a:r>
              <a:rPr lang="en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,</a:t>
            </a:r>
            <a:r>
              <a:rPr b="0" i="0" lang="en" sz="14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 montamos </a:t>
            </a:r>
            <a:r>
              <a:rPr lang="en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o</a:t>
            </a:r>
            <a:r>
              <a:rPr b="0" i="0" lang="en" sz="14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 mapa, célula a célula, para ter noção de como organizaríamos o jogo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Para o Frontend decidimos usar o framework Libgdx para renderizações e funcionalidades visuais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Usamos o Tiled, um software Open Source que permite a criação de mapas celulares de forma simplificada. </a:t>
            </a:r>
            <a:r>
              <a:rPr lang="en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Também</a:t>
            </a:r>
            <a:r>
              <a:rPr b="0" i="0" lang="en" sz="14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 cont</a:t>
            </a:r>
            <a:r>
              <a:rPr lang="en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ém</a:t>
            </a:r>
            <a:r>
              <a:rPr b="0" i="0" lang="en" sz="14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 uma biblioteca que interage com o Framework Libgdx e facilita a renderização dos mapas</a:t>
            </a:r>
            <a:endParaRPr b="0" i="0" sz="1400" u="none" cap="none" strike="noStrike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263" name="Google Shape;2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972" y="1296150"/>
            <a:ext cx="2161906" cy="203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0957" y="3328050"/>
            <a:ext cx="2279811" cy="16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8981" y="3328040"/>
            <a:ext cx="1634467" cy="164536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"/>
          <p:cNvSpPr txBox="1"/>
          <p:nvPr/>
        </p:nvSpPr>
        <p:spPr>
          <a:xfrm>
            <a:off x="6537528" y="3328062"/>
            <a:ext cx="1792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Mapa do jogo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Estrutura Inicial - Frontend</a:t>
            </a:r>
            <a:endParaRPr/>
          </a:p>
        </p:txBody>
      </p:sp>
      <p:sp>
        <p:nvSpPr>
          <p:cNvPr id="272" name="Google Shape;272;p3"/>
          <p:cNvSpPr txBox="1"/>
          <p:nvPr/>
        </p:nvSpPr>
        <p:spPr>
          <a:xfrm>
            <a:off x="1167453" y="1347649"/>
            <a:ext cx="6809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Libgdx – Main – DesktopLauncher</a:t>
            </a:r>
            <a:endParaRPr b="1" i="0" sz="1400" u="none" cap="none" strike="noStrike">
              <a:solidFill>
                <a:schemeClr val="lt1"/>
              </a:solidFill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">
                <a:solidFill>
                  <a:schemeClr val="lt1"/>
                </a:solidFill>
              </a:rPr>
              <a:t>C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onfigura a tela inicial (altura, largura, FPS, modo 	janela)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- C</a:t>
            </a:r>
            <a:r>
              <a:rPr lang="en">
                <a:solidFill>
                  <a:schemeClr val="lt1"/>
                </a:solidFill>
              </a:rPr>
              <a:t>hama a classe Renderizador</a:t>
            </a:r>
            <a:endParaRPr>
              <a:solidFill>
                <a:schemeClr val="lt1"/>
              </a:solidFill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Renderizador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">
                <a:solidFill>
                  <a:schemeClr val="lt1"/>
                </a:solidFill>
              </a:rPr>
              <a:t>E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xtende a classe </a:t>
            </a:r>
            <a:r>
              <a:rPr lang="en">
                <a:solidFill>
                  <a:schemeClr val="lt1"/>
                </a:solidFill>
              </a:rPr>
              <a:t>G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ame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- C</a:t>
            </a:r>
            <a:r>
              <a:rPr lang="en">
                <a:solidFill>
                  <a:schemeClr val="lt1"/>
                </a:solidFill>
              </a:rPr>
              <a:t>ria nosso game e chama as Screens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Chama o Builder para construir o mapa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Screens </a:t>
            </a:r>
            <a:endParaRPr b="1"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Implementam a interface Screen do Libgdx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MainMenu: Menu inicial do jogo, primeira tela chamada pelo renderizador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GameScreen: Tela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onde </a:t>
            </a:r>
            <a:r>
              <a:rPr lang="en">
                <a:solidFill>
                  <a:schemeClr val="lt1"/>
                </a:solidFill>
              </a:rPr>
              <a:t>o jogo rodará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MercadoScreen: Tela</a:t>
            </a:r>
            <a:r>
              <a:rPr lang="en">
                <a:solidFill>
                  <a:schemeClr val="lt1"/>
                </a:solidFill>
              </a:rPr>
              <a:t> onde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 jogador </a:t>
            </a:r>
            <a:r>
              <a:rPr lang="en">
                <a:solidFill>
                  <a:schemeClr val="lt1"/>
                </a:solidFill>
              </a:rPr>
              <a:t>pode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</a:rPr>
              <a:t>comprar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torres novas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Estrutura inicial – Diagrama Front</a:t>
            </a:r>
            <a:endParaRPr/>
          </a:p>
        </p:txBody>
      </p:sp>
      <p:pic>
        <p:nvPicPr>
          <p:cNvPr descr="Diagrama&#10;&#10;Descrição gerada automaticamente" id="278" name="Google Shape;2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553" y="1221559"/>
            <a:ext cx="6806893" cy="343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"/>
          <p:cNvSpPr txBox="1"/>
          <p:nvPr>
            <p:ph idx="8" type="ctrTitle"/>
          </p:nvPr>
        </p:nvSpPr>
        <p:spPr>
          <a:xfrm>
            <a:off x="1122300" y="13512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Estrutura Inicial – Códigos Desktop e Renderizador</a:t>
            </a:r>
            <a:endParaRPr/>
          </a:p>
        </p:txBody>
      </p:sp>
      <p:pic>
        <p:nvPicPr>
          <p:cNvPr id="284" name="Google Shape;2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95" y="1729408"/>
            <a:ext cx="5221557" cy="211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2809" y="1357458"/>
            <a:ext cx="3025195" cy="286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Estrutura Inicial - Backend</a:t>
            </a:r>
            <a:endParaRPr/>
          </a:p>
        </p:txBody>
      </p:sp>
      <p:sp>
        <p:nvSpPr>
          <p:cNvPr id="291" name="Google Shape;291;p6"/>
          <p:cNvSpPr txBox="1"/>
          <p:nvPr/>
        </p:nvSpPr>
        <p:spPr>
          <a:xfrm>
            <a:off x="502193" y="1419750"/>
            <a:ext cx="8184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Builder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>
                <a:solidFill>
                  <a:schemeClr val="lt1"/>
                </a:solidFill>
              </a:rPr>
              <a:t>I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nstancia o mapa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Mapa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Cria uma matriz de salas que representa o mapa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- </a:t>
            </a:r>
            <a:r>
              <a:rPr lang="en">
                <a:solidFill>
                  <a:schemeClr val="lt1"/>
                </a:solidFill>
              </a:rPr>
              <a:t>L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iga o programa a qualquer sala desejada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85750" lvl="2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Sala</a:t>
            </a:r>
            <a:endParaRPr b="1"/>
          </a:p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Interface Sala</a:t>
            </a:r>
            <a:r>
              <a:rPr lang="en">
                <a:solidFill>
                  <a:schemeClr val="lt1"/>
                </a:solidFill>
              </a:rPr>
              <a:t> -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</a:rPr>
              <a:t>métodos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básic</a:t>
            </a:r>
            <a:r>
              <a:rPr lang="en">
                <a:solidFill>
                  <a:schemeClr val="lt1"/>
                </a:solidFill>
              </a:rPr>
              <a:t>o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de todas as salas</a:t>
            </a:r>
            <a:endParaRPr/>
          </a:p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- Classe abstrata SalaBasica </a:t>
            </a:r>
            <a:r>
              <a:rPr lang="en">
                <a:solidFill>
                  <a:schemeClr val="lt1"/>
                </a:solidFill>
              </a:rPr>
              <a:t>- todos os métodos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que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salas utiliza</a:t>
            </a:r>
            <a:r>
              <a:rPr lang="en">
                <a:solidFill>
                  <a:schemeClr val="lt1"/>
                </a:solidFill>
              </a:rPr>
              <a:t>m</a:t>
            </a:r>
            <a:endParaRPr/>
          </a:p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- Classe Sala</a:t>
            </a:r>
            <a:r>
              <a:rPr lang="en">
                <a:solidFill>
                  <a:schemeClr val="lt1"/>
                </a:solidFill>
              </a:rPr>
              <a:t>C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aminho</a:t>
            </a:r>
            <a:endParaRPr/>
          </a:p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- Classe SalaPedra</a:t>
            </a:r>
            <a:endParaRPr/>
          </a:p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- Classe SalaTorre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85750" lvl="3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Torres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" sz="1400" u="none" cap="none" strike="noStrike">
                <a:solidFill>
                  <a:schemeClr val="lt1"/>
                </a:solidFill>
              </a:rPr>
              <a:t>Efeitos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en">
                <a:solidFill>
                  <a:schemeClr val="lt1"/>
                </a:solidFill>
              </a:rPr>
              <a:t>I</a:t>
            </a:r>
            <a:r>
              <a:rPr b="1" i="0" lang="en" sz="1400" u="none" cap="none" strike="noStrike">
                <a:solidFill>
                  <a:schemeClr val="lt1"/>
                </a:solidFill>
              </a:rPr>
              <a:t>nimigos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estão contidos nas salas e seguem o mesmo padrão </a:t>
            </a:r>
            <a:r>
              <a:rPr lang="en">
                <a:solidFill>
                  <a:schemeClr val="lt1"/>
                </a:solidFill>
              </a:rPr>
              <a:t>de estrutura</a:t>
            </a:r>
            <a:endParaRPr/>
          </a:p>
        </p:txBody>
      </p:sp>
      <p:sp>
        <p:nvSpPr>
          <p:cNvPr id="292" name="Google Shape;292;p6"/>
          <p:cNvSpPr txBox="1"/>
          <p:nvPr/>
        </p:nvSpPr>
        <p:spPr>
          <a:xfrm>
            <a:off x="3756800" y="3077550"/>
            <a:ext cx="48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</a:rPr>
              <a:t>}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293" name="Google Shape;293;p6"/>
          <p:cNvSpPr txBox="1"/>
          <p:nvPr/>
        </p:nvSpPr>
        <p:spPr>
          <a:xfrm>
            <a:off x="4039800" y="3304000"/>
            <a:ext cx="28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Implementam métodos próprios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Estrutura Inicial – Backend Diagrama</a:t>
            </a:r>
            <a:endParaRPr/>
          </a:p>
        </p:txBody>
      </p:sp>
      <p:pic>
        <p:nvPicPr>
          <p:cNvPr descr="Diagrama&#10;&#10;Descrição gerada automaticamente" id="299" name="Google Shape;2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86" y="1210964"/>
            <a:ext cx="8207177" cy="3509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"/>
          <p:cNvSpPr txBox="1"/>
          <p:nvPr>
            <p:ph type="ctrTitle"/>
          </p:nvPr>
        </p:nvSpPr>
        <p:spPr>
          <a:xfrm flipH="1">
            <a:off x="4797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Estrutura Inicial – Classes vistas no editor</a:t>
            </a:r>
            <a:endParaRPr/>
          </a:p>
        </p:txBody>
      </p:sp>
      <p:pic>
        <p:nvPicPr>
          <p:cNvPr id="305" name="Google Shape;30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212" y="1204250"/>
            <a:ext cx="2187375" cy="37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528" y="1204250"/>
            <a:ext cx="2217257" cy="372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Auditeste0378</dc:creator>
</cp:coreProperties>
</file>