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2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4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ilhouette-businessman-arms-suit-306337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0ADCC-82F0-4734-8F31-22745E014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124" y="4864443"/>
            <a:ext cx="11689492" cy="1993557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						How can I open a </a:t>
            </a:r>
            <a:r>
              <a:rPr lang="en-US" sz="3600" dirty="0">
                <a:solidFill>
                  <a:srgbClr val="FFFF00"/>
                </a:solidFill>
                <a:latin typeface="+mn-lt"/>
              </a:rPr>
              <a:t>similar venue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				in my </a:t>
            </a:r>
            <a:r>
              <a:rPr lang="en-US" sz="3600" dirty="0">
                <a:solidFill>
                  <a:srgbClr val="FFFF00"/>
                </a:solidFill>
                <a:latin typeface="+mn-lt"/>
              </a:rPr>
              <a:t>local economy </a:t>
            </a:r>
            <a:r>
              <a:rPr lang="en-US" sz="3600" dirty="0">
                <a:latin typeface="+mn-lt"/>
              </a:rPr>
              <a:t>like the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solidFill>
                  <a:srgbClr val="FFFF00"/>
                </a:solidFill>
                <a:latin typeface="+mn-lt"/>
              </a:rPr>
              <a:t>most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+mn-lt"/>
              </a:rPr>
              <a:t>popular</a:t>
            </a:r>
            <a:r>
              <a:rPr lang="en-US" sz="3600" dirty="0">
                <a:latin typeface="+mn-lt"/>
              </a:rPr>
              <a:t> from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the</a:t>
            </a:r>
            <a:r>
              <a:rPr lang="en-US" sz="3600" dirty="0">
                <a:latin typeface="+mn-lt"/>
              </a:rPr>
              <a:t> Downtown?</a:t>
            </a:r>
            <a:br>
              <a:rPr lang="en-US" sz="2400" dirty="0">
                <a:latin typeface="+mn-lt"/>
              </a:rPr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s-MX" sz="2400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92C91A-F2D4-470A-AE6C-56776D89C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681" y="1100782"/>
            <a:ext cx="1596638" cy="2630616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81BC91D-D958-4FA3-871E-6F50F7A4E2B9}"/>
              </a:ext>
            </a:extLst>
          </p:cNvPr>
          <p:cNvCxnSpPr/>
          <p:nvPr/>
        </p:nvCxnSpPr>
        <p:spPr>
          <a:xfrm>
            <a:off x="9295776" y="5585254"/>
            <a:ext cx="19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3BACC-E9C2-44C6-B177-5260826E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086841" cy="596900"/>
          </a:xfrm>
        </p:spPr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55438-9F52-4842-AEA8-5F8F05A4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416" y="1913889"/>
            <a:ext cx="5464284" cy="4203699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 </a:t>
            </a:r>
            <a:r>
              <a:rPr lang="es-MX" dirty="0" err="1">
                <a:solidFill>
                  <a:srgbClr val="FFFF00"/>
                </a:solidFill>
              </a:rPr>
              <a:t>created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Data </a:t>
            </a:r>
            <a:r>
              <a:rPr lang="es-MX" dirty="0" err="1"/>
              <a:t>Frames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web </a:t>
            </a:r>
            <a:r>
              <a:rPr lang="es-MX" dirty="0" err="1"/>
              <a:t>site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>
                <a:solidFill>
                  <a:srgbClr val="FFFF00"/>
                </a:solidFill>
              </a:rPr>
              <a:t>Nominatim </a:t>
            </a:r>
            <a:r>
              <a:rPr lang="es-MX" dirty="0" err="1">
                <a:solidFill>
                  <a:srgbClr val="FFFF00"/>
                </a:solidFill>
              </a:rPr>
              <a:t>library</a:t>
            </a:r>
            <a:r>
              <a:rPr lang="es-MX" dirty="0">
                <a:solidFill>
                  <a:srgbClr val="FFFF00"/>
                </a:solidFill>
              </a:rPr>
              <a:t>.</a:t>
            </a:r>
            <a:r>
              <a:rPr lang="es-MX" dirty="0"/>
              <a:t> I </a:t>
            </a:r>
            <a:r>
              <a:rPr lang="es-MX" dirty="0" err="1"/>
              <a:t>called</a:t>
            </a:r>
            <a:r>
              <a:rPr lang="es-MX" dirty="0"/>
              <a:t> </a:t>
            </a:r>
            <a:r>
              <a:rPr lang="es-MX" dirty="0" err="1"/>
              <a:t>them</a:t>
            </a:r>
            <a:r>
              <a:rPr lang="es-MX" dirty="0"/>
              <a:t> ‘T’ and ‘C’.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I </a:t>
            </a:r>
            <a:r>
              <a:rPr lang="es-MX" dirty="0" err="1">
                <a:solidFill>
                  <a:srgbClr val="FFFF00"/>
                </a:solidFill>
              </a:rPr>
              <a:t>took</a:t>
            </a:r>
            <a:r>
              <a:rPr lang="es-MX" dirty="0">
                <a:solidFill>
                  <a:srgbClr val="FFFF00"/>
                </a:solidFill>
              </a:rPr>
              <a:t> a </a:t>
            </a:r>
            <a:r>
              <a:rPr lang="es-MX" dirty="0" err="1">
                <a:solidFill>
                  <a:srgbClr val="FFFF00"/>
                </a:solidFill>
              </a:rPr>
              <a:t>slice</a:t>
            </a:r>
            <a:r>
              <a:rPr lang="es-MX" dirty="0">
                <a:solidFill>
                  <a:srgbClr val="FFFF00"/>
                </a:solidFill>
              </a:rPr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Data </a:t>
            </a:r>
            <a:r>
              <a:rPr lang="es-MX" dirty="0" err="1"/>
              <a:t>Frame</a:t>
            </a:r>
            <a:r>
              <a:rPr lang="es-MX" dirty="0"/>
              <a:t> in </a:t>
            </a:r>
            <a:r>
              <a:rPr lang="es-MX" dirty="0" err="1"/>
              <a:t>order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FF00"/>
                </a:solidFill>
              </a:rPr>
              <a:t>most</a:t>
            </a:r>
            <a:r>
              <a:rPr lang="es-MX" dirty="0">
                <a:solidFill>
                  <a:srgbClr val="FFFF00"/>
                </a:solidFill>
              </a:rPr>
              <a:t> popular </a:t>
            </a:r>
            <a:r>
              <a:rPr lang="es-MX" dirty="0" err="1"/>
              <a:t>neighborhoods</a:t>
            </a:r>
            <a:r>
              <a:rPr lang="es-MX" dirty="0"/>
              <a:t>. ‘TN’ and ‘CN’ Data </a:t>
            </a:r>
            <a:r>
              <a:rPr lang="es-MX" dirty="0" err="1"/>
              <a:t>Frames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I </a:t>
            </a:r>
            <a:r>
              <a:rPr lang="es-MX" dirty="0" err="1"/>
              <a:t>did</a:t>
            </a:r>
            <a:r>
              <a:rPr lang="es-MX" dirty="0"/>
              <a:t> </a:t>
            </a:r>
            <a:r>
              <a:rPr lang="es-MX" dirty="0" err="1">
                <a:solidFill>
                  <a:srgbClr val="FFFF00"/>
                </a:solidFill>
              </a:rPr>
              <a:t>calls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Foursquare API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’explore’ and ‘</a:t>
            </a:r>
            <a:r>
              <a:rPr lang="es-MX" dirty="0" err="1"/>
              <a:t>details</a:t>
            </a:r>
            <a:r>
              <a:rPr lang="es-MX" dirty="0"/>
              <a:t>’ </a:t>
            </a:r>
            <a:r>
              <a:rPr lang="es-MX" dirty="0" err="1">
                <a:solidFill>
                  <a:srgbClr val="FFFF00"/>
                </a:solidFill>
              </a:rPr>
              <a:t>endpoints</a:t>
            </a:r>
            <a:r>
              <a:rPr lang="es-MX" dirty="0"/>
              <a:t>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8AF04-0FB1-4760-A89E-51090DB8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00" y="2184400"/>
            <a:ext cx="4467116" cy="3840479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000" dirty="0"/>
              <a:t>1)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>
                <a:solidFill>
                  <a:srgbClr val="FFFF00"/>
                </a:solidFill>
              </a:rPr>
              <a:t>Data </a:t>
            </a:r>
            <a:r>
              <a:rPr lang="es-MX" sz="2000" dirty="0" err="1">
                <a:solidFill>
                  <a:srgbClr val="FFFF00"/>
                </a:solidFill>
              </a:rPr>
              <a:t>Frames</a:t>
            </a:r>
            <a:r>
              <a:rPr lang="es-MX" sz="2000" dirty="0"/>
              <a:t>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>
                <a:solidFill>
                  <a:srgbClr val="FFFF00"/>
                </a:solidFill>
              </a:rPr>
              <a:t>coordinates</a:t>
            </a:r>
            <a:r>
              <a:rPr lang="es-MX" sz="2000" dirty="0"/>
              <a:t>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each</a:t>
            </a:r>
            <a:r>
              <a:rPr lang="es-MX" sz="2000" dirty="0"/>
              <a:t> </a:t>
            </a:r>
            <a:r>
              <a:rPr lang="es-MX" sz="2000" dirty="0" err="1"/>
              <a:t>borough</a:t>
            </a:r>
            <a:r>
              <a:rPr lang="es-MX" sz="2000" dirty="0"/>
              <a:t> </a:t>
            </a:r>
            <a:r>
              <a:rPr lang="es-MX" sz="2000" dirty="0" err="1"/>
              <a:t>that</a:t>
            </a:r>
            <a:r>
              <a:rPr lang="es-MX" sz="2000" dirty="0"/>
              <a:t> I </a:t>
            </a:r>
            <a:r>
              <a:rPr lang="es-MX" sz="2000" dirty="0" err="1"/>
              <a:t>want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analize</a:t>
            </a:r>
            <a:r>
              <a:rPr lang="es-MX" sz="2000" dirty="0"/>
              <a:t>: </a:t>
            </a:r>
            <a:r>
              <a:rPr lang="es-MX" sz="2000" dirty="0" err="1"/>
              <a:t>Tlahuac</a:t>
            </a:r>
            <a:r>
              <a:rPr lang="es-MX" sz="2000" dirty="0"/>
              <a:t> and </a:t>
            </a:r>
            <a:r>
              <a:rPr lang="es-MX" sz="2000" dirty="0" err="1"/>
              <a:t>Cuahtemoc</a:t>
            </a:r>
            <a:r>
              <a:rPr lang="es-MX" sz="2000" dirty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2)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>
                <a:solidFill>
                  <a:srgbClr val="FFFF00"/>
                </a:solidFill>
              </a:rPr>
              <a:t>Data </a:t>
            </a:r>
            <a:r>
              <a:rPr lang="es-MX" sz="2000" dirty="0" err="1">
                <a:solidFill>
                  <a:srgbClr val="FFFF00"/>
                </a:solidFill>
              </a:rPr>
              <a:t>Frames</a:t>
            </a:r>
            <a:r>
              <a:rPr lang="es-MX" sz="2000" dirty="0">
                <a:solidFill>
                  <a:srgbClr val="FFFF00"/>
                </a:solidFill>
              </a:rPr>
              <a:t>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most</a:t>
            </a:r>
            <a:r>
              <a:rPr lang="es-MX" sz="2000" dirty="0"/>
              <a:t> </a:t>
            </a:r>
            <a:r>
              <a:rPr lang="es-MX" sz="2000" dirty="0">
                <a:solidFill>
                  <a:srgbClr val="FFFF00"/>
                </a:solidFill>
              </a:rPr>
              <a:t>popular </a:t>
            </a:r>
            <a:r>
              <a:rPr lang="es-MX" sz="2000" dirty="0" err="1">
                <a:solidFill>
                  <a:srgbClr val="FFFF00"/>
                </a:solidFill>
              </a:rPr>
              <a:t>neighborhoods</a:t>
            </a:r>
            <a:r>
              <a:rPr lang="es-MX" sz="2000" dirty="0">
                <a:solidFill>
                  <a:srgbClr val="FFFF00"/>
                </a:solidFill>
              </a:rPr>
              <a:t>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each</a:t>
            </a:r>
            <a:r>
              <a:rPr lang="es-MX" sz="2000" dirty="0"/>
              <a:t> </a:t>
            </a:r>
            <a:r>
              <a:rPr lang="es-MX" sz="2000" dirty="0" err="1"/>
              <a:t>borough</a:t>
            </a:r>
            <a:r>
              <a:rPr lang="es-MX" sz="2000" dirty="0"/>
              <a:t>.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3)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>
                <a:solidFill>
                  <a:srgbClr val="FFFF00"/>
                </a:solidFill>
              </a:rPr>
              <a:t>Data </a:t>
            </a:r>
            <a:r>
              <a:rPr lang="es-MX" sz="2000" dirty="0" err="1">
                <a:solidFill>
                  <a:srgbClr val="FFFF00"/>
                </a:solidFill>
              </a:rPr>
              <a:t>Frames</a:t>
            </a:r>
            <a:r>
              <a:rPr lang="es-MX" sz="2000" dirty="0"/>
              <a:t>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Foursquare </a:t>
            </a:r>
            <a:r>
              <a:rPr lang="es-MX" sz="2000" dirty="0" err="1">
                <a:solidFill>
                  <a:srgbClr val="FFFF00"/>
                </a:solidFill>
              </a:rPr>
              <a:t>features</a:t>
            </a:r>
            <a:r>
              <a:rPr lang="es-MX" sz="2000" dirty="0">
                <a:solidFill>
                  <a:srgbClr val="FFFF00"/>
                </a:solidFill>
              </a:rPr>
              <a:t> </a:t>
            </a:r>
            <a:r>
              <a:rPr lang="es-MX" sz="2000" dirty="0" err="1"/>
              <a:t>like</a:t>
            </a:r>
            <a:r>
              <a:rPr lang="es-MX" sz="2000" dirty="0"/>
              <a:t> rating.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C740F51-D17A-47F4-B01C-9E3F6CA756BB}"/>
              </a:ext>
            </a:extLst>
          </p:cNvPr>
          <p:cNvSpPr txBox="1">
            <a:spLocks/>
          </p:cNvSpPr>
          <p:nvPr/>
        </p:nvSpPr>
        <p:spPr>
          <a:xfrm>
            <a:off x="7155282" y="1447800"/>
            <a:ext cx="3401064" cy="596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did</a:t>
            </a:r>
            <a:r>
              <a:rPr lang="es-MX" dirty="0"/>
              <a:t> I </a:t>
            </a:r>
            <a:r>
              <a:rPr lang="es-MX" dirty="0">
                <a:solidFill>
                  <a:srgbClr val="FFFF00"/>
                </a:solidFill>
              </a:rPr>
              <a:t>Do?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DACE0F9-E884-4EA1-AFDC-F31992BFD687}"/>
              </a:ext>
            </a:extLst>
          </p:cNvPr>
          <p:cNvCxnSpPr/>
          <p:nvPr/>
        </p:nvCxnSpPr>
        <p:spPr>
          <a:xfrm>
            <a:off x="5486400" y="622300"/>
            <a:ext cx="0" cy="5715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9747DB4-04A1-4950-95B2-D2F4F5999DE6}"/>
              </a:ext>
            </a:extLst>
          </p:cNvPr>
          <p:cNvSpPr txBox="1">
            <a:spLocks/>
          </p:cNvSpPr>
          <p:nvPr/>
        </p:nvSpPr>
        <p:spPr>
          <a:xfrm>
            <a:off x="212617" y="25400"/>
            <a:ext cx="3604879" cy="596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Data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>
                <a:solidFill>
                  <a:srgbClr val="FFFF00"/>
                </a:solidFill>
              </a:rPr>
              <a:t>Mexico</a:t>
            </a:r>
            <a:r>
              <a:rPr lang="es-MX" dirty="0">
                <a:solidFill>
                  <a:srgbClr val="FFFF00"/>
                </a:solidFill>
              </a:rPr>
              <a:t> City</a:t>
            </a:r>
          </a:p>
        </p:txBody>
      </p:sp>
    </p:spTree>
    <p:extLst>
      <p:ext uri="{BB962C8B-B14F-4D97-AF65-F5344CB8AC3E}">
        <p14:creationId xmlns:p14="http://schemas.microsoft.com/office/powerpoint/2010/main" val="14860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0E27-AF56-44BB-965E-79D3D18F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2" y="239796"/>
            <a:ext cx="4421189" cy="601382"/>
          </a:xfrm>
        </p:spPr>
        <p:txBody>
          <a:bodyPr/>
          <a:lstStyle/>
          <a:p>
            <a:r>
              <a:rPr lang="en-US" sz="2400" dirty="0"/>
              <a:t>Here are the </a:t>
            </a:r>
            <a:r>
              <a:rPr lang="en-US" sz="2400" dirty="0">
                <a:solidFill>
                  <a:srgbClr val="FFFF00"/>
                </a:solidFill>
              </a:rPr>
              <a:t>results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D60AFC2-8417-48CC-8333-4069D2CD5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" y="1742920"/>
            <a:ext cx="9833845" cy="1816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3F1E5A-9D0C-45F5-887F-F1FC0FC2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77" y="4247840"/>
            <a:ext cx="8940800" cy="17689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31BB064-F2F7-44CD-969F-45BA15172D98}"/>
              </a:ext>
            </a:extLst>
          </p:cNvPr>
          <p:cNvSpPr txBox="1"/>
          <p:nvPr/>
        </p:nvSpPr>
        <p:spPr>
          <a:xfrm>
            <a:off x="4665334" y="1203110"/>
            <a:ext cx="286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Tlahuac</a:t>
            </a:r>
            <a:r>
              <a:rPr lang="en-US" sz="2000" dirty="0"/>
              <a:t> with features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9830EE4-F5A1-4042-9BAE-FAA30C7D3273}"/>
              </a:ext>
            </a:extLst>
          </p:cNvPr>
          <p:cNvSpPr txBox="1"/>
          <p:nvPr/>
        </p:nvSpPr>
        <p:spPr>
          <a:xfrm>
            <a:off x="4412686" y="3703375"/>
            <a:ext cx="359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Cuauhtemoc</a:t>
            </a:r>
            <a:r>
              <a:rPr lang="en-US" sz="2000" dirty="0"/>
              <a:t> with features</a:t>
            </a:r>
          </a:p>
        </p:txBody>
      </p:sp>
    </p:spTree>
    <p:extLst>
      <p:ext uri="{BB962C8B-B14F-4D97-AF65-F5344CB8AC3E}">
        <p14:creationId xmlns:p14="http://schemas.microsoft.com/office/powerpoint/2010/main" val="378016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A64E8-F3F9-4AA1-99F0-C7520FDF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325121"/>
            <a:ext cx="2032746" cy="508000"/>
          </a:xfrm>
        </p:spPr>
        <p:txBody>
          <a:bodyPr/>
          <a:lstStyle/>
          <a:p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now?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4BB6745-27AA-4543-A30B-51808824A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1" y="1958339"/>
            <a:ext cx="7048500" cy="355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EC7E0-7303-4008-A010-9CE4DBF8A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00" y="1447800"/>
            <a:ext cx="4086117" cy="457707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 need to </a:t>
            </a:r>
            <a:r>
              <a:rPr lang="en-US" sz="2000" dirty="0">
                <a:solidFill>
                  <a:srgbClr val="FFFF00"/>
                </a:solidFill>
              </a:rPr>
              <a:t>get parameters </a:t>
            </a:r>
            <a:r>
              <a:rPr lang="en-US" sz="2000" dirty="0"/>
              <a:t>from </a:t>
            </a:r>
            <a:r>
              <a:rPr lang="en-US" sz="2000" dirty="0" err="1"/>
              <a:t>Tlahuac</a:t>
            </a:r>
            <a:r>
              <a:rPr lang="en-US" sz="2000" dirty="0"/>
              <a:t> borough in order to </a:t>
            </a:r>
            <a:r>
              <a:rPr lang="en-US" sz="2000" dirty="0">
                <a:solidFill>
                  <a:srgbClr val="FFFF00"/>
                </a:solidFill>
              </a:rPr>
              <a:t>choose </a:t>
            </a:r>
            <a:r>
              <a:rPr lang="en-US" sz="2000" dirty="0"/>
              <a:t>a kind of venue from </a:t>
            </a:r>
            <a:r>
              <a:rPr lang="en-US" sz="2000" dirty="0" err="1"/>
              <a:t>Cuauhtemoc</a:t>
            </a:r>
            <a:r>
              <a:rPr lang="en-US" sz="2000" dirty="0"/>
              <a:t> borough.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parameters are number of venues and rating. </a:t>
            </a:r>
            <a:r>
              <a:rPr lang="en-US" sz="2000" dirty="0">
                <a:solidFill>
                  <a:srgbClr val="FFFF00"/>
                </a:solidFill>
              </a:rPr>
              <a:t>I don´t consider</a:t>
            </a:r>
            <a:r>
              <a:rPr lang="en-US" sz="2000" dirty="0"/>
              <a:t> the ‘likes’ feature because </a:t>
            </a:r>
            <a:r>
              <a:rPr lang="en-US" sz="2000" dirty="0">
                <a:solidFill>
                  <a:srgbClr val="FFFF00"/>
                </a:solidFill>
              </a:rPr>
              <a:t>there aren´t enough </a:t>
            </a:r>
            <a:r>
              <a:rPr lang="en-US" sz="2000" dirty="0"/>
              <a:t>likes per venue.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 can </a:t>
            </a:r>
            <a:r>
              <a:rPr lang="en-US" sz="2000" dirty="0">
                <a:solidFill>
                  <a:srgbClr val="FFFF00"/>
                </a:solidFill>
              </a:rPr>
              <a:t>sort the results </a:t>
            </a:r>
            <a:r>
              <a:rPr lang="en-US" sz="2000" dirty="0"/>
              <a:t>by rating or by number of venues. </a:t>
            </a:r>
          </a:p>
        </p:txBody>
      </p:sp>
    </p:spTree>
    <p:extLst>
      <p:ext uri="{BB962C8B-B14F-4D97-AF65-F5344CB8AC3E}">
        <p14:creationId xmlns:p14="http://schemas.microsoft.com/office/powerpoint/2010/main" val="287193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0BAB4-B79C-41FE-8234-6C02DE57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6680946" cy="508000"/>
          </a:xfrm>
        </p:spPr>
        <p:txBody>
          <a:bodyPr/>
          <a:lstStyle/>
          <a:p>
            <a:r>
              <a:rPr lang="en-US" dirty="0"/>
              <a:t>Choosing the </a:t>
            </a:r>
            <a:r>
              <a:rPr lang="en-US" dirty="0">
                <a:solidFill>
                  <a:srgbClr val="FFFF00"/>
                </a:solidFill>
              </a:rPr>
              <a:t>Mexican restaurant </a:t>
            </a:r>
            <a:r>
              <a:rPr lang="en-US" dirty="0" err="1">
                <a:solidFill>
                  <a:srgbClr val="FFFF00"/>
                </a:solidFill>
              </a:rPr>
              <a:t>categorie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176FAE-4E1D-4273-AE86-CA70C4AF5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02" y="1282699"/>
            <a:ext cx="5981197" cy="48926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9776F2-E292-424C-ACFB-BB1B321B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200" y="1447800"/>
            <a:ext cx="4225817" cy="45770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err="1"/>
              <a:t>Tlahuac</a:t>
            </a:r>
            <a:r>
              <a:rPr lang="en-US" sz="2000" dirty="0"/>
              <a:t> has </a:t>
            </a:r>
            <a:r>
              <a:rPr lang="en-US" sz="2000" dirty="0">
                <a:solidFill>
                  <a:srgbClr val="FFFF00"/>
                </a:solidFill>
              </a:rPr>
              <a:t>more Mexican restaurant </a:t>
            </a:r>
            <a:r>
              <a:rPr lang="en-US" sz="2000" dirty="0"/>
              <a:t>venues than the other categories.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And </a:t>
            </a:r>
            <a:r>
              <a:rPr lang="en-US" sz="2000" dirty="0" err="1"/>
              <a:t>Cuauhtemoc</a:t>
            </a:r>
            <a:r>
              <a:rPr lang="en-US" sz="2000" dirty="0"/>
              <a:t> borough </a:t>
            </a:r>
            <a:r>
              <a:rPr lang="en-US" sz="2000" dirty="0">
                <a:solidFill>
                  <a:srgbClr val="FFFF00"/>
                </a:solidFill>
              </a:rPr>
              <a:t>has</a:t>
            </a:r>
            <a:r>
              <a:rPr lang="en-US" sz="2000" dirty="0"/>
              <a:t> a Mexican restaurant venue with a </a:t>
            </a:r>
            <a:r>
              <a:rPr lang="en-US" sz="2000" dirty="0">
                <a:solidFill>
                  <a:srgbClr val="FFFF00"/>
                </a:solidFill>
              </a:rPr>
              <a:t>great rating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 need a </a:t>
            </a:r>
            <a:r>
              <a:rPr lang="en-US" sz="2000" dirty="0">
                <a:solidFill>
                  <a:srgbClr val="FFFF00"/>
                </a:solidFill>
              </a:rPr>
              <a:t>Data Frame (MR) </a:t>
            </a:r>
            <a:r>
              <a:rPr lang="en-US" sz="2000" dirty="0"/>
              <a:t>with the Mexican restaurant venues in </a:t>
            </a:r>
            <a:r>
              <a:rPr lang="en-US" sz="2000" dirty="0" err="1"/>
              <a:t>Tlahuac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FF00"/>
                </a:solidFill>
              </a:rPr>
              <a:t>numerical info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Where are the </a:t>
            </a:r>
            <a:r>
              <a:rPr lang="en-US" sz="2000" dirty="0">
                <a:solidFill>
                  <a:srgbClr val="FFFF00"/>
                </a:solidFill>
              </a:rPr>
              <a:t>most popular venues</a:t>
            </a:r>
            <a:r>
              <a:rPr lang="en-US" sz="2000" dirty="0"/>
              <a:t> in this Data Frame?</a:t>
            </a:r>
          </a:p>
        </p:txBody>
      </p:sp>
    </p:spTree>
    <p:extLst>
      <p:ext uri="{BB962C8B-B14F-4D97-AF65-F5344CB8AC3E}">
        <p14:creationId xmlns:p14="http://schemas.microsoft.com/office/powerpoint/2010/main" val="188347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228E-A976-4C2C-A59D-97B0F659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102443" cy="436968"/>
          </a:xfrm>
        </p:spPr>
        <p:txBody>
          <a:bodyPr/>
          <a:lstStyle/>
          <a:p>
            <a:r>
              <a:rPr lang="en-US" sz="2400" dirty="0"/>
              <a:t>MR </a:t>
            </a:r>
            <a:r>
              <a:rPr lang="en-US" sz="2400" dirty="0">
                <a:solidFill>
                  <a:schemeClr val="tx1"/>
                </a:solidFill>
              </a:rPr>
              <a:t>map with </a:t>
            </a:r>
            <a:r>
              <a:rPr lang="en-US" sz="2400" dirty="0">
                <a:solidFill>
                  <a:srgbClr val="FFFF00"/>
                </a:solidFill>
              </a:rPr>
              <a:t>color marks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93BDF1-094A-4740-AEAA-E87172DF7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47" y="1000896"/>
            <a:ext cx="9626905" cy="53482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890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61C22-445E-4AF9-B3CC-12499A6C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7410"/>
            <a:ext cx="6928579" cy="40532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about </a:t>
            </a:r>
            <a:r>
              <a:rPr lang="en-US" dirty="0">
                <a:solidFill>
                  <a:srgbClr val="FFFF00"/>
                </a:solidFill>
              </a:rPr>
              <a:t>Mexican restaurant venues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B2A690-660B-4F14-A89C-A7A909E8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276" y="1099751"/>
            <a:ext cx="5116592" cy="53419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In Mexico City the boroughs </a:t>
            </a:r>
            <a:r>
              <a:rPr lang="en-US" sz="2000" dirty="0">
                <a:solidFill>
                  <a:srgbClr val="FFFF00"/>
                </a:solidFill>
              </a:rPr>
              <a:t>that are nearest</a:t>
            </a:r>
            <a:r>
              <a:rPr lang="en-US" sz="2000" dirty="0"/>
              <a:t> from the Downtown have a better economy. So, it </a:t>
            </a:r>
            <a:r>
              <a:rPr lang="en-US" sz="2000" dirty="0">
                <a:solidFill>
                  <a:srgbClr val="FFFF00"/>
                </a:solidFill>
              </a:rPr>
              <a:t>avoids to open better venues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There are two regions</a:t>
            </a:r>
            <a:r>
              <a:rPr lang="en-US" sz="2000" dirty="0"/>
              <a:t>. The left region has the most popular venues in the Mexican restaurant </a:t>
            </a:r>
            <a:r>
              <a:rPr lang="en-US" sz="2000" dirty="0" err="1"/>
              <a:t>categorie</a:t>
            </a:r>
            <a:r>
              <a:rPr lang="en-US" sz="2000" dirty="0"/>
              <a:t>. The right region has </a:t>
            </a:r>
            <a:r>
              <a:rPr lang="en-US" sz="2000" dirty="0">
                <a:solidFill>
                  <a:srgbClr val="FFFF00"/>
                </a:solidFill>
              </a:rPr>
              <a:t>the worst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Only two good places exist in the right side</a:t>
            </a:r>
            <a:r>
              <a:rPr lang="en-US" sz="2000" dirty="0"/>
              <a:t>. This situation is very interesting. In fact, it could be a </a:t>
            </a:r>
            <a:r>
              <a:rPr lang="en-US" sz="2000" dirty="0">
                <a:solidFill>
                  <a:srgbClr val="FFFF00"/>
                </a:solidFill>
              </a:rPr>
              <a:t>good opportunity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The venues in the left side in </a:t>
            </a:r>
            <a:r>
              <a:rPr lang="en-US" sz="2000" dirty="0">
                <a:solidFill>
                  <a:srgbClr val="FFFF00"/>
                </a:solidFill>
              </a:rPr>
              <a:t>fact are very far </a:t>
            </a:r>
            <a:r>
              <a:rPr lang="en-US" sz="2000" dirty="0"/>
              <a:t>from the </a:t>
            </a:r>
            <a:r>
              <a:rPr lang="en-US" sz="2000" dirty="0" err="1"/>
              <a:t>Tlahuac</a:t>
            </a:r>
            <a:r>
              <a:rPr lang="en-US" sz="2000" dirty="0"/>
              <a:t> Borough.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D0F02F-56A4-4AAF-B561-E1B39E20B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6916" y="1997525"/>
            <a:ext cx="5837289" cy="35463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 know now that the </a:t>
            </a:r>
            <a:r>
              <a:rPr lang="en-US" dirty="0">
                <a:solidFill>
                  <a:srgbClr val="FFFF00"/>
                </a:solidFill>
              </a:rPr>
              <a:t>people who rate</a:t>
            </a:r>
            <a:r>
              <a:rPr lang="en-US" dirty="0"/>
              <a:t> these places prefer the Mexican venues</a:t>
            </a:r>
            <a:r>
              <a:rPr lang="en-US" dirty="0">
                <a:solidFill>
                  <a:srgbClr val="FFFF00"/>
                </a:solidFill>
              </a:rPr>
              <a:t> without the </a:t>
            </a:r>
            <a:r>
              <a:rPr lang="en-US" dirty="0" err="1">
                <a:solidFill>
                  <a:srgbClr val="FFFF00"/>
                </a:solidFill>
              </a:rPr>
              <a:t>Tlahuac</a:t>
            </a:r>
            <a:r>
              <a:rPr lang="en-US" dirty="0">
                <a:solidFill>
                  <a:srgbClr val="FFFF00"/>
                </a:solidFill>
              </a:rPr>
              <a:t> borough.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It seems if you open a similar restaurant </a:t>
            </a:r>
            <a:r>
              <a:rPr lang="en-US" dirty="0">
                <a:solidFill>
                  <a:srgbClr val="FFFF00"/>
                </a:solidFill>
              </a:rPr>
              <a:t>like the Cardenal restaurant </a:t>
            </a:r>
            <a:r>
              <a:rPr lang="en-US" dirty="0"/>
              <a:t>in the </a:t>
            </a:r>
            <a:r>
              <a:rPr lang="en-US" dirty="0" err="1"/>
              <a:t>Tlahuac</a:t>
            </a:r>
            <a:r>
              <a:rPr lang="en-US" dirty="0"/>
              <a:t> borough and you </a:t>
            </a:r>
            <a:r>
              <a:rPr lang="en-US" dirty="0">
                <a:solidFill>
                  <a:srgbClr val="FFFF00"/>
                </a:solidFill>
              </a:rPr>
              <a:t>try to connect your venue with the main venue browsers </a:t>
            </a:r>
            <a:r>
              <a:rPr lang="en-US" dirty="0"/>
              <a:t>you can earn the attention of the persons who are </a:t>
            </a:r>
            <a:r>
              <a:rPr lang="en-US" dirty="0">
                <a:solidFill>
                  <a:srgbClr val="FFFF00"/>
                </a:solidFill>
              </a:rPr>
              <a:t>not happy </a:t>
            </a:r>
            <a:r>
              <a:rPr lang="en-US" dirty="0"/>
              <a:t>with restaurants near the borough.</a:t>
            </a:r>
          </a:p>
        </p:txBody>
      </p:sp>
    </p:spTree>
    <p:extLst>
      <p:ext uri="{BB962C8B-B14F-4D97-AF65-F5344CB8AC3E}">
        <p14:creationId xmlns:p14="http://schemas.microsoft.com/office/powerpoint/2010/main" val="359669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61C22-445E-4AF9-B3CC-12499A6C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7410"/>
            <a:ext cx="7302843" cy="40532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 about </a:t>
            </a:r>
            <a:r>
              <a:rPr lang="en-US" dirty="0">
                <a:solidFill>
                  <a:srgbClr val="FFFF00"/>
                </a:solidFill>
              </a:rPr>
              <a:t>report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B2A690-660B-4F14-A89C-A7A909E8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276" y="1099751"/>
            <a:ext cx="5116592" cy="53419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notebook and the report </a:t>
            </a:r>
            <a:r>
              <a:rPr lang="en-US" dirty="0">
                <a:solidFill>
                  <a:srgbClr val="FFFF00"/>
                </a:solidFill>
              </a:rPr>
              <a:t>are very useful. You can know how to start</a:t>
            </a:r>
            <a:r>
              <a:rPr lang="en-US" dirty="0"/>
              <a:t> If you want to open a venue near the </a:t>
            </a:r>
            <a:r>
              <a:rPr lang="en-US" dirty="0" err="1"/>
              <a:t>Tlahuac</a:t>
            </a:r>
            <a:r>
              <a:rPr lang="en-US" dirty="0"/>
              <a:t> borough. I know, there are many others features that I need to consider,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dirty="0"/>
              <a:t>Many venues </a:t>
            </a:r>
            <a:r>
              <a:rPr lang="en-US" dirty="0">
                <a:solidFill>
                  <a:srgbClr val="FFFF00"/>
                </a:solidFill>
              </a:rPr>
              <a:t>are not registered in Foursquare. </a:t>
            </a:r>
            <a:r>
              <a:rPr lang="en-US" dirty="0"/>
              <a:t>Maybe with other site with API I can get more detail information in certain region. Also, many venues in </a:t>
            </a:r>
            <a:r>
              <a:rPr lang="en-US" dirty="0" err="1"/>
              <a:t>Tlahuac</a:t>
            </a:r>
            <a:r>
              <a:rPr lang="en-US" dirty="0"/>
              <a:t> borough </a:t>
            </a:r>
            <a:r>
              <a:rPr lang="en-US" dirty="0">
                <a:solidFill>
                  <a:srgbClr val="FFFF00"/>
                </a:solidFill>
              </a:rPr>
              <a:t>don´t use the social media ways </a:t>
            </a:r>
            <a:r>
              <a:rPr lang="en-US" dirty="0"/>
              <a:t>to get better promotion. </a:t>
            </a:r>
          </a:p>
          <a:p>
            <a:pPr marL="0" indent="0" algn="just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check-ins are very important</a:t>
            </a:r>
            <a:r>
              <a:rPr lang="en-US" dirty="0"/>
              <a:t>. Maybe the rating could be high, but if you don´t have enough registers, that information </a:t>
            </a:r>
            <a:r>
              <a:rPr lang="en-US" dirty="0">
                <a:solidFill>
                  <a:srgbClr val="FFFF00"/>
                </a:solidFill>
              </a:rPr>
              <a:t>could be not very relevant. 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D0F02F-56A4-4AAF-B561-E1B39E20B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7489" y="1793638"/>
            <a:ext cx="5466587" cy="44588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A good idea of business </a:t>
            </a:r>
            <a:r>
              <a:rPr lang="en-US" dirty="0"/>
              <a:t>is to offer social media services in the </a:t>
            </a:r>
            <a:r>
              <a:rPr lang="en-US" dirty="0" err="1"/>
              <a:t>Tlahuac</a:t>
            </a:r>
            <a:r>
              <a:rPr lang="en-US" dirty="0"/>
              <a:t> borough. </a:t>
            </a:r>
          </a:p>
          <a:p>
            <a:pPr marL="0" indent="0" algn="just">
              <a:buNone/>
            </a:pPr>
            <a:r>
              <a:rPr lang="en-US" dirty="0" err="1"/>
              <a:t>Tlahuac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doesn´t have variety. </a:t>
            </a:r>
            <a:r>
              <a:rPr lang="en-US" dirty="0"/>
              <a:t>It´s enough with see the Data Frames. The most common kind venue is food. </a:t>
            </a:r>
          </a:p>
          <a:p>
            <a:pPr marL="0" indent="0" algn="just">
              <a:buNone/>
            </a:pPr>
            <a:r>
              <a:rPr lang="en-US" dirty="0"/>
              <a:t>If a </a:t>
            </a:r>
            <a:r>
              <a:rPr lang="en-US" dirty="0" err="1"/>
              <a:t>categorie</a:t>
            </a:r>
            <a:r>
              <a:rPr lang="en-US" dirty="0"/>
              <a:t> has one venue and that venue </a:t>
            </a:r>
            <a:r>
              <a:rPr lang="en-US" dirty="0">
                <a:solidFill>
                  <a:srgbClr val="FFFF00"/>
                </a:solidFill>
              </a:rPr>
              <a:t>has a high rating, you should investigate more about it </a:t>
            </a:r>
            <a:r>
              <a:rPr lang="en-US" dirty="0"/>
              <a:t>even there are not enough information about the check-ins.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8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140</TotalTime>
  <Words>657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   How can I open a similar venue     in my local economy like the most popular from the Downtown?    </vt:lpstr>
      <vt:lpstr>I need some Data</vt:lpstr>
      <vt:lpstr>Here are the results</vt:lpstr>
      <vt:lpstr>And now?</vt:lpstr>
      <vt:lpstr>Choosing the Mexican restaurant categorie</vt:lpstr>
      <vt:lpstr>MR map with color marks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I open a similar venue in my local economy like the most popular from the Downtown?</dc:title>
  <dc:creator>GUSTAVO</dc:creator>
  <cp:lastModifiedBy>GUSTAVO</cp:lastModifiedBy>
  <cp:revision>16</cp:revision>
  <dcterms:created xsi:type="dcterms:W3CDTF">2020-08-02T05:29:30Z</dcterms:created>
  <dcterms:modified xsi:type="dcterms:W3CDTF">2020-08-02T07:49:57Z</dcterms:modified>
</cp:coreProperties>
</file>