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3" roundtripDataSignature="AMtx7mhpP6aT/uqAqX0fjCf278sWHvfM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b88deadb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6b88deadb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b88deadb3_1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6b88deadb3_1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a09a055cb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6a09a055c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a09a055c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a09a055c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7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12" name="Google Shape;12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7"/>
          <p:cNvGrpSpPr/>
          <p:nvPr/>
        </p:nvGrpSpPr>
        <p:grpSpPr>
          <a:xfrm>
            <a:off x="830394" y="4169151"/>
            <a:ext cx="745763" cy="45826"/>
            <a:chOff x="4580561" y="2589004"/>
            <a:chExt cx="1064464" cy="25200"/>
          </a:xfrm>
        </p:grpSpPr>
        <p:sp>
          <p:nvSpPr>
            <p:cNvPr id="77" name="Google Shape;77;p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27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8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20" name="Google Shape;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19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28" name="Google Shape;28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1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" name="Google Shape;36;p20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37" name="Google Shape;3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20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22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46" name="Google Shape;46;p2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2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" name="Google Shape;52;p23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53" name="Google Shape;53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" name="Google Shape;61;p24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62" name="Google Shape;62;p2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25"/>
          <p:cNvGrpSpPr/>
          <p:nvPr/>
        </p:nvGrpSpPr>
        <p:grpSpPr>
          <a:xfrm>
            <a:off x="830394" y="4169151"/>
            <a:ext cx="745763" cy="45826"/>
            <a:chOff x="4580561" y="2589004"/>
            <a:chExt cx="1064464" cy="25200"/>
          </a:xfrm>
        </p:grpSpPr>
        <p:sp>
          <p:nvSpPr>
            <p:cNvPr id="68" name="Google Shape;68;p2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2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30.png"/><Relationship Id="rId6" Type="http://schemas.openxmlformats.org/officeDocument/2006/relationships/image" Target="../media/image25.png"/><Relationship Id="rId7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14.png"/><Relationship Id="rId11" Type="http://schemas.openxmlformats.org/officeDocument/2006/relationships/image" Target="../media/image20.png"/><Relationship Id="rId10" Type="http://schemas.openxmlformats.org/officeDocument/2006/relationships/image" Target="../media/image21.png"/><Relationship Id="rId9" Type="http://schemas.openxmlformats.org/officeDocument/2006/relationships/image" Target="../media/image22.png"/><Relationship Id="rId5" Type="http://schemas.openxmlformats.org/officeDocument/2006/relationships/image" Target="../media/image29.png"/><Relationship Id="rId6" Type="http://schemas.openxmlformats.org/officeDocument/2006/relationships/image" Target="../media/image24.png"/><Relationship Id="rId7" Type="http://schemas.openxmlformats.org/officeDocument/2006/relationships/image" Target="../media/image6.png"/><Relationship Id="rId8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pt-BR"/>
              <a:t>Trabalho final - ALN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450" y="2030550"/>
            <a:ext cx="7688100" cy="15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2400"/>
              <a:t>Cálculo de resistência equivalente em circuitos elétricos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 sz="2400"/>
              <a:t>por meio de métodos iterativos para sistemas lineares. </a:t>
            </a:r>
            <a:endParaRPr sz="2400"/>
          </a:p>
        </p:txBody>
      </p:sp>
      <p:sp>
        <p:nvSpPr>
          <p:cNvPr id="88" name="Google Shape;88;p1"/>
          <p:cNvSpPr txBox="1"/>
          <p:nvPr/>
        </p:nvSpPr>
        <p:spPr>
          <a:xfrm>
            <a:off x="729450" y="3333750"/>
            <a:ext cx="72537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Grupo: Francisco Paranhos e Gustavo Cruz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pt-BR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2025.1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730000" y="1318650"/>
            <a:ext cx="65484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Modelagem</a:t>
            </a:r>
            <a:endParaRPr/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592850" y="2097450"/>
            <a:ext cx="8414100" cy="30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 matriz do sistema é dada por                                     , se  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                                                   nas diagonais principais	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O lado direito do sistema é composto pelas correntes injetadas: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 as incógnitas são os potenciais em cada ponto:</a:t>
            </a:r>
            <a:endParaRPr sz="1500"/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5675" y="2153400"/>
            <a:ext cx="1333475" cy="3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4925" y="2187345"/>
            <a:ext cx="655325" cy="31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16575" y="2986400"/>
            <a:ext cx="1583881" cy="38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47238" y="3852798"/>
            <a:ext cx="1333475" cy="246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49750" y="4688250"/>
            <a:ext cx="1526091" cy="2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b88deadb3_10_0"/>
          <p:cNvSpPr txBox="1"/>
          <p:nvPr>
            <p:ph type="title"/>
          </p:nvPr>
        </p:nvSpPr>
        <p:spPr>
          <a:xfrm>
            <a:off x="730000" y="1318650"/>
            <a:ext cx="65484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Modelagem</a:t>
            </a:r>
            <a:endParaRPr/>
          </a:p>
        </p:txBody>
      </p:sp>
      <p:sp>
        <p:nvSpPr>
          <p:cNvPr id="164" name="Google Shape;164;g36b88deadb3_10_0"/>
          <p:cNvSpPr txBox="1"/>
          <p:nvPr>
            <p:ph idx="1" type="body"/>
          </p:nvPr>
        </p:nvSpPr>
        <p:spPr>
          <a:xfrm>
            <a:off x="592850" y="2097450"/>
            <a:ext cx="8414100" cy="24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Essa </a:t>
            </a:r>
            <a:r>
              <a:rPr lang="pt-BR" sz="1500"/>
              <a:t>matriz       do sistema tem um nome especial: é a Laplaciana do grafo.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Ela também pode ser escrita como o seguinte somatório: </a:t>
            </a:r>
            <a:endParaRPr sz="1500"/>
          </a:p>
        </p:txBody>
      </p:sp>
      <p:pic>
        <p:nvPicPr>
          <p:cNvPr id="165" name="Google Shape;165;g36b88deadb3_1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850" y="2206275"/>
            <a:ext cx="182425" cy="18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36b88deadb3_1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8525" y="2819025"/>
            <a:ext cx="3753451" cy="6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6b88deadb3_10_0"/>
          <p:cNvSpPr txBox="1"/>
          <p:nvPr/>
        </p:nvSpPr>
        <p:spPr>
          <a:xfrm>
            <a:off x="592850" y="3631400"/>
            <a:ext cx="74637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</a:pPr>
            <a:r>
              <a:rPr lang="pt-BR"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partir dessa fórmula podemos ver que para qualquer vetor       de voltagens vale que: </a:t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8" name="Google Shape;168;g36b88deadb3_1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2475" y="3757900"/>
            <a:ext cx="143800" cy="1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36b88deadb3_1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250" y="4269598"/>
            <a:ext cx="7134474" cy="5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type="title"/>
          </p:nvPr>
        </p:nvSpPr>
        <p:spPr>
          <a:xfrm>
            <a:off x="730000" y="1318650"/>
            <a:ext cx="65484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Abordagem numérica  </a:t>
            </a:r>
            <a:endParaRPr/>
          </a:p>
        </p:txBody>
      </p:sp>
      <p:sp>
        <p:nvSpPr>
          <p:cNvPr id="175" name="Google Shape;175;p9"/>
          <p:cNvSpPr txBox="1"/>
          <p:nvPr>
            <p:ph idx="1" type="body"/>
          </p:nvPr>
        </p:nvSpPr>
        <p:spPr>
          <a:xfrm>
            <a:off x="592850" y="1945050"/>
            <a:ext cx="8414100" cy="30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Gostaríamos de aplicar o algoritmo do Gradiente Conjugado (GC), como visto em aula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Entretanto, a matriz do sistema não é positiva-definida, apesar de ser simétrica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Assim, não podemos aplicar o GC diretamente, precisamos adaptar o problema ou utilizar um método iterativo mais complexo. (para ter resultados semelhantes)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Felizmente, para este problema é fácil obter uma matriz positiva-definida a partir de A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>
            <p:ph type="title"/>
          </p:nvPr>
        </p:nvSpPr>
        <p:spPr>
          <a:xfrm>
            <a:off x="730000" y="1318650"/>
            <a:ext cx="65484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Abordagem numérica  </a:t>
            </a:r>
            <a:endParaRPr/>
          </a:p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592850" y="1945050"/>
            <a:ext cx="8414100" cy="21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0956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500"/>
              <a:t>Gostaríamos de poder descartar uma linha e a sua coluna correspondente, assim a matriz resultante seria simétrica positiva-definida, mas não podemos perder informações do problema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1960"/>
              <a:buNone/>
            </a:pPr>
            <a:r>
              <a:t/>
            </a:r>
            <a:endParaRPr sz="1500"/>
          </a:p>
          <a:p>
            <a:pPr indent="-30956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1500"/>
              <a:t>Primeiramente, vale lembrar que a soma de todas as correntes injetadas deve ser igual a zero. Assim, vale: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196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1960"/>
              <a:buNone/>
            </a:pPr>
            <a:r>
              <a:t/>
            </a:r>
            <a:endParaRPr sz="1500"/>
          </a:p>
        </p:txBody>
      </p:sp>
      <p:pic>
        <p:nvPicPr>
          <p:cNvPr id="182" name="Google Shape;18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7425" y="3380375"/>
            <a:ext cx="3932100" cy="58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0"/>
          <p:cNvSpPr txBox="1"/>
          <p:nvPr/>
        </p:nvSpPr>
        <p:spPr>
          <a:xfrm>
            <a:off x="592850" y="4320525"/>
            <a:ext cx="7414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b="0" i="0" lang="pt-BR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Dessa maneira, podemos retirar uma linha da matriz sem perder nenhuma informação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/>
          <p:nvPr>
            <p:ph type="title"/>
          </p:nvPr>
        </p:nvSpPr>
        <p:spPr>
          <a:xfrm>
            <a:off x="730000" y="1318650"/>
            <a:ext cx="65484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Abordagem numérica  </a:t>
            </a:r>
            <a:endParaRPr/>
          </a:p>
        </p:txBody>
      </p:sp>
      <p:sp>
        <p:nvSpPr>
          <p:cNvPr id="189" name="Google Shape;189;p11"/>
          <p:cNvSpPr txBox="1"/>
          <p:nvPr>
            <p:ph idx="1" type="body"/>
          </p:nvPr>
        </p:nvSpPr>
        <p:spPr>
          <a:xfrm>
            <a:off x="592850" y="1945050"/>
            <a:ext cx="84141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pt-BR" sz="1350"/>
              <a:t>Em segundo lugar, sabemos que, para qualquer solução                                           do problema, vale que somar a mesma constante em todas as entradas também resulta em uma solução</a:t>
            </a:r>
            <a:endParaRPr sz="13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50"/>
          </a:p>
          <a:p>
            <a:pPr indent="-31432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pt-BR" sz="1350"/>
              <a:t>Em particular, sempre existe alguma solução em que alguma das entradas é nula 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50"/>
          </a:p>
          <a:p>
            <a:pPr indent="-31432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pt-BR" sz="1350"/>
              <a:t>Restringindo a nossa busca a esse tipo de solução, podemos remover uma coluna da matriz sem perder nenhuma informação </a:t>
            </a:r>
            <a:endParaRPr sz="13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050"/>
          </a:p>
        </p:txBody>
      </p:sp>
      <p:pic>
        <p:nvPicPr>
          <p:cNvPr id="190" name="Google Shape;19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9525" y="2036469"/>
            <a:ext cx="1303825" cy="210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b88deadb3_10_28"/>
          <p:cNvSpPr txBox="1"/>
          <p:nvPr>
            <p:ph type="title"/>
          </p:nvPr>
        </p:nvSpPr>
        <p:spPr>
          <a:xfrm>
            <a:off x="730000" y="1318650"/>
            <a:ext cx="65484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Abordagem numérica  </a:t>
            </a:r>
            <a:endParaRPr/>
          </a:p>
        </p:txBody>
      </p:sp>
      <p:sp>
        <p:nvSpPr>
          <p:cNvPr id="196" name="Google Shape;196;g36b88deadb3_10_28"/>
          <p:cNvSpPr txBox="1"/>
          <p:nvPr>
            <p:ph idx="1" type="body"/>
          </p:nvPr>
        </p:nvSpPr>
        <p:spPr>
          <a:xfrm>
            <a:off x="592850" y="1945050"/>
            <a:ext cx="8414100" cy="23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50"/>
              <a:buChar char="●"/>
            </a:pPr>
            <a:r>
              <a:rPr lang="pt-BR" sz="1350"/>
              <a:t>Assim,  substituímos o sistema                          pelo sistema                           , onde        é a matriz        sem sua última linha e coluna. Para que o GC funcione, precisamos provar que        é positiva definida.  Porém, note que se a última coordenada de        é      , então</a:t>
            </a:r>
            <a:endParaRPr sz="13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050"/>
          </a:p>
        </p:txBody>
      </p:sp>
      <p:pic>
        <p:nvPicPr>
          <p:cNvPr id="197" name="Google Shape;197;g36b88deadb3_1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450" y="2046450"/>
            <a:ext cx="733725" cy="1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36b88deadb3_1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2275" y="2046462"/>
            <a:ext cx="812375" cy="1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36b88deadb3_1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4300" y="2046450"/>
            <a:ext cx="189150" cy="1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36b88deadb3_1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6625" y="2046450"/>
            <a:ext cx="157017" cy="1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36b88deadb3_1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2225" y="2253575"/>
            <a:ext cx="189150" cy="1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36b88deadb3_10_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39600" y="2447640"/>
            <a:ext cx="157025" cy="154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36b88deadb3_10_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15550" y="2455700"/>
            <a:ext cx="102630" cy="16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36b88deadb3_10_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04937" y="2806163"/>
            <a:ext cx="4598526" cy="59227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36b88deadb3_10_28"/>
          <p:cNvSpPr txBox="1"/>
          <p:nvPr/>
        </p:nvSpPr>
        <p:spPr>
          <a:xfrm>
            <a:off x="592850" y="3586425"/>
            <a:ext cx="82995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Essa última soma é 0 se e somente se todos os somandos forem 0, o que acontece se e somente se                      para todo par de índices. Como a última coordenada é 0, isso implica que todas as outras coordenadas são 0, o que implica                    . Isso prova que         é positiva definida.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g36b88deadb3_10_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129575" y="3699475"/>
            <a:ext cx="614075" cy="19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36b88deadb3_10_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18600" y="4107150"/>
            <a:ext cx="554785" cy="1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36b88deadb3_10_28"/>
          <p:cNvPicPr preferRelativeResize="0"/>
          <p:nvPr/>
        </p:nvPicPr>
        <p:blipFill rotWithShape="1">
          <a:blip r:embed="rId5">
            <a:alphaModFix/>
          </a:blip>
          <a:srcRect b="-4579" l="0" r="0" t="4580"/>
          <a:stretch/>
        </p:blipFill>
        <p:spPr>
          <a:xfrm>
            <a:off x="4025475" y="4095659"/>
            <a:ext cx="189150" cy="1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"/>
          <p:cNvSpPr txBox="1"/>
          <p:nvPr>
            <p:ph type="title"/>
          </p:nvPr>
        </p:nvSpPr>
        <p:spPr>
          <a:xfrm>
            <a:off x="730000" y="1318650"/>
            <a:ext cx="37353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Abordagem numérica</a:t>
            </a:r>
            <a:endParaRPr/>
          </a:p>
        </p:txBody>
      </p:sp>
      <p:sp>
        <p:nvSpPr>
          <p:cNvPr id="214" name="Google Shape;214;p12"/>
          <p:cNvSpPr txBox="1"/>
          <p:nvPr>
            <p:ph idx="1" type="subTitle"/>
          </p:nvPr>
        </p:nvSpPr>
        <p:spPr>
          <a:xfrm>
            <a:off x="785900" y="2003300"/>
            <a:ext cx="3300900" cy="13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pt-BR"/>
              <a:t>Após obter uma matriz positiva-definida a partir da matriz original, podemos aplicar o GC </a:t>
            </a:r>
            <a:endParaRPr/>
          </a:p>
        </p:txBody>
      </p:sp>
      <p:pic>
        <p:nvPicPr>
          <p:cNvPr id="215" name="Google Shape;21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6575" y="1497625"/>
            <a:ext cx="2093800" cy="307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2"/>
          <p:cNvSpPr txBox="1"/>
          <p:nvPr/>
        </p:nvSpPr>
        <p:spPr>
          <a:xfrm>
            <a:off x="4808225" y="974675"/>
            <a:ext cx="4061400" cy="9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Algoritmo do gradiente conjugado: encontra uma estimativa para a solução do sistema                   iterativamente</a:t>
            </a:r>
            <a:endParaRPr b="0" i="0" sz="11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42725" y="1261700"/>
            <a:ext cx="461000" cy="1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Algoritmo GC: por que a escolha?</a:t>
            </a:r>
            <a:endParaRPr/>
          </a:p>
        </p:txBody>
      </p:sp>
      <p:sp>
        <p:nvSpPr>
          <p:cNvPr id="223" name="Google Shape;223;p13"/>
          <p:cNvSpPr txBox="1"/>
          <p:nvPr>
            <p:ph idx="1" type="body"/>
          </p:nvPr>
        </p:nvSpPr>
        <p:spPr>
          <a:xfrm>
            <a:off x="729450" y="2078875"/>
            <a:ext cx="7688700" cy="29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À princípio, não sabemos a configuração da matriz, só sabemos que ela é simétrica positiva-definida   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Entretanto, para a maioria dos circuitos, a matriz do sistema é relativamente esparsa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Logo, o GC apresenta uma vantagem de desempenho com relação aos outros métodos no caso de circuitos muito grandes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229" name="Google Shape;229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Foi possível modelar um problema de natureza física como um problema de álgebra linear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Fizemos as adaptações para viabilizar o uso de um método iterativo para sistemas lineares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Aplicamos o GC no sistema obtido para resolver o problema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/>
          <p:nvPr>
            <p:ph idx="4294967295" type="title"/>
          </p:nvPr>
        </p:nvSpPr>
        <p:spPr>
          <a:xfrm>
            <a:off x="773700" y="1663450"/>
            <a:ext cx="7596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chemeClr val="lt2"/>
                </a:solidFill>
              </a:rPr>
              <a:t>Obrigado!</a:t>
            </a:r>
            <a:endParaRPr>
              <a:solidFill>
                <a:schemeClr val="lt2"/>
              </a:solidFill>
            </a:endParaRPr>
          </a:p>
        </p:txBody>
      </p:sp>
      <p:cxnSp>
        <p:nvCxnSpPr>
          <p:cNvPr id="235" name="Google Shape;235;p15"/>
          <p:cNvCxnSpPr/>
          <p:nvPr/>
        </p:nvCxnSpPr>
        <p:spPr>
          <a:xfrm>
            <a:off x="4295550" y="2693400"/>
            <a:ext cx="5529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6" name="Google Shape;236;p15"/>
          <p:cNvSpPr txBox="1"/>
          <p:nvPr>
            <p:ph idx="4294967295" type="body"/>
          </p:nvPr>
        </p:nvSpPr>
        <p:spPr>
          <a:xfrm>
            <a:off x="773700" y="3357900"/>
            <a:ext cx="7596600" cy="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pt-BR">
                <a:solidFill>
                  <a:schemeClr val="lt2"/>
                </a:solidFill>
              </a:rPr>
              <a:t>Francisco e Gustavo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Apresentação do problema</a:t>
            </a:r>
            <a:endParaRPr/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729450" y="1968750"/>
            <a:ext cx="7688700" cy="30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0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88"/>
              <a:buChar char="●"/>
            </a:pPr>
            <a:r>
              <a:rPr lang="pt-BR" sz="1487"/>
              <a:t>Considere circuitos elétricos compostos por resistores ideais.</a:t>
            </a:r>
            <a:endParaRPr sz="148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87"/>
          </a:p>
          <a:p>
            <a:pPr indent="-32305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88"/>
              <a:buChar char="●"/>
            </a:pPr>
            <a:r>
              <a:rPr lang="pt-BR" sz="1487"/>
              <a:t>Os circuitos são compostos por nós ligados uns aos outros por resistores</a:t>
            </a:r>
            <a:endParaRPr sz="148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87"/>
          </a:p>
          <a:p>
            <a:pPr indent="-32305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88"/>
              <a:buChar char="●"/>
            </a:pPr>
            <a:r>
              <a:rPr lang="pt-BR" sz="1487"/>
              <a:t>Injeta-se uma corrente externa em um ou mais nós</a:t>
            </a:r>
            <a:endParaRPr sz="148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87"/>
          </a:p>
          <a:p>
            <a:pPr indent="-32305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88"/>
              <a:buChar char="●"/>
            </a:pPr>
            <a:r>
              <a:rPr lang="pt-BR" sz="1487"/>
              <a:t>Após o sistema entrar em equilíbrio, qual é a resistência equivalente entre dois pontos arbitrários? </a:t>
            </a:r>
            <a:endParaRPr sz="1487"/>
          </a:p>
        </p:txBody>
      </p:sp>
      <p:sp>
        <p:nvSpPr>
          <p:cNvPr id="95" name="Google Shape;95;p2"/>
          <p:cNvSpPr txBox="1"/>
          <p:nvPr/>
        </p:nvSpPr>
        <p:spPr>
          <a:xfrm>
            <a:off x="903225" y="3361500"/>
            <a:ext cx="536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/>
              <a:t>Exemplo:</a:t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718" y="1767175"/>
            <a:ext cx="6040574" cy="33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a09a055cb_0_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/>
              <a:t>Exemplo:</a:t>
            </a:r>
            <a:endParaRPr/>
          </a:p>
        </p:txBody>
      </p:sp>
      <p:pic>
        <p:nvPicPr>
          <p:cNvPr id="107" name="Google Shape;107;g36a09a055cb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2611" y="1810750"/>
            <a:ext cx="5722371" cy="32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Apresentação do problema</a:t>
            </a:r>
            <a:endParaRPr/>
          </a:p>
        </p:txBody>
      </p:sp>
      <p:sp>
        <p:nvSpPr>
          <p:cNvPr id="113" name="Google Shape;113;p4"/>
          <p:cNvSpPr txBox="1"/>
          <p:nvPr>
            <p:ph idx="2" type="body"/>
          </p:nvPr>
        </p:nvSpPr>
        <p:spPr>
          <a:xfrm>
            <a:off x="548900" y="2343250"/>
            <a:ext cx="3374400" cy="20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Quando as resistências estão em série ou em paralelo, o problema é mais simples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Mas e se o circuito for algo assim?</a:t>
            </a:r>
            <a:endParaRPr sz="1500"/>
          </a:p>
        </p:txBody>
      </p:sp>
      <p:pic>
        <p:nvPicPr>
          <p:cNvPr id="114" name="Google Shape;11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125" y="878125"/>
            <a:ext cx="2971901" cy="289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a09a055cb_0_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6a09a055cb_0_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6a09a055cb_0_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g36a09a055cb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Leis de Kirchhof</a:t>
            </a:r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729450" y="1968750"/>
            <a:ext cx="7688700" cy="30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035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88"/>
              <a:buChar char="●"/>
            </a:pPr>
            <a:r>
              <a:rPr lang="pt-BR" sz="1287"/>
              <a:t>Se os resistores não estão em série ou em paralelo, a abordagem mais comum é aplicar as Leis de Kirchhof</a:t>
            </a:r>
            <a:endParaRPr sz="1287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87"/>
          </a:p>
          <a:p>
            <a:pPr indent="-31035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88"/>
              <a:buChar char="●"/>
            </a:pPr>
            <a:r>
              <a:rPr lang="pt-BR" sz="1287"/>
              <a:t> Existem duas Leis de Kirchhoff para circuitos elétricos. Neste trabalho  utilizaremos a Lei das Correntes </a:t>
            </a:r>
            <a:endParaRPr sz="128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87"/>
          </a:p>
          <a:p>
            <a:pPr indent="-31035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88"/>
              <a:buChar char="●"/>
            </a:pPr>
            <a:r>
              <a:rPr lang="pt-BR" sz="1287"/>
              <a:t>Lei das Correntes (LCK): A soma de todas as correntes entrando e saindo do em um nó do circuito é igual a corrente injetada neste nó</a:t>
            </a:r>
            <a:endParaRPr sz="1287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287"/>
          </a:p>
          <a:p>
            <a:pPr indent="-310356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88"/>
              <a:buChar char="●"/>
            </a:pPr>
            <a:r>
              <a:rPr lang="pt-BR" sz="1287"/>
              <a:t>Ou seja, para um nó  k qualquer vale que </a:t>
            </a:r>
            <a:endParaRPr sz="1287"/>
          </a:p>
        </p:txBody>
      </p:sp>
      <p:sp>
        <p:nvSpPr>
          <p:cNvPr id="129" name="Google Shape;129;p5"/>
          <p:cNvSpPr txBox="1"/>
          <p:nvPr/>
        </p:nvSpPr>
        <p:spPr>
          <a:xfrm>
            <a:off x="903225" y="3361500"/>
            <a:ext cx="536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8575" y="4610925"/>
            <a:ext cx="1043975" cy="26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730000" y="1318650"/>
            <a:ext cx="65484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Modelagem</a:t>
            </a:r>
            <a:endParaRPr/>
          </a:p>
        </p:txBody>
      </p:sp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592850" y="2097450"/>
            <a:ext cx="8048400" cy="21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Vale relembrar a lei de Ohm: 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Assim, podemos combinar a lei de Ohm e a LCK.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Para cada nó, obtemos uma equação do tipo</a:t>
            </a:r>
            <a:endParaRPr sz="1500"/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5650" y="2156900"/>
            <a:ext cx="1165875" cy="2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30150" y="3681400"/>
            <a:ext cx="1441100" cy="6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730000" y="1318650"/>
            <a:ext cx="65484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pt-BR"/>
              <a:t>Modelagem</a:t>
            </a:r>
            <a:endParaRPr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592850" y="2097450"/>
            <a:ext cx="80484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67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1500"/>
              <a:t>Fazendo algumas manipulações algébricas, conseguimos:  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3693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3693"/>
              <a:buNone/>
            </a:pPr>
            <a:r>
              <a:t/>
            </a:r>
            <a:endParaRPr sz="1500"/>
          </a:p>
          <a:p>
            <a:pPr indent="-31673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1500"/>
              <a:t>Isso nos permite construir um sistema linear de equações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3693"/>
              <a:buNone/>
            </a:pPr>
            <a:r>
              <a:t/>
            </a:r>
            <a:endParaRPr sz="1500"/>
          </a:p>
          <a:p>
            <a:pPr indent="-31673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1500"/>
              <a:t>Resolvendo o sistema, obtemos o potencial elétrico em cada ponto, o que nos permite calcular a resistência equivalente entre dois pontos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93693"/>
              <a:buNone/>
            </a:pPr>
            <a:r>
              <a:t/>
            </a:r>
            <a:endParaRPr sz="1500"/>
          </a:p>
        </p:txBody>
      </p:sp>
      <p:pic>
        <p:nvPicPr>
          <p:cNvPr id="145" name="Google Shape;14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575" y="2522225"/>
            <a:ext cx="1982150" cy="6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4150" y="2522225"/>
            <a:ext cx="2171500" cy="68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56225" y="3207250"/>
            <a:ext cx="897850" cy="2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