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1" r:id="rId6"/>
    <p:sldId id="272" r:id="rId7"/>
    <p:sldId id="266" r:id="rId8"/>
    <p:sldId id="27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8"/>
  </p:normalViewPr>
  <p:slideViewPr>
    <p:cSldViewPr snapToGrid="0" snapToObjects="1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92F4663-87B5-401A-A682-BBED3252BA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868A3-9809-4B14-8FB8-94E91F877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16B3-C473-4384-B7FF-8ADD7F75C1FE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42B0EB-D69D-4F20-BD67-3C0F6D1ABE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F2B68A-2645-47F4-9216-FEF50B8251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A526-FC71-4A9B-B98A-8EACD2FD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1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0A12-4F39-4D5A-823C-D0602A4169DC}" type="datetimeFigureOut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C675-7F8E-41EF-826B-CC35F9060C9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413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203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011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55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7014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69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89D7FE2-55E6-4A94-A599-2CA89A5E779D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7669B-3EE2-4B4C-A7B9-964941A33102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6A532-0076-423B-8B0F-F6455E232C3E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A2A5-BE05-49A1-B5A0-AD6E89B8A580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4DA48DE-9B58-43A3-AF1F-472F9E49DE1C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1F9AF9-570D-49F5-96C2-5581B7428804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8C253-10A7-45F4-A4A9-F8652D90FC14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0B9ECA-8173-49BF-AEFF-A465915BFDF3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73394-C751-4494-9506-FF8182F7CC08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C06315D-7CFF-4589-99E0-03B5F2A8041A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05143-6051-4A0B-BBDD-A5308ED862D8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583A29BD-C430-46D9-8F5D-894C4207287A}" type="datetime1">
              <a:rPr lang="pt-BR" noProof="0" smtClean="0"/>
              <a:t>01/10/2022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A58C09-6173-94EF-5AFA-5138582E7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" y="0"/>
            <a:ext cx="12191999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Forma liv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v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1600527"/>
            <a:ext cx="8361229" cy="2150076"/>
          </a:xfrm>
        </p:spPr>
        <p:txBody>
          <a:bodyPr rtlCol="0">
            <a:normAutofit/>
          </a:bodyPr>
          <a:lstStyle/>
          <a:p>
            <a:pPr rtl="0"/>
            <a:r>
              <a:rPr lang="pt-BR" sz="6000" b="1" dirty="0">
                <a:solidFill>
                  <a:schemeClr val="bg2"/>
                </a:solidFill>
              </a:rPr>
              <a:t>MÉTODO</a:t>
            </a:r>
            <a:r>
              <a:rPr lang="pt-BR" sz="6000" dirty="0">
                <a:solidFill>
                  <a:schemeClr val="bg2"/>
                </a:solidFill>
              </a:rPr>
              <a:t> </a:t>
            </a:r>
            <a:r>
              <a:rPr lang="pt-BR" sz="6000" b="1" dirty="0">
                <a:solidFill>
                  <a:schemeClr val="bg2"/>
                </a:solidFill>
              </a:rPr>
              <a:t>ÁGIL</a:t>
            </a:r>
            <a:r>
              <a:rPr lang="pt-BR" sz="6000" dirty="0">
                <a:solidFill>
                  <a:schemeClr val="bg2"/>
                </a:solidFill>
              </a:rPr>
              <a:t> ATRELADO AO </a:t>
            </a:r>
            <a:r>
              <a:rPr lang="pt-BR" sz="6000" b="1" dirty="0">
                <a:solidFill>
                  <a:schemeClr val="bg2"/>
                </a:solidFill>
              </a:rPr>
              <a:t>DESIGN Thinking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514463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Powered By: Gustavo Oliveira De Sousa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Aluno da primeira turma do Projeto Nu-descomplica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3BF70E8-5FAF-E4E1-2443-9665C2B5D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12" t="27777" r="10642" b="28440"/>
          <a:stretch/>
        </p:blipFill>
        <p:spPr>
          <a:xfrm>
            <a:off x="9511579" y="6142306"/>
            <a:ext cx="1959895" cy="6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ço Reservado para Conteúdo 28">
            <a:extLst>
              <a:ext uri="{FF2B5EF4-FFF2-40B4-BE49-F238E27FC236}">
                <a16:creationId xmlns:a16="http://schemas.microsoft.com/office/drawing/2014/main" id="{A54CC439-680F-44E5-B30B-AA3FFAF02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8357" y="-129009"/>
            <a:ext cx="3120082" cy="31836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61" y="280012"/>
            <a:ext cx="4596883" cy="2305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b="1" dirty="0"/>
              <a:t>Método Ágil Scrum</a:t>
            </a:r>
            <a:r>
              <a:rPr lang="pt-BR" dirty="0"/>
              <a:t> atrelado ao </a:t>
            </a:r>
            <a:r>
              <a:rPr lang="pt-BR" b="1" dirty="0"/>
              <a:t>Design Thinking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64F1058-2F24-46B2-DF48-E61A859CFD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60838" y="3183629"/>
            <a:ext cx="7549978" cy="3569079"/>
          </a:xfrm>
        </p:spPr>
      </p:pic>
      <p:sp>
        <p:nvSpPr>
          <p:cNvPr id="31" name="Seta: Dobrada 30">
            <a:extLst>
              <a:ext uri="{FF2B5EF4-FFF2-40B4-BE49-F238E27FC236}">
                <a16:creationId xmlns:a16="http://schemas.microsoft.com/office/drawing/2014/main" id="{6CF79E50-8FDD-6ED4-0AB5-84C3C2FE6E25}"/>
              </a:ext>
            </a:extLst>
          </p:cNvPr>
          <p:cNvSpPr/>
          <p:nvPr/>
        </p:nvSpPr>
        <p:spPr>
          <a:xfrm rot="16200000" flipH="1">
            <a:off x="6336018" y="699110"/>
            <a:ext cx="1361291" cy="2183198"/>
          </a:xfrm>
          <a:prstGeom prst="bentArrow">
            <a:avLst>
              <a:gd name="adj1" fmla="val 21260"/>
              <a:gd name="adj2" fmla="val 27564"/>
              <a:gd name="adj3" fmla="val 26117"/>
              <a:gd name="adj4" fmla="val 4365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221D27-0BF4-DC28-B307-04CC53DC2893}"/>
              </a:ext>
            </a:extLst>
          </p:cNvPr>
          <p:cNvSpPr txBox="1"/>
          <p:nvPr/>
        </p:nvSpPr>
        <p:spPr>
          <a:xfrm>
            <a:off x="6357721" y="740729"/>
            <a:ext cx="205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Design Thinking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8B31283-B00C-4513-154E-8E305F195FCB}"/>
              </a:ext>
            </a:extLst>
          </p:cNvPr>
          <p:cNvSpPr txBox="1"/>
          <p:nvPr/>
        </p:nvSpPr>
        <p:spPr>
          <a:xfrm>
            <a:off x="5194903" y="2525502"/>
            <a:ext cx="238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ENTRELAÇAMENTO</a:t>
            </a:r>
          </a:p>
        </p:txBody>
      </p:sp>
      <p:sp>
        <p:nvSpPr>
          <p:cNvPr id="34" name="Seta: Dobrada 33">
            <a:extLst>
              <a:ext uri="{FF2B5EF4-FFF2-40B4-BE49-F238E27FC236}">
                <a16:creationId xmlns:a16="http://schemas.microsoft.com/office/drawing/2014/main" id="{726720DF-3C35-C299-FC01-9FBBB36FD8BD}"/>
              </a:ext>
            </a:extLst>
          </p:cNvPr>
          <p:cNvSpPr/>
          <p:nvPr/>
        </p:nvSpPr>
        <p:spPr>
          <a:xfrm rot="10800000" flipH="1" flipV="1">
            <a:off x="2314600" y="2471355"/>
            <a:ext cx="2880304" cy="712274"/>
          </a:xfrm>
          <a:prstGeom prst="bentArrow">
            <a:avLst>
              <a:gd name="adj1" fmla="val 31669"/>
              <a:gd name="adj2" fmla="val 35361"/>
              <a:gd name="adj3" fmla="val 50000"/>
              <a:gd name="adj4" fmla="val 3845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598469A-FBDD-86BA-42DD-7D52C388E32B}"/>
              </a:ext>
            </a:extLst>
          </p:cNvPr>
          <p:cNvSpPr txBox="1"/>
          <p:nvPr/>
        </p:nvSpPr>
        <p:spPr>
          <a:xfrm>
            <a:off x="2641426" y="2221642"/>
            <a:ext cx="205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Método Ágil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954704C9-6B26-0C92-E368-D05A706A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4518" y="2525502"/>
            <a:ext cx="3441646" cy="3441646"/>
          </a:xfrm>
          <a:prstGeom prst="rect">
            <a:avLst/>
          </a:prstGeom>
        </p:spPr>
      </p:pic>
      <p:sp>
        <p:nvSpPr>
          <p:cNvPr id="39" name="Seta: da Esquerda para a Direita 38">
            <a:extLst>
              <a:ext uri="{FF2B5EF4-FFF2-40B4-BE49-F238E27FC236}">
                <a16:creationId xmlns:a16="http://schemas.microsoft.com/office/drawing/2014/main" id="{B29AE2FF-731A-A835-6FEC-D20F6C2E29D0}"/>
              </a:ext>
            </a:extLst>
          </p:cNvPr>
          <p:cNvSpPr/>
          <p:nvPr/>
        </p:nvSpPr>
        <p:spPr>
          <a:xfrm>
            <a:off x="8054922" y="4583620"/>
            <a:ext cx="1332918" cy="383060"/>
          </a:xfrm>
          <a:prstGeom prst="left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9">
            <a:extLst>
              <a:ext uri="{FF2B5EF4-FFF2-40B4-BE49-F238E27FC236}">
                <a16:creationId xmlns:a16="http://schemas.microsoft.com/office/drawing/2014/main" id="{2B3A11CA-F123-F546-3008-34D494E02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6130" y="247370"/>
            <a:ext cx="9390043" cy="443893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93DDB2-1860-6B7A-CF90-61240503E616}"/>
              </a:ext>
            </a:extLst>
          </p:cNvPr>
          <p:cNvSpPr txBox="1"/>
          <p:nvPr/>
        </p:nvSpPr>
        <p:spPr>
          <a:xfrm>
            <a:off x="539989" y="4195999"/>
            <a:ext cx="1072281" cy="40862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2"/>
                </a:solidFill>
              </a:rPr>
              <a:t>Empatia</a:t>
            </a:r>
            <a:endParaRPr lang="pt-BR" sz="2000" b="1" dirty="0">
              <a:ln w="0"/>
              <a:solidFill>
                <a:schemeClr val="bg2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C0C05B-B5CF-B3EA-62B8-B6FE9C2256C5}"/>
              </a:ext>
            </a:extLst>
          </p:cNvPr>
          <p:cNvSpPr txBox="1"/>
          <p:nvPr/>
        </p:nvSpPr>
        <p:spPr>
          <a:xfrm>
            <a:off x="154969" y="4831103"/>
            <a:ext cx="3016855" cy="163449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n w="0"/>
                <a:solidFill>
                  <a:schemeClr val="bg2"/>
                </a:solidFill>
              </a:rPr>
              <a:t>A empatia pode ser usada na visão do produto pelo Product Owner para entender as necessidades dos clientes</a:t>
            </a:r>
          </a:p>
        </p:txBody>
      </p:sp>
      <p:sp>
        <p:nvSpPr>
          <p:cNvPr id="16" name="Seta: Dobrada 15">
            <a:extLst>
              <a:ext uri="{FF2B5EF4-FFF2-40B4-BE49-F238E27FC236}">
                <a16:creationId xmlns:a16="http://schemas.microsoft.com/office/drawing/2014/main" id="{3B17DAD8-4EF1-43B3-C9D8-07A5F2E92777}"/>
              </a:ext>
            </a:extLst>
          </p:cNvPr>
          <p:cNvSpPr/>
          <p:nvPr/>
        </p:nvSpPr>
        <p:spPr>
          <a:xfrm rot="16200000" flipV="1">
            <a:off x="2120310" y="3708680"/>
            <a:ext cx="501959" cy="1072280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5C8888D-DFFE-4ED0-B0B7-66237C7C1084}"/>
              </a:ext>
            </a:extLst>
          </p:cNvPr>
          <p:cNvSpPr txBox="1"/>
          <p:nvPr/>
        </p:nvSpPr>
        <p:spPr>
          <a:xfrm>
            <a:off x="3259572" y="4350078"/>
            <a:ext cx="1317190" cy="40862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2"/>
                </a:solidFill>
              </a:rPr>
              <a:t>Definição</a:t>
            </a:r>
            <a:endParaRPr lang="pt-BR" sz="2000" b="1" dirty="0">
              <a:ln w="0"/>
              <a:solidFill>
                <a:schemeClr val="bg2"/>
              </a:solidFill>
            </a:endParaRP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121AB840-AA4C-71CC-2205-1E9874554D12}"/>
              </a:ext>
            </a:extLst>
          </p:cNvPr>
          <p:cNvSpPr/>
          <p:nvPr/>
        </p:nvSpPr>
        <p:spPr>
          <a:xfrm flipV="1">
            <a:off x="3724276" y="3987490"/>
            <a:ext cx="247650" cy="34162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4700CC-3443-2F52-C118-2A0DBDED2126}"/>
              </a:ext>
            </a:extLst>
          </p:cNvPr>
          <p:cNvSpPr txBox="1"/>
          <p:nvPr/>
        </p:nvSpPr>
        <p:spPr>
          <a:xfrm>
            <a:off x="3259573" y="4831103"/>
            <a:ext cx="2994320" cy="163449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n w="0"/>
                <a:solidFill>
                  <a:schemeClr val="bg2"/>
                </a:solidFill>
              </a:rPr>
              <a:t>A definição pode ser usada para auxiliar o Product Owner decidir quais as principais oportunidades e inovações do projeto</a:t>
            </a:r>
          </a:p>
        </p:txBody>
      </p:sp>
      <p:sp>
        <p:nvSpPr>
          <p:cNvPr id="23" name="Seta: Dobrada 22">
            <a:extLst>
              <a:ext uri="{FF2B5EF4-FFF2-40B4-BE49-F238E27FC236}">
                <a16:creationId xmlns:a16="http://schemas.microsoft.com/office/drawing/2014/main" id="{E7434918-8C52-FDEA-F452-A90E648D41BC}"/>
              </a:ext>
            </a:extLst>
          </p:cNvPr>
          <p:cNvSpPr/>
          <p:nvPr/>
        </p:nvSpPr>
        <p:spPr>
          <a:xfrm rot="16200000">
            <a:off x="5344317" y="3691482"/>
            <a:ext cx="501959" cy="1317190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13CF7A-DB86-0833-CEE7-0BD1EB8E9157}"/>
              </a:ext>
            </a:extLst>
          </p:cNvPr>
          <p:cNvSpPr txBox="1"/>
          <p:nvPr/>
        </p:nvSpPr>
        <p:spPr>
          <a:xfrm>
            <a:off x="6344526" y="4350078"/>
            <a:ext cx="1317190" cy="40862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2"/>
                </a:solidFill>
              </a:rPr>
              <a:t>Ideação</a:t>
            </a:r>
            <a:endParaRPr lang="pt-BR" sz="2000" b="1" dirty="0">
              <a:ln w="0"/>
              <a:solidFill>
                <a:schemeClr val="bg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8EE7FD9-B382-8D83-1587-849EB81CE7C3}"/>
              </a:ext>
            </a:extLst>
          </p:cNvPr>
          <p:cNvSpPr txBox="1"/>
          <p:nvPr/>
        </p:nvSpPr>
        <p:spPr>
          <a:xfrm>
            <a:off x="6344526" y="4831103"/>
            <a:ext cx="3113799" cy="163449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n w="0"/>
                <a:solidFill>
                  <a:schemeClr val="bg2"/>
                </a:solidFill>
              </a:rPr>
              <a:t>A ideação pode ser aplicada pelo Scrum Master para dar total liberdade das equipes opinarem e darem  ideias sobre a sprint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6698EE-F30B-C386-7978-684BAA16A686}"/>
              </a:ext>
            </a:extLst>
          </p:cNvPr>
          <p:cNvSpPr txBox="1"/>
          <p:nvPr/>
        </p:nvSpPr>
        <p:spPr>
          <a:xfrm>
            <a:off x="9458325" y="39322"/>
            <a:ext cx="2457450" cy="40862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2"/>
                </a:solidFill>
              </a:rPr>
              <a:t>Protótipo</a:t>
            </a:r>
            <a:endParaRPr lang="pt-BR" sz="2000" b="1" dirty="0">
              <a:ln w="0"/>
              <a:solidFill>
                <a:schemeClr val="bg2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A44FDE-6A83-9A06-F16C-D3C198DDE485}"/>
              </a:ext>
            </a:extLst>
          </p:cNvPr>
          <p:cNvSpPr txBox="1"/>
          <p:nvPr/>
        </p:nvSpPr>
        <p:spPr>
          <a:xfrm>
            <a:off x="9778520" y="524145"/>
            <a:ext cx="2137256" cy="2227778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n w="0"/>
                <a:solidFill>
                  <a:schemeClr val="bg2"/>
                </a:solidFill>
              </a:rPr>
              <a:t>Fase em que deve-se elaborar um protótipo para as melhores ideias e torna-las visíveis e tangíveis</a:t>
            </a: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507AE83-53E8-77C5-243B-1F5049B38192}"/>
              </a:ext>
            </a:extLst>
          </p:cNvPr>
          <p:cNvSpPr/>
          <p:nvPr/>
        </p:nvSpPr>
        <p:spPr>
          <a:xfrm rot="10800000">
            <a:off x="8956363" y="612962"/>
            <a:ext cx="735324" cy="1787337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587D19F-0B5A-D2AA-324C-594A81D7B59C}"/>
              </a:ext>
            </a:extLst>
          </p:cNvPr>
          <p:cNvSpPr txBox="1"/>
          <p:nvPr/>
        </p:nvSpPr>
        <p:spPr>
          <a:xfrm>
            <a:off x="5984724" y="43058"/>
            <a:ext cx="1018397" cy="408623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2"/>
                </a:solidFill>
              </a:rPr>
              <a:t>Teste</a:t>
            </a:r>
            <a:endParaRPr lang="pt-BR" sz="2000" b="1" dirty="0">
              <a:ln w="0"/>
              <a:solidFill>
                <a:schemeClr val="bg2"/>
              </a:solidFill>
            </a:endParaRPr>
          </a:p>
        </p:txBody>
      </p:sp>
      <p:sp>
        <p:nvSpPr>
          <p:cNvPr id="32" name="Seta: Dobrada 31">
            <a:extLst>
              <a:ext uri="{FF2B5EF4-FFF2-40B4-BE49-F238E27FC236}">
                <a16:creationId xmlns:a16="http://schemas.microsoft.com/office/drawing/2014/main" id="{F10EA1DF-2364-9F3F-76A9-6179EDFADBC0}"/>
              </a:ext>
            </a:extLst>
          </p:cNvPr>
          <p:cNvSpPr/>
          <p:nvPr/>
        </p:nvSpPr>
        <p:spPr>
          <a:xfrm flipH="1">
            <a:off x="7047611" y="102837"/>
            <a:ext cx="501959" cy="658596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3C40657-0266-22DD-91A4-AB37AB9D3600}"/>
              </a:ext>
            </a:extLst>
          </p:cNvPr>
          <p:cNvSpPr/>
          <p:nvPr/>
        </p:nvSpPr>
        <p:spPr>
          <a:xfrm>
            <a:off x="4744763" y="897029"/>
            <a:ext cx="1365641" cy="1485900"/>
          </a:xfrm>
          <a:prstGeom prst="ellipse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6358E7A-F07E-FE40-B3BB-008DE6F7613C}"/>
              </a:ext>
            </a:extLst>
          </p:cNvPr>
          <p:cNvSpPr txBox="1"/>
          <p:nvPr/>
        </p:nvSpPr>
        <p:spPr>
          <a:xfrm>
            <a:off x="4170924" y="35862"/>
            <a:ext cx="1773897" cy="163449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n w="0"/>
                <a:solidFill>
                  <a:schemeClr val="bg2"/>
                </a:solidFill>
              </a:rPr>
              <a:t>Fazer testes com alguns clientes e ajustes no produto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BA7DCF4-CFE1-914A-E7DA-3FC2579AF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6" t="12373" r="46043" b="57865"/>
          <a:stretch/>
        </p:blipFill>
        <p:spPr>
          <a:xfrm>
            <a:off x="4545086" y="1682228"/>
            <a:ext cx="1166894" cy="1179286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DB571372-5FEF-2816-39B1-6982A3E21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51" b="93598" l="4683" r="89532">
                        <a14:foregroundMark x1="64463" y1="93598" x2="77686" y2="93902"/>
                        <a14:foregroundMark x1="19008" y1="64024" x2="24793" y2="40549"/>
                        <a14:foregroundMark x1="4959" y1="63415" x2="4683" y2="46037"/>
                      </a14:backgroundRemoval>
                    </a14:imgEffect>
                  </a14:imgLayer>
                </a14:imgProps>
              </a:ext>
            </a:extLst>
          </a:blip>
          <a:srcRect t="34522" r="5373"/>
          <a:stretch/>
        </p:blipFill>
        <p:spPr>
          <a:xfrm flipH="1">
            <a:off x="9629001" y="4830833"/>
            <a:ext cx="2355788" cy="1300643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79C5F1BC-F5AE-A181-7AFB-1AF6E7E5BB3D}"/>
              </a:ext>
            </a:extLst>
          </p:cNvPr>
          <p:cNvSpPr txBox="1"/>
          <p:nvPr/>
        </p:nvSpPr>
        <p:spPr>
          <a:xfrm>
            <a:off x="10551990" y="3101340"/>
            <a:ext cx="112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2"/>
                </a:solidFill>
              </a:rPr>
              <a:t>Codificação do produto</a:t>
            </a:r>
            <a:endParaRPr lang="pt-BR" sz="8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DEA7AB9-BD30-B89A-9BDE-D64CCB5DCBD7}"/>
              </a:ext>
            </a:extLst>
          </p:cNvPr>
          <p:cNvSpPr txBox="1"/>
          <p:nvPr/>
        </p:nvSpPr>
        <p:spPr>
          <a:xfrm>
            <a:off x="10487220" y="413870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2"/>
                </a:solidFill>
              </a:rPr>
              <a:t>Versão do software</a:t>
            </a:r>
            <a:endParaRPr lang="pt-BR" sz="80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92EBE7A-6AE0-879D-BA26-D9227393AB7A}"/>
              </a:ext>
            </a:extLst>
          </p:cNvPr>
          <p:cNvSpPr/>
          <p:nvPr/>
        </p:nvSpPr>
        <p:spPr>
          <a:xfrm>
            <a:off x="341853" y="102567"/>
            <a:ext cx="3829071" cy="1293747"/>
          </a:xfrm>
          <a:prstGeom prst="ellipse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2DCBC1F-28B8-F259-0E02-8261EA00788C}"/>
              </a:ext>
            </a:extLst>
          </p:cNvPr>
          <p:cNvSpPr txBox="1"/>
          <p:nvPr/>
        </p:nvSpPr>
        <p:spPr>
          <a:xfrm rot="10800000" flipH="1" flipV="1">
            <a:off x="290397" y="72334"/>
            <a:ext cx="3515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/>
                </a:solidFill>
              </a:rPr>
              <a:t>Exemplo prático em um projeto de desenvolvimento de software</a:t>
            </a:r>
          </a:p>
        </p:txBody>
      </p:sp>
      <p:sp>
        <p:nvSpPr>
          <p:cNvPr id="59" name="Seta: para Cima 58">
            <a:extLst>
              <a:ext uri="{FF2B5EF4-FFF2-40B4-BE49-F238E27FC236}">
                <a16:creationId xmlns:a16="http://schemas.microsoft.com/office/drawing/2014/main" id="{7080FA61-7383-B1ED-FD6E-DE2EC5FB51FB}"/>
              </a:ext>
            </a:extLst>
          </p:cNvPr>
          <p:cNvSpPr/>
          <p:nvPr/>
        </p:nvSpPr>
        <p:spPr>
          <a:xfrm flipH="1" flipV="1">
            <a:off x="10954686" y="3615480"/>
            <a:ext cx="313262" cy="523220"/>
          </a:xfrm>
          <a:prstGeom prst="up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217285"/>
            <a:ext cx="4614203" cy="5377949"/>
          </a:xfrm>
        </p:spPr>
        <p:txBody>
          <a:bodyPr rtlCol="0">
            <a:normAutofit fontScale="90000"/>
          </a:bodyPr>
          <a:lstStyle/>
          <a:p>
            <a:pPr algn="just" rtl="0"/>
            <a:r>
              <a:rPr lang="pt-BR" sz="3200" dirty="0">
                <a:solidFill>
                  <a:schemeClr val="bg2"/>
                </a:solidFill>
              </a:rPr>
              <a:t>É perfeitamente possível juntar os mais diversos métodos de desenvolvimento para nos auxiliar nos projetos e processos do dia-a-dia</a:t>
            </a:r>
            <a:br>
              <a:rPr lang="pt-BR" sz="3200" dirty="0">
                <a:solidFill>
                  <a:schemeClr val="bg2"/>
                </a:solidFill>
              </a:rPr>
            </a:br>
            <a:br>
              <a:rPr lang="pt-BR" sz="3200" dirty="0">
                <a:solidFill>
                  <a:schemeClr val="bg2"/>
                </a:solidFill>
              </a:rPr>
            </a:br>
            <a:r>
              <a:rPr lang="pt-BR" sz="3200" dirty="0">
                <a:solidFill>
                  <a:schemeClr val="bg2"/>
                </a:solidFill>
              </a:rPr>
              <a:t>Como no meu exemplo, eu usei o método Ágil Scrum junto com o Design Thinking, potencializando o rendimento e a qualidade do meu projeto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61A303-0D69-58B8-93B0-47E51B1E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9" t="23827" r="5516" b="4172"/>
          <a:stretch/>
        </p:blipFill>
        <p:spPr>
          <a:xfrm>
            <a:off x="5387926" y="139241"/>
            <a:ext cx="6513341" cy="65795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5249AA-FDFA-451E-98C6-8A9BFD2DBDF1}"/>
              </a:ext>
            </a:extLst>
          </p:cNvPr>
          <p:cNvSpPr txBox="1"/>
          <p:nvPr/>
        </p:nvSpPr>
        <p:spPr>
          <a:xfrm>
            <a:off x="773723" y="262765"/>
            <a:ext cx="450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</a:rPr>
              <a:t>Resumindo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A7B7A00-4200-B05F-DD8C-9416E7A2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" y="0"/>
            <a:ext cx="12191999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3" name="Forma liv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a liv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Obrigado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3603B4D-9269-93D1-349F-8CC32E78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Pela iniciativa Nu-Descomplica e por me ter proporcionado estar participando deste projeto incrível.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91E1B2-2B40-37B6-D564-8E1341377C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12" t="27777" r="10642" b="28440"/>
          <a:stretch/>
        </p:blipFill>
        <p:spPr>
          <a:xfrm>
            <a:off x="9511579" y="6142306"/>
            <a:ext cx="1959895" cy="6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155078-021E-49AB-8F30-C53CA1A599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viagem</Template>
  <TotalTime>121</TotalTime>
  <Words>203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Cortar</vt:lpstr>
      <vt:lpstr>MÉTODO ÁGIL ATRELADO AO DESIGN Thinking</vt:lpstr>
      <vt:lpstr>Método Ágil Scrum atrelado ao Design Thinking</vt:lpstr>
      <vt:lpstr>Apresentação do PowerPoint</vt:lpstr>
      <vt:lpstr>É perfeitamente possível juntar os mais diversos métodos de desenvolvimento para nos auxiliar nos projetos e processos do dia-a-dia  Como no meu exemplo, eu usei o método Ágil Scrum junto com o Design Thinking, potencializando o rendimento e a qualidade do meu projeto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ÁGIL ATRELADO AO DESIGN THINING</dc:title>
  <dc:creator>Gustavo Sousa</dc:creator>
  <cp:lastModifiedBy>Gustavo Sousa</cp:lastModifiedBy>
  <cp:revision>26</cp:revision>
  <dcterms:created xsi:type="dcterms:W3CDTF">2022-10-01T13:56:41Z</dcterms:created>
  <dcterms:modified xsi:type="dcterms:W3CDTF">2022-10-01T15:58:15Z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