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caef4b21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caef4b21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caef4b21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dcaef4b21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dcaef4b21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caef4b21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caef4b21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dcaef4b21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caef4b21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caef4b21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caef4b21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caef4b21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caef4b21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caef4b21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caef4b21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dcaef4b21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caef4b21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caef4b21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dcaef4b21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dcaef4b21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caef4b21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caef4b21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caef4b21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caef4b21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83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Arquitetura de Sistemas para Web com Java utilizando design patterns e frameworks</a:t>
            </a:r>
            <a:endParaRPr/>
          </a:p>
        </p:txBody>
      </p:sp>
      <p:sp>
        <p:nvSpPr>
          <p:cNvPr id="65" name="Google Shape;65;p13"/>
          <p:cNvSpPr txBox="1"/>
          <p:nvPr/>
        </p:nvSpPr>
        <p:spPr>
          <a:xfrm>
            <a:off x="6183525" y="2978550"/>
            <a:ext cx="2681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lt1"/>
                </a:solidFill>
                <a:latin typeface="Roboto"/>
                <a:ea typeface="Roboto"/>
                <a:cs typeface="Roboto"/>
                <a:sym typeface="Roboto"/>
              </a:rPr>
              <a:t>André Luiz Gonçalves Larrosa</a:t>
            </a:r>
            <a:endParaRPr>
              <a:solidFill>
                <a:schemeClr val="lt1"/>
              </a:solidFill>
              <a:latin typeface="Roboto"/>
              <a:ea typeface="Roboto"/>
              <a:cs typeface="Roboto"/>
              <a:sym typeface="Roboto"/>
            </a:endParaRPr>
          </a:p>
          <a:p>
            <a:pPr indent="0" lvl="0" marL="0" rtl="0" algn="l">
              <a:spcBef>
                <a:spcPts val="0"/>
              </a:spcBef>
              <a:spcAft>
                <a:spcPts val="0"/>
              </a:spcAft>
              <a:buNone/>
            </a:pPr>
            <a:r>
              <a:rPr lang="pt-BR">
                <a:solidFill>
                  <a:schemeClr val="lt1"/>
                </a:solidFill>
                <a:latin typeface="Roboto"/>
                <a:ea typeface="Roboto"/>
                <a:cs typeface="Roboto"/>
                <a:sym typeface="Roboto"/>
              </a:rPr>
              <a:t>Gabriel Moya Nascimento</a:t>
            </a:r>
            <a:endParaRPr>
              <a:solidFill>
                <a:schemeClr val="lt1"/>
              </a:solidFill>
              <a:latin typeface="Roboto"/>
              <a:ea typeface="Roboto"/>
              <a:cs typeface="Roboto"/>
              <a:sym typeface="Roboto"/>
            </a:endParaRPr>
          </a:p>
          <a:p>
            <a:pPr indent="0" lvl="0" marL="0" rtl="0" algn="l">
              <a:spcBef>
                <a:spcPts val="0"/>
              </a:spcBef>
              <a:spcAft>
                <a:spcPts val="0"/>
              </a:spcAft>
              <a:buNone/>
            </a:pPr>
            <a:r>
              <a:rPr lang="pt-BR">
                <a:solidFill>
                  <a:schemeClr val="lt1"/>
                </a:solidFill>
                <a:latin typeface="Roboto"/>
                <a:ea typeface="Roboto"/>
                <a:cs typeface="Roboto"/>
                <a:sym typeface="Roboto"/>
              </a:rPr>
              <a:t>Gustavo Orelio</a:t>
            </a:r>
            <a:endParaRPr>
              <a:solidFill>
                <a:schemeClr val="lt1"/>
              </a:solidFill>
              <a:latin typeface="Roboto"/>
              <a:ea typeface="Roboto"/>
              <a:cs typeface="Roboto"/>
              <a:sym typeface="Roboto"/>
            </a:endParaRPr>
          </a:p>
          <a:p>
            <a:pPr indent="0" lvl="0" marL="0" rtl="0" algn="l">
              <a:spcBef>
                <a:spcPts val="0"/>
              </a:spcBef>
              <a:spcAft>
                <a:spcPts val="0"/>
              </a:spcAft>
              <a:buNone/>
            </a:pPr>
            <a:r>
              <a:rPr lang="pt-BR">
                <a:solidFill>
                  <a:schemeClr val="lt1"/>
                </a:solidFill>
                <a:latin typeface="Roboto"/>
                <a:ea typeface="Roboto"/>
                <a:cs typeface="Roboto"/>
                <a:sym typeface="Roboto"/>
              </a:rPr>
              <a:t>Matheus Henrique de Oliveira</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Wrap All Primitives And Strings</a:t>
            </a:r>
            <a:endParaRPr/>
          </a:p>
        </p:txBody>
      </p:sp>
      <p:pic>
        <p:nvPicPr>
          <p:cNvPr id="124" name="Google Shape;124;p22"/>
          <p:cNvPicPr preferRelativeResize="0"/>
          <p:nvPr/>
        </p:nvPicPr>
        <p:blipFill>
          <a:blip r:embed="rId3">
            <a:alphaModFix/>
          </a:blip>
          <a:stretch>
            <a:fillRect/>
          </a:stretch>
        </p:blipFill>
        <p:spPr>
          <a:xfrm>
            <a:off x="4924175" y="889550"/>
            <a:ext cx="3480874" cy="3487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Design</a:t>
            </a:r>
            <a:endParaRPr/>
          </a:p>
        </p:txBody>
      </p:sp>
      <p:sp>
        <p:nvSpPr>
          <p:cNvPr id="130" name="Google Shape;130;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t-BR" sz="1200">
                <a:solidFill>
                  <a:srgbClr val="292929"/>
                </a:solidFill>
                <a:highlight>
                  <a:schemeClr val="lt1"/>
                </a:highlight>
              </a:rPr>
              <a:t>O design de software é uma parte crucial do processo de desenvolvimento de um programa de software avançado, pois define como o software será construído e como os usuários interagirão com ele. </a:t>
            </a:r>
            <a:endParaRPr sz="1200">
              <a:solidFill>
                <a:srgbClr val="292929"/>
              </a:solidFill>
              <a:highlight>
                <a:schemeClr val="lt1"/>
              </a:highlight>
            </a:endParaRPr>
          </a:p>
          <a:p>
            <a:pPr indent="457200" lvl="0" marL="0" rtl="0" algn="l">
              <a:spcBef>
                <a:spcPts val="1200"/>
              </a:spcBef>
              <a:spcAft>
                <a:spcPts val="0"/>
              </a:spcAft>
              <a:buNone/>
            </a:pPr>
            <a:r>
              <a:rPr lang="pt-BR" sz="1200">
                <a:solidFill>
                  <a:srgbClr val="292929"/>
                </a:solidFill>
                <a:highlight>
                  <a:schemeClr val="lt1"/>
                </a:highlight>
              </a:rPr>
              <a:t>Ele considera aspectos como usabilidade, acessibilidade, segurança, desempenho e escalabilidade, além de escolher ferramentas e tecnologias adequadas para o desenvolvimento. </a:t>
            </a:r>
            <a:endParaRPr sz="1200">
              <a:solidFill>
                <a:srgbClr val="292929"/>
              </a:solidFill>
              <a:highlight>
                <a:schemeClr val="lt1"/>
              </a:highlight>
            </a:endParaRPr>
          </a:p>
          <a:p>
            <a:pPr indent="457200" lvl="0" marL="0" rtl="0" algn="l">
              <a:spcBef>
                <a:spcPts val="1200"/>
              </a:spcBef>
              <a:spcAft>
                <a:spcPts val="1200"/>
              </a:spcAft>
              <a:buNone/>
            </a:pPr>
            <a:r>
              <a:rPr lang="pt-BR" sz="1200">
                <a:solidFill>
                  <a:srgbClr val="292929"/>
                </a:solidFill>
                <a:highlight>
                  <a:schemeClr val="lt1"/>
                </a:highlight>
              </a:rPr>
              <a:t>O design de software é importante para garantir que o software seja fácil de usar, acessível, seguro, rápido e escalável.</a:t>
            </a:r>
            <a:endParaRPr>
              <a:solidFill>
                <a:srgbClr val="292929"/>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Arquitetura</a:t>
            </a:r>
            <a:endParaRPr/>
          </a:p>
        </p:txBody>
      </p:sp>
      <p:sp>
        <p:nvSpPr>
          <p:cNvPr id="136" name="Google Shape;136;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t-BR" sz="1200">
                <a:solidFill>
                  <a:srgbClr val="000000"/>
                </a:solidFill>
                <a:highlight>
                  <a:schemeClr val="lt1"/>
                </a:highlight>
              </a:rPr>
              <a:t>A arquitetura de software é fundamental no desenvolvimento de um programa de software avançado, pois define a estrutura lógica do software e como as diferentes partes trabalharão juntas. </a:t>
            </a:r>
            <a:endParaRPr sz="1200">
              <a:solidFill>
                <a:srgbClr val="000000"/>
              </a:solidFill>
              <a:highlight>
                <a:schemeClr val="lt1"/>
              </a:highlight>
            </a:endParaRPr>
          </a:p>
          <a:p>
            <a:pPr indent="457200" lvl="0" marL="0" rtl="0" algn="l">
              <a:spcBef>
                <a:spcPts val="1200"/>
              </a:spcBef>
              <a:spcAft>
                <a:spcPts val="0"/>
              </a:spcAft>
              <a:buNone/>
            </a:pPr>
            <a:r>
              <a:rPr lang="pt-BR" sz="1200">
                <a:solidFill>
                  <a:srgbClr val="000000"/>
                </a:solidFill>
                <a:highlight>
                  <a:schemeClr val="lt1"/>
                </a:highlight>
              </a:rPr>
              <a:t>É importante planejar a arquitetura antes do início do desenvolvimento, incluindo a escolha de padrões de design adequados, como o MVC, micro-serviços ou eventos. </a:t>
            </a:r>
            <a:endParaRPr sz="1200">
              <a:solidFill>
                <a:srgbClr val="000000"/>
              </a:solidFill>
              <a:highlight>
                <a:schemeClr val="lt1"/>
              </a:highlight>
            </a:endParaRPr>
          </a:p>
          <a:p>
            <a:pPr indent="457200" lvl="0" marL="0" rtl="0" algn="l">
              <a:spcBef>
                <a:spcPts val="1200"/>
              </a:spcBef>
              <a:spcAft>
                <a:spcPts val="0"/>
              </a:spcAft>
              <a:buNone/>
            </a:pPr>
            <a:r>
              <a:rPr lang="pt-BR" sz="1200">
                <a:solidFill>
                  <a:srgbClr val="000000"/>
                </a:solidFill>
                <a:highlight>
                  <a:schemeClr val="lt1"/>
                </a:highlight>
              </a:rPr>
              <a:t>A arquitetura também enfatiza a separação de preocupações e o uso de camadas e módulos independentes para garantir que o software seja fácil de manter e escalar no futuro.</a:t>
            </a:r>
            <a:endParaRPr sz="1200">
              <a:solidFill>
                <a:srgbClr val="000000"/>
              </a:solidFill>
              <a:highlight>
                <a:schemeClr val="lt1"/>
              </a:highlight>
            </a:endParaRPr>
          </a:p>
          <a:p>
            <a:pPr indent="0" lvl="0" marL="0" rtl="0" algn="l">
              <a:spcBef>
                <a:spcPts val="1200"/>
              </a:spcBef>
              <a:spcAft>
                <a:spcPts val="0"/>
              </a:spcAft>
              <a:buNone/>
            </a:pPr>
            <a:r>
              <a:rPr lang="pt-BR" sz="1200">
                <a:solidFill>
                  <a:srgbClr val="000000"/>
                </a:solidFill>
                <a:highlight>
                  <a:schemeClr val="lt1"/>
                </a:highlight>
              </a:rPr>
              <a:t>	Exemplos de Arquitetura: </a:t>
            </a:r>
            <a:endParaRPr sz="1200">
              <a:solidFill>
                <a:srgbClr val="000000"/>
              </a:solidFill>
              <a:highlight>
                <a:schemeClr val="lt1"/>
              </a:highlight>
            </a:endParaRPr>
          </a:p>
          <a:p>
            <a:pPr indent="-304800" lvl="0" marL="457200" rtl="0" algn="l">
              <a:spcBef>
                <a:spcPts val="1200"/>
              </a:spcBef>
              <a:spcAft>
                <a:spcPts val="0"/>
              </a:spcAft>
              <a:buClr>
                <a:srgbClr val="000000"/>
              </a:buClr>
              <a:buSzPts val="1200"/>
              <a:buChar char="●"/>
            </a:pPr>
            <a:r>
              <a:rPr lang="pt-BR" sz="1200">
                <a:solidFill>
                  <a:srgbClr val="000000"/>
                </a:solidFill>
                <a:highlight>
                  <a:schemeClr val="lt1"/>
                </a:highlight>
              </a:rPr>
              <a:t>Arquitetura Monolítica;</a:t>
            </a:r>
            <a:endParaRPr sz="1200">
              <a:solidFill>
                <a:srgbClr val="000000"/>
              </a:solidFill>
              <a:highlight>
                <a:schemeClr val="lt1"/>
              </a:highlight>
            </a:endParaRPr>
          </a:p>
          <a:p>
            <a:pPr indent="-304800" lvl="0" marL="457200" rtl="0" algn="l">
              <a:spcBef>
                <a:spcPts val="0"/>
              </a:spcBef>
              <a:spcAft>
                <a:spcPts val="0"/>
              </a:spcAft>
              <a:buClr>
                <a:srgbClr val="0D1117"/>
              </a:buClr>
              <a:buSzPts val="1200"/>
              <a:buChar char="●"/>
            </a:pPr>
            <a:r>
              <a:rPr lang="pt-BR" sz="1200">
                <a:solidFill>
                  <a:srgbClr val="0D1117"/>
                </a:solidFill>
                <a:highlight>
                  <a:schemeClr val="lt1"/>
                </a:highlight>
              </a:rPr>
              <a:t>Arquitetura de Micro-serviços.</a:t>
            </a:r>
            <a:endParaRPr sz="1200">
              <a:solidFill>
                <a:srgbClr val="0D1117"/>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Resumo</a:t>
            </a:r>
            <a:endParaRPr/>
          </a:p>
        </p:txBody>
      </p:sp>
      <p:sp>
        <p:nvSpPr>
          <p:cNvPr id="142" name="Google Shape;142;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1200">
                <a:solidFill>
                  <a:srgbClr val="0D1117"/>
                </a:solidFill>
              </a:rPr>
              <a:t>No decorrer da leitura dos </a:t>
            </a:r>
            <a:r>
              <a:rPr lang="pt-BR" sz="1200">
                <a:solidFill>
                  <a:srgbClr val="0D1117"/>
                </a:solidFill>
              </a:rPr>
              <a:t>capítulos</a:t>
            </a:r>
            <a:r>
              <a:rPr lang="pt-BR" sz="1200">
                <a:solidFill>
                  <a:srgbClr val="0D1117"/>
                </a:solidFill>
              </a:rPr>
              <a:t> </a:t>
            </a:r>
            <a:r>
              <a:rPr lang="pt-BR" sz="1200">
                <a:solidFill>
                  <a:srgbClr val="0D1117"/>
                </a:solidFill>
              </a:rPr>
              <a:t>deste</a:t>
            </a:r>
            <a:r>
              <a:rPr lang="pt-BR" sz="1200">
                <a:solidFill>
                  <a:srgbClr val="0D1117"/>
                </a:solidFill>
              </a:rPr>
              <a:t> livro é apresentada a Arquitetura em Três Camadas, o padrão MVC, </a:t>
            </a:r>
            <a:r>
              <a:rPr lang="pt-BR" sz="1200">
                <a:solidFill>
                  <a:srgbClr val="0D1117"/>
                </a:solidFill>
              </a:rPr>
              <a:t>tecnologias</a:t>
            </a:r>
            <a:r>
              <a:rPr lang="pt-BR" sz="1200">
                <a:solidFill>
                  <a:srgbClr val="0D1117"/>
                </a:solidFill>
              </a:rPr>
              <a:t> Java Servlet/JSP, formas de reuso de componentes com os design patterns MVC, DAO, Front Controller, View Helper, Command, Intercepting Filter, DTO, Application Service e os frameworks Hibernate, Spring, JavaServer Faces com EJB, Struts e Bean Validation.</a:t>
            </a:r>
            <a:endParaRPr sz="1200">
              <a:solidFill>
                <a:srgbClr val="0D1117"/>
              </a:solidFill>
            </a:endParaRPr>
          </a:p>
          <a:p>
            <a:pPr indent="0" lvl="0" marL="0" rtl="0" algn="just">
              <a:spcBef>
                <a:spcPts val="1200"/>
              </a:spcBef>
              <a:spcAft>
                <a:spcPts val="0"/>
              </a:spcAft>
              <a:buNone/>
            </a:pPr>
            <a:r>
              <a:rPr lang="pt-BR" sz="1200">
                <a:solidFill>
                  <a:srgbClr val="0D1117"/>
                </a:solidFill>
              </a:rPr>
              <a:t>Cada </a:t>
            </a:r>
            <a:r>
              <a:rPr lang="pt-BR" sz="1200">
                <a:solidFill>
                  <a:srgbClr val="0D1117"/>
                </a:solidFill>
              </a:rPr>
              <a:t>capítulo</a:t>
            </a:r>
            <a:r>
              <a:rPr lang="pt-BR" sz="1200">
                <a:solidFill>
                  <a:srgbClr val="0D1117"/>
                </a:solidFill>
              </a:rPr>
              <a:t> </a:t>
            </a:r>
            <a:r>
              <a:rPr lang="pt-BR" sz="1200">
                <a:solidFill>
                  <a:srgbClr val="0D1117"/>
                </a:solidFill>
              </a:rPr>
              <a:t>deste</a:t>
            </a:r>
            <a:r>
              <a:rPr lang="pt-BR" sz="1200">
                <a:solidFill>
                  <a:srgbClr val="0D1117"/>
                </a:solidFill>
              </a:rPr>
              <a:t> livro é estruturado com introdução, </a:t>
            </a:r>
            <a:r>
              <a:rPr lang="pt-BR" sz="1200">
                <a:solidFill>
                  <a:srgbClr val="0D1117"/>
                </a:solidFill>
              </a:rPr>
              <a:t>apresentação</a:t>
            </a:r>
            <a:r>
              <a:rPr lang="pt-BR" sz="1200">
                <a:solidFill>
                  <a:srgbClr val="0D1117"/>
                </a:solidFill>
              </a:rPr>
              <a:t> dos conceitos </a:t>
            </a:r>
            <a:r>
              <a:rPr lang="pt-BR" sz="1200">
                <a:solidFill>
                  <a:srgbClr val="0D1117"/>
                </a:solidFill>
              </a:rPr>
              <a:t>teóricos,</a:t>
            </a:r>
            <a:r>
              <a:rPr lang="pt-BR" sz="1200">
                <a:solidFill>
                  <a:srgbClr val="0D1117"/>
                </a:solidFill>
              </a:rPr>
              <a:t> exemplos </a:t>
            </a:r>
            <a:r>
              <a:rPr lang="pt-BR" sz="1200">
                <a:solidFill>
                  <a:srgbClr val="0D1117"/>
                </a:solidFill>
              </a:rPr>
              <a:t>práticos</a:t>
            </a:r>
            <a:r>
              <a:rPr lang="pt-BR" sz="1200">
                <a:solidFill>
                  <a:srgbClr val="0D1117"/>
                </a:solidFill>
              </a:rPr>
              <a:t> explicados passo a passo, resumo e listas de </a:t>
            </a:r>
            <a:r>
              <a:rPr lang="pt-BR" sz="1200">
                <a:solidFill>
                  <a:srgbClr val="0D1117"/>
                </a:solidFill>
              </a:rPr>
              <a:t>exercícios.</a:t>
            </a:r>
            <a:r>
              <a:rPr lang="pt-BR" sz="1200">
                <a:solidFill>
                  <a:srgbClr val="0D1117"/>
                </a:solidFill>
              </a:rPr>
              <a:t> </a:t>
            </a:r>
            <a:endParaRPr sz="1200">
              <a:solidFill>
                <a:srgbClr val="0D1117"/>
              </a:solidFill>
            </a:endParaRPr>
          </a:p>
          <a:p>
            <a:pPr indent="0" lvl="0" marL="0" rtl="0" algn="just">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Plano De Ensino</a:t>
            </a:r>
            <a:endParaRPr/>
          </a:p>
          <a:p>
            <a:pPr indent="0" lvl="0" marL="0" rtl="0" algn="l">
              <a:spcBef>
                <a:spcPts val="0"/>
              </a:spcBef>
              <a:spcAft>
                <a:spcPts val="0"/>
              </a:spcAft>
              <a:buNone/>
            </a:pPr>
            <a:r>
              <a:t/>
            </a:r>
            <a:endParaRPr/>
          </a:p>
        </p:txBody>
      </p:sp>
      <p:sp>
        <p:nvSpPr>
          <p:cNvPr id="71" name="Google Shape;71;p14"/>
          <p:cNvSpPr txBox="1"/>
          <p:nvPr/>
        </p:nvSpPr>
        <p:spPr>
          <a:xfrm>
            <a:off x="268850" y="1499900"/>
            <a:ext cx="8681100" cy="2586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292929"/>
              </a:buClr>
              <a:buSzPts val="1200"/>
              <a:buFont typeface="Roboto"/>
              <a:buChar char="●"/>
            </a:pPr>
            <a:r>
              <a:rPr lang="pt-BR" sz="1200">
                <a:solidFill>
                  <a:srgbClr val="292929"/>
                </a:solidFill>
                <a:highlight>
                  <a:schemeClr val="lt1"/>
                </a:highlight>
                <a:latin typeface="Roboto"/>
                <a:ea typeface="Roboto"/>
                <a:cs typeface="Roboto"/>
                <a:sym typeface="Roboto"/>
              </a:rPr>
              <a:t>Conceitos Básicos: Princípios e fundamentos de projeto de software orientado a objetos (abstração, acoplamento, coesão, encapsulamento, SOLID, etc). Projeto e implementação de software em diferentes paradigmas de programação. Artefatos de projeto de software. Notações de projeto de software. Qualidade de projeto de software. Atributos de qualidade de projeto de software (concorrência, controle de tratamento de eventos, tratamento de exceções, persistência, distribuição, interação, etc). Padrões de Projeto de Software. Prática de projeto de software..</a:t>
            </a:r>
            <a:endParaRPr sz="1200">
              <a:solidFill>
                <a:srgbClr val="292929"/>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0D1117"/>
              </a:solidFill>
              <a:highlight>
                <a:schemeClr val="lt1"/>
              </a:highlight>
              <a:latin typeface="Roboto"/>
              <a:ea typeface="Roboto"/>
              <a:cs typeface="Roboto"/>
              <a:sym typeface="Roboto"/>
            </a:endParaRPr>
          </a:p>
          <a:p>
            <a:pPr indent="-304800" lvl="0" marL="457200" rtl="0" algn="l">
              <a:spcBef>
                <a:spcPts val="0"/>
              </a:spcBef>
              <a:spcAft>
                <a:spcPts val="0"/>
              </a:spcAft>
              <a:buClr>
                <a:srgbClr val="0D1117"/>
              </a:buClr>
              <a:buSzPts val="1200"/>
              <a:buFont typeface="Roboto"/>
              <a:buChar char="●"/>
            </a:pPr>
            <a:r>
              <a:rPr lang="pt-BR" sz="1200">
                <a:solidFill>
                  <a:srgbClr val="0D1117"/>
                </a:solidFill>
                <a:highlight>
                  <a:schemeClr val="lt1"/>
                </a:highlight>
                <a:latin typeface="Roboto"/>
                <a:ea typeface="Roboto"/>
                <a:cs typeface="Roboto"/>
                <a:sym typeface="Roboto"/>
              </a:rPr>
              <a:t>Diário de Aula </a:t>
            </a:r>
            <a:endParaRPr sz="1200">
              <a:solidFill>
                <a:srgbClr val="0D1117"/>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solidFill>
                <a:srgbClr val="0D1117"/>
              </a:solidFill>
              <a:highlight>
                <a:schemeClr val="lt1"/>
              </a:highlight>
              <a:latin typeface="Roboto"/>
              <a:ea typeface="Roboto"/>
              <a:cs typeface="Roboto"/>
              <a:sym typeface="Roboto"/>
            </a:endParaRPr>
          </a:p>
          <a:p>
            <a:pPr indent="-304800" lvl="0" marL="457200" rtl="0" algn="l">
              <a:spcBef>
                <a:spcPts val="0"/>
              </a:spcBef>
              <a:spcAft>
                <a:spcPts val="0"/>
              </a:spcAft>
              <a:buClr>
                <a:srgbClr val="0D1117"/>
              </a:buClr>
              <a:buSzPts val="1200"/>
              <a:buFont typeface="Roboto"/>
              <a:buChar char="●"/>
            </a:pPr>
            <a:r>
              <a:rPr lang="pt-BR" sz="1200">
                <a:solidFill>
                  <a:srgbClr val="0D1117"/>
                </a:solidFill>
                <a:highlight>
                  <a:schemeClr val="lt1"/>
                </a:highlight>
                <a:latin typeface="Roboto"/>
                <a:ea typeface="Roboto"/>
                <a:cs typeface="Roboto"/>
                <a:sym typeface="Roboto"/>
              </a:rPr>
              <a:t>Entrega do projeto </a:t>
            </a:r>
            <a:endParaRPr sz="1200">
              <a:solidFill>
                <a:srgbClr val="0D1117"/>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solidFill>
                <a:srgbClr val="0D1117"/>
              </a:solidFill>
              <a:highlight>
                <a:schemeClr val="lt1"/>
              </a:highlight>
              <a:latin typeface="Roboto"/>
              <a:ea typeface="Roboto"/>
              <a:cs typeface="Roboto"/>
              <a:sym typeface="Roboto"/>
            </a:endParaRPr>
          </a:p>
          <a:p>
            <a:pPr indent="-304800" lvl="0" marL="457200" rtl="0" algn="l">
              <a:spcBef>
                <a:spcPts val="0"/>
              </a:spcBef>
              <a:spcAft>
                <a:spcPts val="0"/>
              </a:spcAft>
              <a:buClr>
                <a:srgbClr val="0D1117"/>
              </a:buClr>
              <a:buSzPts val="1200"/>
              <a:buFont typeface="Roboto"/>
              <a:buChar char="●"/>
            </a:pPr>
            <a:r>
              <a:rPr lang="pt-BR" sz="1200">
                <a:solidFill>
                  <a:srgbClr val="0D1117"/>
                </a:solidFill>
                <a:highlight>
                  <a:schemeClr val="lt1"/>
                </a:highlight>
                <a:latin typeface="Roboto"/>
                <a:ea typeface="Roboto"/>
                <a:cs typeface="Roboto"/>
                <a:sym typeface="Roboto"/>
              </a:rPr>
              <a:t>Avaliação prática</a:t>
            </a:r>
            <a:endParaRPr sz="1200">
              <a:solidFill>
                <a:srgbClr val="0D1117"/>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solidFill>
                <a:srgbClr val="0D1117"/>
              </a:solidFill>
              <a:highlight>
                <a:schemeClr val="lt1"/>
              </a:highlight>
              <a:latin typeface="Roboto"/>
              <a:ea typeface="Roboto"/>
              <a:cs typeface="Roboto"/>
              <a:sym typeface="Roboto"/>
            </a:endParaRPr>
          </a:p>
          <a:p>
            <a:pPr indent="-304800" lvl="0" marL="457200" rtl="0" algn="l">
              <a:spcBef>
                <a:spcPts val="0"/>
              </a:spcBef>
              <a:spcAft>
                <a:spcPts val="0"/>
              </a:spcAft>
              <a:buClr>
                <a:srgbClr val="0D1117"/>
              </a:buClr>
              <a:buSzPts val="1200"/>
              <a:buFont typeface="Roboto"/>
              <a:buChar char="●"/>
            </a:pPr>
            <a:r>
              <a:rPr lang="pt-BR" sz="1200">
                <a:solidFill>
                  <a:srgbClr val="0D1117"/>
                </a:solidFill>
                <a:highlight>
                  <a:schemeClr val="lt1"/>
                </a:highlight>
                <a:latin typeface="Roboto"/>
                <a:ea typeface="Roboto"/>
                <a:cs typeface="Roboto"/>
                <a:sym typeface="Roboto"/>
              </a:rPr>
              <a:t>166 horas aulas/133 horas relógio</a:t>
            </a:r>
            <a:endParaRPr sz="1200">
              <a:solidFill>
                <a:srgbClr val="0D1117"/>
              </a:solidFill>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Gráfico</a:t>
            </a:r>
            <a:endParaRPr/>
          </a:p>
          <a:p>
            <a:pPr indent="0" lvl="0" marL="0" rtl="0" algn="l">
              <a:spcBef>
                <a:spcPts val="0"/>
              </a:spcBef>
              <a:spcAft>
                <a:spcPts val="0"/>
              </a:spcAft>
              <a:buNone/>
            </a:pPr>
            <a:r>
              <a:t/>
            </a:r>
            <a:endParaRPr/>
          </a:p>
        </p:txBody>
      </p:sp>
      <p:sp>
        <p:nvSpPr>
          <p:cNvPr id="77" name="Google Shape;77;p15"/>
          <p:cNvSpPr/>
          <p:nvPr/>
        </p:nvSpPr>
        <p:spPr>
          <a:xfrm>
            <a:off x="2576850" y="1379675"/>
            <a:ext cx="3990300" cy="3629400"/>
          </a:xfrm>
          <a:prstGeom prst="ellipse">
            <a:avLst/>
          </a:prstGeom>
          <a:solidFill>
            <a:srgbClr val="12C5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247400" y="2136650"/>
            <a:ext cx="2617800" cy="2879400"/>
          </a:xfrm>
          <a:prstGeom prst="ellipse">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884150" y="3141275"/>
            <a:ext cx="1443300" cy="18678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4045250" y="1498950"/>
            <a:ext cx="11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Roboto"/>
                <a:ea typeface="Roboto"/>
                <a:cs typeface="Roboto"/>
                <a:sym typeface="Roboto"/>
              </a:rPr>
              <a:t>Arquitetura</a:t>
            </a:r>
            <a:endParaRPr>
              <a:latin typeface="Roboto"/>
              <a:ea typeface="Roboto"/>
              <a:cs typeface="Roboto"/>
              <a:sym typeface="Roboto"/>
            </a:endParaRPr>
          </a:p>
        </p:txBody>
      </p:sp>
      <p:sp>
        <p:nvSpPr>
          <p:cNvPr id="81" name="Google Shape;81;p15"/>
          <p:cNvSpPr txBox="1"/>
          <p:nvPr/>
        </p:nvSpPr>
        <p:spPr>
          <a:xfrm>
            <a:off x="4177850" y="2437600"/>
            <a:ext cx="8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Roboto"/>
                <a:ea typeface="Roboto"/>
                <a:cs typeface="Roboto"/>
                <a:sym typeface="Roboto"/>
              </a:rPr>
              <a:t>Design</a:t>
            </a:r>
            <a:endParaRPr>
              <a:latin typeface="Roboto"/>
              <a:ea typeface="Roboto"/>
              <a:cs typeface="Roboto"/>
              <a:sym typeface="Roboto"/>
            </a:endParaRPr>
          </a:p>
        </p:txBody>
      </p:sp>
      <p:sp>
        <p:nvSpPr>
          <p:cNvPr id="82" name="Google Shape;82;p15"/>
          <p:cNvSpPr txBox="1"/>
          <p:nvPr/>
        </p:nvSpPr>
        <p:spPr>
          <a:xfrm>
            <a:off x="4209975" y="3376250"/>
            <a:ext cx="8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Roboto"/>
                <a:ea typeface="Roboto"/>
                <a:cs typeface="Roboto"/>
                <a:sym typeface="Roboto"/>
              </a:rPr>
              <a:t>Código</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Código</a:t>
            </a:r>
            <a:endParaRPr/>
          </a:p>
        </p:txBody>
      </p:sp>
      <p:sp>
        <p:nvSpPr>
          <p:cNvPr id="88" name="Google Shape;88;p16"/>
          <p:cNvSpPr txBox="1"/>
          <p:nvPr>
            <p:ph idx="1" type="body"/>
          </p:nvPr>
        </p:nvSpPr>
        <p:spPr>
          <a:xfrm>
            <a:off x="4572000" y="522450"/>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1117"/>
              </a:buClr>
              <a:buSzPts val="1400"/>
              <a:buAutoNum type="arabicPeriod"/>
            </a:pPr>
            <a:r>
              <a:rPr lang="pt-BR" sz="1400">
                <a:solidFill>
                  <a:srgbClr val="0D1117"/>
                </a:solidFill>
              </a:rPr>
              <a:t>Object Calisthenics</a:t>
            </a:r>
            <a:endParaRPr sz="1400">
              <a:solidFill>
                <a:srgbClr val="0D1117"/>
              </a:solidFill>
            </a:endParaRPr>
          </a:p>
          <a:p>
            <a:pPr indent="-304800" lvl="1" marL="914400" rtl="0" algn="l">
              <a:spcBef>
                <a:spcPts val="0"/>
              </a:spcBef>
              <a:spcAft>
                <a:spcPts val="0"/>
              </a:spcAft>
              <a:buClr>
                <a:srgbClr val="0D1117"/>
              </a:buClr>
              <a:buSzPts val="1200"/>
              <a:buAutoNum type="alphaLcPeriod"/>
            </a:pPr>
            <a:r>
              <a:rPr lang="pt-BR" sz="1200">
                <a:solidFill>
                  <a:srgbClr val="0D1117"/>
                </a:solidFill>
              </a:rPr>
              <a:t>Motivação: Aplicar alguns princípios do SOLID</a:t>
            </a:r>
            <a:endParaRPr sz="1200">
              <a:solidFill>
                <a:srgbClr val="0D1117"/>
              </a:solidFill>
            </a:endParaRPr>
          </a:p>
          <a:p>
            <a:pPr indent="-304800" lvl="1" marL="914400" rtl="0" algn="l">
              <a:spcBef>
                <a:spcPts val="0"/>
              </a:spcBef>
              <a:spcAft>
                <a:spcPts val="0"/>
              </a:spcAft>
              <a:buClr>
                <a:srgbClr val="0D1117"/>
              </a:buClr>
              <a:buSzPts val="1200"/>
              <a:buAutoNum type="alphaLcPeriod"/>
            </a:pPr>
            <a:r>
              <a:rPr lang="pt-BR" sz="1200">
                <a:solidFill>
                  <a:srgbClr val="0D1117"/>
                </a:solidFill>
              </a:rPr>
              <a:t>Boas Práticas e Regras de programação para aumentar a qualidade do código</a:t>
            </a:r>
            <a:endParaRPr sz="1200">
              <a:solidFill>
                <a:srgbClr val="0D1117"/>
              </a:solidFill>
            </a:endParaRPr>
          </a:p>
          <a:p>
            <a:pPr indent="-304800" lvl="1" marL="914400" rtl="0" algn="l">
              <a:spcBef>
                <a:spcPts val="0"/>
              </a:spcBef>
              <a:spcAft>
                <a:spcPts val="0"/>
              </a:spcAft>
              <a:buClr>
                <a:srgbClr val="0D1117"/>
              </a:buClr>
              <a:buSzPts val="1200"/>
              <a:buAutoNum type="alphaLcPeriod"/>
            </a:pPr>
            <a:r>
              <a:rPr lang="pt-BR" sz="1200">
                <a:solidFill>
                  <a:srgbClr val="0D1117"/>
                </a:solidFill>
              </a:rPr>
              <a:t>Foco: Manutenibilidade, legibilidade, testabilidade e compreensão</a:t>
            </a:r>
            <a:endParaRPr sz="1200">
              <a:solidFill>
                <a:srgbClr val="0D1117"/>
              </a:solidFill>
            </a:endParaRPr>
          </a:p>
          <a:p>
            <a:pPr indent="-317500" lvl="0" marL="457200" rtl="0" algn="l">
              <a:spcBef>
                <a:spcPts val="0"/>
              </a:spcBef>
              <a:spcAft>
                <a:spcPts val="0"/>
              </a:spcAft>
              <a:buClr>
                <a:srgbClr val="0D1117"/>
              </a:buClr>
              <a:buSzPts val="1400"/>
              <a:buAutoNum type="arabicPeriod"/>
            </a:pPr>
            <a:r>
              <a:rPr lang="pt-BR" sz="1400">
                <a:solidFill>
                  <a:srgbClr val="0D1117"/>
                </a:solidFill>
              </a:rPr>
              <a:t>Only One Level Of Indentation Per Method</a:t>
            </a:r>
            <a:endParaRPr sz="1400">
              <a:solidFill>
                <a:srgbClr val="0D1117"/>
              </a:solidFill>
            </a:endParaRPr>
          </a:p>
          <a:p>
            <a:pPr indent="-304800" lvl="1" marL="914400" rtl="0" algn="l">
              <a:spcBef>
                <a:spcPts val="0"/>
              </a:spcBef>
              <a:spcAft>
                <a:spcPts val="0"/>
              </a:spcAft>
              <a:buClr>
                <a:srgbClr val="0D1117"/>
              </a:buClr>
              <a:buSzPts val="1200"/>
              <a:buAutoNum type="alphaLcPeriod"/>
            </a:pPr>
            <a:r>
              <a:rPr lang="pt-BR" sz="1200">
                <a:solidFill>
                  <a:srgbClr val="0D1117"/>
                </a:solidFill>
              </a:rPr>
              <a:t>Evitar for dentro de for, if dentro de if</a:t>
            </a:r>
            <a:endParaRPr sz="1200">
              <a:solidFill>
                <a:srgbClr val="0D1117"/>
              </a:solidFill>
            </a:endParaRPr>
          </a:p>
          <a:p>
            <a:pPr indent="-317500" lvl="0" marL="457200" rtl="0" algn="l">
              <a:spcBef>
                <a:spcPts val="0"/>
              </a:spcBef>
              <a:spcAft>
                <a:spcPts val="0"/>
              </a:spcAft>
              <a:buClr>
                <a:srgbClr val="0D1117"/>
              </a:buClr>
              <a:buSzPts val="1400"/>
              <a:buAutoNum type="arabicPeriod"/>
            </a:pPr>
            <a:r>
              <a:rPr lang="pt-BR" sz="1400">
                <a:solidFill>
                  <a:srgbClr val="0D1117"/>
                </a:solidFill>
              </a:rPr>
              <a:t>Don’t use “Else” keyword</a:t>
            </a:r>
            <a:endParaRPr sz="1400">
              <a:solidFill>
                <a:srgbClr val="0D1117"/>
              </a:solidFill>
            </a:endParaRPr>
          </a:p>
          <a:p>
            <a:pPr indent="-304800" lvl="1" marL="914400" rtl="0" algn="l">
              <a:spcBef>
                <a:spcPts val="0"/>
              </a:spcBef>
              <a:spcAft>
                <a:spcPts val="0"/>
              </a:spcAft>
              <a:buClr>
                <a:srgbClr val="0D1117"/>
              </a:buClr>
              <a:buSzPts val="1200"/>
              <a:buAutoNum type="alphaLcPeriod"/>
            </a:pPr>
            <a:r>
              <a:rPr lang="pt-BR" sz="1200">
                <a:solidFill>
                  <a:srgbClr val="0D1117"/>
                </a:solidFill>
              </a:rPr>
              <a:t>evitar ao máximo o uso de elses</a:t>
            </a:r>
            <a:endParaRPr sz="1200">
              <a:solidFill>
                <a:srgbClr val="0D1117"/>
              </a:solidFill>
            </a:endParaRPr>
          </a:p>
          <a:p>
            <a:pPr indent="-317500" lvl="0" marL="457200" rtl="0" algn="l">
              <a:spcBef>
                <a:spcPts val="0"/>
              </a:spcBef>
              <a:spcAft>
                <a:spcPts val="0"/>
              </a:spcAft>
              <a:buClr>
                <a:srgbClr val="0D1117"/>
              </a:buClr>
              <a:buSzPts val="1400"/>
              <a:buAutoNum type="arabicPeriod"/>
            </a:pPr>
            <a:r>
              <a:rPr lang="pt-BR" sz="1400">
                <a:solidFill>
                  <a:srgbClr val="0D1117"/>
                </a:solidFill>
              </a:rPr>
              <a:t>Wrap All Primitives And Strings</a:t>
            </a:r>
            <a:endParaRPr sz="1400">
              <a:solidFill>
                <a:srgbClr val="0D1117"/>
              </a:solidFill>
            </a:endParaRPr>
          </a:p>
          <a:p>
            <a:pPr indent="-304800" lvl="1" marL="914400" rtl="0" algn="l">
              <a:spcBef>
                <a:spcPts val="0"/>
              </a:spcBef>
              <a:spcAft>
                <a:spcPts val="0"/>
              </a:spcAft>
              <a:buClr>
                <a:srgbClr val="0D1117"/>
              </a:buClr>
              <a:buSzPts val="1200"/>
              <a:buAutoNum type="alphaLcPeriod"/>
            </a:pPr>
            <a:r>
              <a:rPr lang="pt-BR" sz="1200">
                <a:solidFill>
                  <a:srgbClr val="0D1117"/>
                </a:solidFill>
              </a:rPr>
              <a:t>encapsular todos os tipos primitivos</a:t>
            </a:r>
            <a:endParaRPr sz="1200">
              <a:solidFill>
                <a:srgbClr val="0D1117"/>
              </a:solidFill>
            </a:endParaRPr>
          </a:p>
          <a:p>
            <a:pPr indent="-304800" lvl="1" marL="914400" rtl="0" algn="l">
              <a:spcBef>
                <a:spcPts val="0"/>
              </a:spcBef>
              <a:spcAft>
                <a:spcPts val="0"/>
              </a:spcAft>
              <a:buClr>
                <a:srgbClr val="0D1117"/>
              </a:buClr>
              <a:buSzPts val="1200"/>
              <a:buAutoNum type="alphaLcPeriod"/>
            </a:pPr>
            <a:r>
              <a:rPr lang="pt-BR" sz="1200">
                <a:solidFill>
                  <a:srgbClr val="0D1117"/>
                </a:solidFill>
              </a:rPr>
              <a:t>Criar tipos para esses tipos primitivos</a:t>
            </a:r>
            <a:endParaRPr sz="1200">
              <a:solidFill>
                <a:srgbClr val="0D111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Only One Level Of Indentation Per Method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4" name="Google Shape;94;p17"/>
          <p:cNvPicPr preferRelativeResize="0"/>
          <p:nvPr/>
        </p:nvPicPr>
        <p:blipFill>
          <a:blip r:embed="rId3">
            <a:alphaModFix/>
          </a:blip>
          <a:stretch>
            <a:fillRect/>
          </a:stretch>
        </p:blipFill>
        <p:spPr>
          <a:xfrm>
            <a:off x="4644675" y="933900"/>
            <a:ext cx="4094875" cy="31367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Only One Level Of Indentation Per Method</a:t>
            </a:r>
            <a:endParaRPr/>
          </a:p>
          <a:p>
            <a:pPr indent="0" lvl="0" marL="0" rtl="0" algn="l">
              <a:spcBef>
                <a:spcPts val="0"/>
              </a:spcBef>
              <a:spcAft>
                <a:spcPts val="0"/>
              </a:spcAft>
              <a:buNone/>
            </a:pPr>
            <a:r>
              <a:t/>
            </a:r>
            <a:endParaRPr/>
          </a:p>
        </p:txBody>
      </p:sp>
      <p:pic>
        <p:nvPicPr>
          <p:cNvPr id="100" name="Google Shape;100;p18"/>
          <p:cNvPicPr preferRelativeResize="0"/>
          <p:nvPr/>
        </p:nvPicPr>
        <p:blipFill>
          <a:blip r:embed="rId3">
            <a:alphaModFix/>
          </a:blip>
          <a:stretch>
            <a:fillRect/>
          </a:stretch>
        </p:blipFill>
        <p:spPr>
          <a:xfrm>
            <a:off x="4793250" y="661925"/>
            <a:ext cx="3740700" cy="363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Don’t use “Else” keyword</a:t>
            </a:r>
            <a:endParaRPr/>
          </a:p>
        </p:txBody>
      </p:sp>
      <p:pic>
        <p:nvPicPr>
          <p:cNvPr id="106" name="Google Shape;106;p19"/>
          <p:cNvPicPr preferRelativeResize="0"/>
          <p:nvPr/>
        </p:nvPicPr>
        <p:blipFill>
          <a:blip r:embed="rId3">
            <a:alphaModFix/>
          </a:blip>
          <a:stretch>
            <a:fillRect/>
          </a:stretch>
        </p:blipFill>
        <p:spPr>
          <a:xfrm>
            <a:off x="4572000" y="785325"/>
            <a:ext cx="4585475" cy="362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Don’t use “Else” keyword</a:t>
            </a:r>
            <a:endParaRPr/>
          </a:p>
        </p:txBody>
      </p:sp>
      <p:pic>
        <p:nvPicPr>
          <p:cNvPr id="112" name="Google Shape;112;p20"/>
          <p:cNvPicPr preferRelativeResize="0"/>
          <p:nvPr/>
        </p:nvPicPr>
        <p:blipFill>
          <a:blip r:embed="rId3">
            <a:alphaModFix/>
          </a:blip>
          <a:stretch>
            <a:fillRect/>
          </a:stretch>
        </p:blipFill>
        <p:spPr>
          <a:xfrm>
            <a:off x="4692088" y="1577700"/>
            <a:ext cx="4071575" cy="222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Wrap All Primitives And Strings</a:t>
            </a:r>
            <a:endParaRPr/>
          </a:p>
        </p:txBody>
      </p:sp>
      <p:pic>
        <p:nvPicPr>
          <p:cNvPr id="118" name="Google Shape;118;p21"/>
          <p:cNvPicPr preferRelativeResize="0"/>
          <p:nvPr/>
        </p:nvPicPr>
        <p:blipFill>
          <a:blip r:embed="rId3">
            <a:alphaModFix/>
          </a:blip>
          <a:stretch>
            <a:fillRect/>
          </a:stretch>
        </p:blipFill>
        <p:spPr>
          <a:xfrm>
            <a:off x="4644674" y="1916763"/>
            <a:ext cx="4350625" cy="8769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