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9B0C-296A-40E2-8A3C-57923C02A889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27C5-586B-4DA7-B8B1-7A91D6E0A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70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9B0C-296A-40E2-8A3C-57923C02A889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27C5-586B-4DA7-B8B1-7A91D6E0A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86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9B0C-296A-40E2-8A3C-57923C02A889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27C5-586B-4DA7-B8B1-7A91D6E0A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336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9B0C-296A-40E2-8A3C-57923C02A889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27C5-586B-4DA7-B8B1-7A91D6E0A30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8061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9B0C-296A-40E2-8A3C-57923C02A889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27C5-586B-4DA7-B8B1-7A91D6E0A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311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9B0C-296A-40E2-8A3C-57923C02A889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27C5-586B-4DA7-B8B1-7A91D6E0A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556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9B0C-296A-40E2-8A3C-57923C02A889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27C5-586B-4DA7-B8B1-7A91D6E0A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940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9B0C-296A-40E2-8A3C-57923C02A889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27C5-586B-4DA7-B8B1-7A91D6E0A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089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9B0C-296A-40E2-8A3C-57923C02A889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27C5-586B-4DA7-B8B1-7A91D6E0A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17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9B0C-296A-40E2-8A3C-57923C02A889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27C5-586B-4DA7-B8B1-7A91D6E0A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15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9B0C-296A-40E2-8A3C-57923C02A889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27C5-586B-4DA7-B8B1-7A91D6E0A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9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9B0C-296A-40E2-8A3C-57923C02A889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27C5-586B-4DA7-B8B1-7A91D6E0A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63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9B0C-296A-40E2-8A3C-57923C02A889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27C5-586B-4DA7-B8B1-7A91D6E0A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7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9B0C-296A-40E2-8A3C-57923C02A889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27C5-586B-4DA7-B8B1-7A91D6E0A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72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9B0C-296A-40E2-8A3C-57923C02A889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27C5-586B-4DA7-B8B1-7A91D6E0A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10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9B0C-296A-40E2-8A3C-57923C02A889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27C5-586B-4DA7-B8B1-7A91D6E0A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39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9B0C-296A-40E2-8A3C-57923C02A889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27C5-586B-4DA7-B8B1-7A91D6E0A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41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479B0C-296A-40E2-8A3C-57923C02A889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02027C5-586B-4DA7-B8B1-7A91D6E0A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679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  <p:sldLayoutId id="2147483986" r:id="rId15"/>
    <p:sldLayoutId id="2147483987" r:id="rId16"/>
    <p:sldLayoutId id="214748398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5CEBA-ED1F-457B-943E-58B75B5A7B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TÉCNICAS DE ATAQUES EM REDES SOCIAIS UTILIZANDO O MÉTODO PHISHING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80C202-ABA4-4B07-9D75-2B14ABFE3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016322"/>
            <a:ext cx="9440034" cy="1049867"/>
          </a:xfrm>
        </p:spPr>
        <p:txBody>
          <a:bodyPr>
            <a:normAutofit/>
          </a:bodyPr>
          <a:lstStyle/>
          <a:p>
            <a:r>
              <a:rPr lang="pt-BR" dirty="0"/>
              <a:t>Projeto de pesquisa de Iniciação Científica apresentado ao Centro de Ciências Exatas da Universidade do Sagrado Coração, sob orientação do Prof. Me Henrique </a:t>
            </a:r>
            <a:r>
              <a:rPr lang="pt-BR" dirty="0" err="1"/>
              <a:t>Pachioni</a:t>
            </a:r>
            <a:r>
              <a:rPr lang="pt-BR" dirty="0"/>
              <a:t> Martins.</a:t>
            </a:r>
          </a:p>
        </p:txBody>
      </p:sp>
    </p:spTree>
    <p:extLst>
      <p:ext uri="{BB962C8B-B14F-4D97-AF65-F5344CB8AC3E}">
        <p14:creationId xmlns:p14="http://schemas.microsoft.com/office/powerpoint/2010/main" val="61275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E14BF-0332-4A93-818A-28BA69A5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5EBEA2-F751-4D2F-B4FB-3AA0FE360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Máquinas utilizadas: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80E0EB-520D-46FD-AFB4-EEE1E2D443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7204" y="2411274"/>
            <a:ext cx="6128240" cy="203545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E6ABEE2-35C2-4D8B-B8AD-44DD9CD91F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58937" y="2411274"/>
            <a:ext cx="5165211" cy="421314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3D1D763-B91E-4150-B1E6-C7B43B88A11F}"/>
              </a:ext>
            </a:extLst>
          </p:cNvPr>
          <p:cNvSpPr txBox="1"/>
          <p:nvPr/>
        </p:nvSpPr>
        <p:spPr>
          <a:xfrm>
            <a:off x="357204" y="4599124"/>
            <a:ext cx="4735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Figura 2 - Configuração da Máquina Utilizada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D93E090-83CF-4F87-94AF-4A79061E97B6}"/>
              </a:ext>
            </a:extLst>
          </p:cNvPr>
          <p:cNvSpPr txBox="1"/>
          <p:nvPr/>
        </p:nvSpPr>
        <p:spPr>
          <a:xfrm>
            <a:off x="6658937" y="1965743"/>
            <a:ext cx="4556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Figura 3 – Configuração da Máquina Virtual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9148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49966-29DC-4315-8223-9BA6B690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537E15-C980-4AA9-B010-DD78A6581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Softwares Utilizados:</a:t>
            </a:r>
          </a:p>
          <a:p>
            <a:r>
              <a:rPr lang="pt-BR" dirty="0"/>
              <a:t>Social-</a:t>
            </a:r>
            <a:r>
              <a:rPr lang="pt-BR" dirty="0" err="1"/>
              <a:t>Engineer</a:t>
            </a:r>
            <a:r>
              <a:rPr lang="pt-BR" dirty="0"/>
              <a:t> Toolkit (SET)</a:t>
            </a:r>
          </a:p>
          <a:p>
            <a:pPr lvl="1"/>
            <a:r>
              <a:rPr lang="pt-BR" dirty="0"/>
              <a:t>Conjunto de ferramentas – foco em uma pessoa ou uma organização.</a:t>
            </a:r>
          </a:p>
          <a:p>
            <a:pPr lvl="1"/>
            <a:r>
              <a:rPr lang="pt-BR" dirty="0"/>
              <a:t>Utilizado em testes de vulnerabilidade.</a:t>
            </a:r>
          </a:p>
          <a:p>
            <a:r>
              <a:rPr lang="pt-BR" dirty="0" err="1"/>
              <a:t>Ettercap</a:t>
            </a:r>
            <a:endParaRPr lang="pt-BR" dirty="0"/>
          </a:p>
          <a:p>
            <a:pPr lvl="1"/>
            <a:r>
              <a:rPr lang="pt-BR" dirty="0"/>
              <a:t>Inicialmente desenvolvido para rastrear pacotes transportados na rede.</a:t>
            </a:r>
          </a:p>
          <a:p>
            <a:pPr lvl="1"/>
            <a:r>
              <a:rPr lang="pt-BR" dirty="0"/>
              <a:t>Ganhou mais recursos e é muito utilizado para ataques de Man In The </a:t>
            </a:r>
            <a:r>
              <a:rPr lang="pt-BR" dirty="0" err="1"/>
              <a:t>Middle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75041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B9D10-5002-4380-BE66-3D895CB5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5EE410-16BD-4B40-A5BB-C0E8FC506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do cenário:</a:t>
            </a:r>
          </a:p>
          <a:p>
            <a:pPr lvl="1"/>
            <a:r>
              <a:rPr lang="pt-BR" dirty="0"/>
              <a:t>Terminal do </a:t>
            </a:r>
            <a:r>
              <a:rPr lang="pt-BR" dirty="0" err="1"/>
              <a:t>Kali</a:t>
            </a:r>
            <a:r>
              <a:rPr lang="pt-BR" dirty="0"/>
              <a:t> Linux:</a:t>
            </a:r>
          </a:p>
          <a:p>
            <a:pPr lvl="2"/>
            <a:r>
              <a:rPr lang="pt-BR" dirty="0"/>
              <a:t>“</a:t>
            </a:r>
            <a:r>
              <a:rPr lang="pt-BR" dirty="0" err="1"/>
              <a:t>setoolkit</a:t>
            </a:r>
            <a:r>
              <a:rPr lang="pt-BR" dirty="0"/>
              <a:t>”</a:t>
            </a:r>
          </a:p>
          <a:p>
            <a:pPr lvl="2"/>
            <a:r>
              <a:rPr lang="pt-BR" dirty="0"/>
              <a:t>Opção 2</a:t>
            </a:r>
          </a:p>
          <a:p>
            <a:pPr lvl="2"/>
            <a:r>
              <a:rPr lang="pt-BR" dirty="0"/>
              <a:t>Opção 3</a:t>
            </a:r>
          </a:p>
          <a:p>
            <a:endParaRPr lang="pt-BR" dirty="0"/>
          </a:p>
        </p:txBody>
      </p:sp>
      <p:pic>
        <p:nvPicPr>
          <p:cNvPr id="4" name="Imagem 3" descr="C:\Users\Gustavo Primolan\AppData\Local\Microsoft\Windows\INetCache\Content.Word\2.png">
            <a:extLst>
              <a:ext uri="{FF2B5EF4-FFF2-40B4-BE49-F238E27FC236}">
                <a16:creationId xmlns:a16="http://schemas.microsoft.com/office/drawing/2014/main" id="{F0C4F104-DCA5-4906-9C0C-012F525743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649" y="1732450"/>
            <a:ext cx="5565479" cy="37075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990FB5-E6B0-4DB5-8A79-8C56259A4B12}"/>
              </a:ext>
            </a:extLst>
          </p:cNvPr>
          <p:cNvSpPr txBox="1"/>
          <p:nvPr/>
        </p:nvSpPr>
        <p:spPr>
          <a:xfrm>
            <a:off x="10021128" y="1732448"/>
            <a:ext cx="1601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Figura 4 – </a:t>
            </a:r>
            <a:r>
              <a:rPr lang="pt-BR" dirty="0" err="1"/>
              <a:t>Setoolkit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0480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4554F-9B47-41ED-BB3E-4E726EF0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770EA0-8029-4FB3-BB4A-F6106DED3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058751"/>
          </a:xfrm>
        </p:spPr>
        <p:txBody>
          <a:bodyPr/>
          <a:lstStyle/>
          <a:p>
            <a:r>
              <a:rPr lang="pt-BR" dirty="0"/>
              <a:t>Implementação do cenário:</a:t>
            </a:r>
          </a:p>
          <a:p>
            <a:pPr lvl="1"/>
            <a:r>
              <a:rPr lang="pt-BR" dirty="0"/>
              <a:t>Por último opção 2.</a:t>
            </a:r>
          </a:p>
          <a:p>
            <a:pPr lvl="1"/>
            <a:r>
              <a:rPr lang="pt-BR" dirty="0"/>
              <a:t>Inserção do IP da máquina destino que irá receber a cópia da página de </a:t>
            </a:r>
            <a:r>
              <a:rPr lang="pt-BR" dirty="0" err="1"/>
              <a:t>login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Inserção do site que terá sua página clonada.</a:t>
            </a:r>
          </a:p>
          <a:p>
            <a:pPr lvl="1"/>
            <a:r>
              <a:rPr lang="pt-BR" dirty="0"/>
              <a:t>Página será salva no diretório:</a:t>
            </a:r>
          </a:p>
          <a:p>
            <a:pPr marL="810000" lvl="2" indent="0">
              <a:buNone/>
            </a:pPr>
            <a:r>
              <a:rPr lang="pt-BR" dirty="0"/>
              <a:t>/var/</a:t>
            </a:r>
            <a:r>
              <a:rPr lang="pt-BR" dirty="0" err="1"/>
              <a:t>www</a:t>
            </a:r>
            <a:r>
              <a:rPr lang="pt-BR" dirty="0"/>
              <a:t>/</a:t>
            </a:r>
            <a:r>
              <a:rPr lang="pt-BR" dirty="0" err="1"/>
              <a:t>html</a:t>
            </a:r>
            <a:endParaRPr lang="pt-BR" dirty="0"/>
          </a:p>
        </p:txBody>
      </p:sp>
      <p:pic>
        <p:nvPicPr>
          <p:cNvPr id="4" name="Imagem 3" descr="C:\Users\Gustavo Primolan\AppData\Local\Microsoft\Windows\INetCache\Content.Word\6.png">
            <a:extLst>
              <a:ext uri="{FF2B5EF4-FFF2-40B4-BE49-F238E27FC236}">
                <a16:creationId xmlns:a16="http://schemas.microsoft.com/office/drawing/2014/main" id="{24A39BC3-0856-4B2F-83F9-0DC1D1C2AA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44827"/>
            <a:ext cx="5725892" cy="36644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2E20C50-793C-4887-9FF4-DEDE1EEC29FF}"/>
              </a:ext>
            </a:extLst>
          </p:cNvPr>
          <p:cNvSpPr txBox="1"/>
          <p:nvPr/>
        </p:nvSpPr>
        <p:spPr>
          <a:xfrm>
            <a:off x="4547805" y="4077621"/>
            <a:ext cx="1542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Figura 5 - Configuração SET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2169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09AD6-F2DD-4A9D-A3FC-CB4C7A29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1DFBB8-4C4E-4162-87FA-0DEC9544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do cenário:</a:t>
            </a:r>
          </a:p>
          <a:p>
            <a:pPr lvl="1"/>
            <a:r>
              <a:rPr lang="pt-BR" dirty="0"/>
              <a:t>Configuração do </a:t>
            </a:r>
            <a:r>
              <a:rPr lang="pt-BR" dirty="0" err="1"/>
              <a:t>ettercap</a:t>
            </a:r>
            <a:r>
              <a:rPr lang="pt-BR" dirty="0"/>
              <a:t>;</a:t>
            </a:r>
          </a:p>
          <a:p>
            <a:pPr lvl="2"/>
            <a:r>
              <a:rPr lang="pt-BR" dirty="0"/>
              <a:t>Objetivo: Redirecionamento das vítimas para a página falsa;</a:t>
            </a:r>
          </a:p>
          <a:p>
            <a:pPr lvl="1"/>
            <a:r>
              <a:rPr lang="pt-BR" dirty="0"/>
              <a:t>Editar arquivo /</a:t>
            </a:r>
            <a:r>
              <a:rPr lang="pt-BR" dirty="0" err="1"/>
              <a:t>etc</a:t>
            </a:r>
            <a:r>
              <a:rPr lang="pt-BR" dirty="0"/>
              <a:t>/</a:t>
            </a:r>
            <a:r>
              <a:rPr lang="pt-BR" dirty="0" err="1"/>
              <a:t>ettercap</a:t>
            </a:r>
            <a:r>
              <a:rPr lang="pt-BR" dirty="0"/>
              <a:t>/</a:t>
            </a:r>
            <a:r>
              <a:rPr lang="pt-BR" dirty="0" err="1"/>
              <a:t>etter.dns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Por último, executar o seguinte comando:</a:t>
            </a:r>
          </a:p>
          <a:p>
            <a:pPr marL="450000" lvl="1" indent="0">
              <a:buNone/>
            </a:pPr>
            <a:r>
              <a:rPr lang="pt-BR" dirty="0"/>
              <a:t>	“</a:t>
            </a:r>
            <a:r>
              <a:rPr lang="pt-BR" i="1" dirty="0" err="1">
                <a:effectLst/>
              </a:rPr>
              <a:t>ettercap</a:t>
            </a:r>
            <a:r>
              <a:rPr lang="pt-BR" i="1" dirty="0">
                <a:effectLst/>
              </a:rPr>
              <a:t> -T -q -i wlan0 -M </a:t>
            </a:r>
            <a:r>
              <a:rPr lang="pt-BR" i="1" dirty="0" err="1">
                <a:effectLst/>
              </a:rPr>
              <a:t>arp</a:t>
            </a:r>
            <a:r>
              <a:rPr lang="pt-BR" i="1" dirty="0">
                <a:effectLst/>
              </a:rPr>
              <a:t> -P </a:t>
            </a:r>
            <a:r>
              <a:rPr lang="pt-BR" i="1" dirty="0" err="1">
                <a:effectLst/>
              </a:rPr>
              <a:t>dns_spoof</a:t>
            </a:r>
            <a:r>
              <a:rPr lang="pt-BR" i="1" dirty="0">
                <a:effectLst/>
              </a:rPr>
              <a:t> ///”</a:t>
            </a:r>
          </a:p>
        </p:txBody>
      </p:sp>
      <p:pic>
        <p:nvPicPr>
          <p:cNvPr id="4" name="Imagem 3" descr="C:\Users\Gustavo Primolan\AppData\Local\Microsoft\Windows\INetCache\Content.Word\7.png">
            <a:extLst>
              <a:ext uri="{FF2B5EF4-FFF2-40B4-BE49-F238E27FC236}">
                <a16:creationId xmlns:a16="http://schemas.microsoft.com/office/drawing/2014/main" id="{114C072C-1240-406C-AA1D-5EE0107640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974" y="2881473"/>
            <a:ext cx="5632174" cy="38886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B0B4805-1C32-43CC-B438-F32DC3DB1F29}"/>
              </a:ext>
            </a:extLst>
          </p:cNvPr>
          <p:cNvSpPr txBox="1"/>
          <p:nvPr/>
        </p:nvSpPr>
        <p:spPr>
          <a:xfrm>
            <a:off x="4364656" y="5191035"/>
            <a:ext cx="1572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Figura 6 - Configuração </a:t>
            </a:r>
            <a:r>
              <a:rPr lang="pt-BR" dirty="0" err="1"/>
              <a:t>etter.dns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7902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F2D4E-208D-4B80-8339-338B4B8D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489B5B-4F90-46AB-89AB-8DC0B2FD4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Captura dos dados:</a:t>
            </a:r>
          </a:p>
          <a:p>
            <a:pPr lvl="1"/>
            <a:r>
              <a:rPr lang="pt-BR" dirty="0"/>
              <a:t>Será adicionado um arquivo com os dados no diretório /var/</a:t>
            </a:r>
            <a:r>
              <a:rPr lang="pt-BR" dirty="0" err="1"/>
              <a:t>www</a:t>
            </a:r>
            <a:r>
              <a:rPr lang="pt-BR" dirty="0"/>
              <a:t>/</a:t>
            </a:r>
            <a:r>
              <a:rPr lang="pt-BR" dirty="0" err="1"/>
              <a:t>html</a:t>
            </a:r>
            <a:r>
              <a:rPr lang="pt-BR" dirty="0"/>
              <a:t>.</a:t>
            </a:r>
          </a:p>
          <a:p>
            <a:pPr marL="450000" lvl="1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A107DA-0015-495A-9818-939CB30EAB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67266" y="2554358"/>
            <a:ext cx="6257468" cy="374373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B6151F2-D9D8-47DF-93B7-CE560B3DFC8C}"/>
              </a:ext>
            </a:extLst>
          </p:cNvPr>
          <p:cNvSpPr txBox="1"/>
          <p:nvPr/>
        </p:nvSpPr>
        <p:spPr>
          <a:xfrm>
            <a:off x="9232536" y="2554358"/>
            <a:ext cx="204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Figura 7 - Dados capturados</a:t>
            </a:r>
          </a:p>
        </p:txBody>
      </p:sp>
    </p:spTree>
    <p:extLst>
      <p:ext uri="{BB962C8B-B14F-4D97-AF65-F5344CB8AC3E}">
        <p14:creationId xmlns:p14="http://schemas.microsoft.com/office/powerpoint/2010/main" val="2768875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F642F-39A4-4EBE-833D-A74530E0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8B609A-50E8-429B-93BD-3BA01F677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todos os passos anteriores, é necessário apenas que o usuário tente acessar a página do </a:t>
            </a:r>
            <a:r>
              <a:rPr lang="pt-BR" dirty="0" err="1"/>
              <a:t>Facebook</a:t>
            </a:r>
            <a:r>
              <a:rPr lang="pt-BR" dirty="0"/>
              <a:t> e será redirecionado para a cópia. </a:t>
            </a:r>
          </a:p>
        </p:txBody>
      </p:sp>
    </p:spTree>
    <p:extLst>
      <p:ext uri="{BB962C8B-B14F-4D97-AF65-F5344CB8AC3E}">
        <p14:creationId xmlns:p14="http://schemas.microsoft.com/office/powerpoint/2010/main" val="3795376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878FC-0BB8-415C-9DF0-FDEB61F7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5913D3-F365-437B-B25E-E43EB66F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Demonstração e implementação da técnica para um ataque </a:t>
            </a:r>
            <a:r>
              <a:rPr lang="pt-BR" dirty="0" err="1"/>
              <a:t>phishing</a:t>
            </a:r>
            <a:r>
              <a:rPr lang="pt-BR" dirty="0"/>
              <a:t>;</a:t>
            </a:r>
          </a:p>
          <a:p>
            <a:r>
              <a:rPr lang="pt-BR" dirty="0"/>
              <a:t>Qualquer individuo conectado em uma rede pública consegue executar esse ataque;</a:t>
            </a:r>
          </a:p>
          <a:p>
            <a:r>
              <a:rPr lang="pt-BR" dirty="0"/>
              <a:t>Ataque possível e muito normal de ser utilizado e de difícil detecção;</a:t>
            </a:r>
          </a:p>
        </p:txBody>
      </p:sp>
    </p:spTree>
    <p:extLst>
      <p:ext uri="{BB962C8B-B14F-4D97-AF65-F5344CB8AC3E}">
        <p14:creationId xmlns:p14="http://schemas.microsoft.com/office/powerpoint/2010/main" val="3279201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5751E-2CC5-4A3F-ADF0-B53BE87D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266FBB-0B79-428B-A508-F69564892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>
                <a:effectLst/>
              </a:rPr>
              <a:t>ABREU, L. F. S. </a:t>
            </a:r>
            <a:r>
              <a:rPr lang="pt-BR" b="1" dirty="0">
                <a:effectLst/>
              </a:rPr>
              <a:t>A Segurança da Informação nas Redes Sociais.</a:t>
            </a:r>
            <a:r>
              <a:rPr lang="pt-BR" dirty="0">
                <a:effectLst/>
              </a:rPr>
              <a:t> 2011.</a:t>
            </a:r>
          </a:p>
          <a:p>
            <a:r>
              <a:rPr lang="pt-BR" dirty="0">
                <a:effectLst/>
              </a:rPr>
              <a:t>ALENCAR, M. S. </a:t>
            </a:r>
            <a:r>
              <a:rPr lang="pt-BR" b="1" dirty="0">
                <a:effectLst/>
              </a:rPr>
              <a:t>A História do Linux. </a:t>
            </a:r>
            <a:r>
              <a:rPr lang="pt-BR" dirty="0">
                <a:effectLst/>
              </a:rPr>
              <a:t>2015.</a:t>
            </a:r>
          </a:p>
          <a:p>
            <a:r>
              <a:rPr lang="pt-BR" dirty="0">
                <a:effectLst/>
              </a:rPr>
              <a:t>ALENCAR, M. A. S. </a:t>
            </a:r>
            <a:r>
              <a:rPr lang="pt-BR" b="1" dirty="0">
                <a:effectLst/>
              </a:rPr>
              <a:t>Fundamentos de Redes de Computadores.</a:t>
            </a:r>
            <a:r>
              <a:rPr lang="pt-BR" dirty="0">
                <a:effectLst/>
              </a:rPr>
              <a:t> 2010.</a:t>
            </a:r>
          </a:p>
          <a:p>
            <a:r>
              <a:rPr lang="pt-BR" dirty="0">
                <a:effectLst/>
              </a:rPr>
              <a:t>AMARAL, A. F. F. </a:t>
            </a:r>
            <a:r>
              <a:rPr lang="pt-BR" b="1" dirty="0">
                <a:effectLst/>
              </a:rPr>
              <a:t>Redes de Computadores.</a:t>
            </a:r>
            <a:r>
              <a:rPr lang="pt-BR" dirty="0">
                <a:effectLst/>
              </a:rPr>
              <a:t> </a:t>
            </a:r>
            <a:r>
              <a:rPr lang="en-US" dirty="0">
                <a:effectLst/>
              </a:rPr>
              <a:t>2012.</a:t>
            </a:r>
            <a:endParaRPr lang="pt-BR" dirty="0">
              <a:effectLst/>
            </a:endParaRPr>
          </a:p>
          <a:p>
            <a:r>
              <a:rPr lang="en-US" dirty="0">
                <a:effectLst/>
              </a:rPr>
              <a:t>BERTI, O. M. C. et al.</a:t>
            </a:r>
            <a:r>
              <a:rPr lang="en-US" b="1" dirty="0">
                <a:effectLst/>
              </a:rPr>
              <a:t> </a:t>
            </a:r>
            <a:r>
              <a:rPr lang="pt-BR" b="1" dirty="0">
                <a:effectLst/>
              </a:rPr>
              <a:t>A história do </a:t>
            </a:r>
            <a:r>
              <a:rPr lang="pt-BR" b="1" dirty="0" err="1">
                <a:effectLst/>
              </a:rPr>
              <a:t>Twitter</a:t>
            </a:r>
            <a:r>
              <a:rPr lang="pt-BR" b="1" dirty="0">
                <a:effectLst/>
              </a:rPr>
              <a:t> no Piauí – de simples </a:t>
            </a:r>
            <a:r>
              <a:rPr lang="pt-BR" b="1" dirty="0" err="1">
                <a:effectLst/>
              </a:rPr>
              <a:t>microblogging</a:t>
            </a:r>
            <a:r>
              <a:rPr lang="pt-BR" b="1" dirty="0">
                <a:effectLst/>
              </a:rPr>
              <a:t> a instrumento de utilização jornalística. </a:t>
            </a:r>
            <a:r>
              <a:rPr lang="pt-BR" dirty="0">
                <a:effectLst/>
              </a:rPr>
              <a:t>2009.</a:t>
            </a:r>
          </a:p>
          <a:p>
            <a:r>
              <a:rPr lang="pt-BR" dirty="0">
                <a:effectLst/>
              </a:rPr>
              <a:t>CERT.br. </a:t>
            </a:r>
            <a:r>
              <a:rPr lang="pt-BR" b="1" dirty="0">
                <a:effectLst/>
              </a:rPr>
              <a:t>Cartilha de Segurança para Internet.</a:t>
            </a:r>
            <a:r>
              <a:rPr lang="pt-BR" dirty="0">
                <a:effectLst/>
              </a:rPr>
              <a:t> 2012.</a:t>
            </a:r>
          </a:p>
          <a:p>
            <a:r>
              <a:rPr lang="pt-BR" dirty="0">
                <a:effectLst/>
              </a:rPr>
              <a:t>CORREIA, P. M. A. R; MOREIRA, M. F. R. </a:t>
            </a:r>
            <a:r>
              <a:rPr lang="pt-BR" b="1" dirty="0">
                <a:effectLst/>
              </a:rPr>
              <a:t>Novas Formas de Comunicação: História do </a:t>
            </a:r>
            <a:r>
              <a:rPr lang="pt-BR" b="1" dirty="0" err="1">
                <a:effectLst/>
              </a:rPr>
              <a:t>Facebook</a:t>
            </a:r>
            <a:r>
              <a:rPr lang="pt-BR" b="1" dirty="0">
                <a:effectLst/>
              </a:rPr>
              <a:t> – Uma história necessariamente breve.</a:t>
            </a:r>
            <a:r>
              <a:rPr lang="pt-BR" dirty="0">
                <a:effectLst/>
              </a:rPr>
              <a:t> 2014.</a:t>
            </a:r>
          </a:p>
          <a:p>
            <a:r>
              <a:rPr lang="pt-BR" dirty="0">
                <a:effectLst/>
              </a:rPr>
              <a:t>DANTAS, M. </a:t>
            </a:r>
            <a:r>
              <a:rPr lang="pt-BR" b="1" dirty="0">
                <a:effectLst/>
              </a:rPr>
              <a:t>Segurança da Informação: Uma Abordagem Focada em Gestão de Riscos</a:t>
            </a:r>
            <a:r>
              <a:rPr lang="pt-BR" dirty="0">
                <a:effectLst/>
              </a:rPr>
              <a:t>. 2011.</a:t>
            </a:r>
          </a:p>
        </p:txBody>
      </p:sp>
    </p:spTree>
    <p:extLst>
      <p:ext uri="{BB962C8B-B14F-4D97-AF65-F5344CB8AC3E}">
        <p14:creationId xmlns:p14="http://schemas.microsoft.com/office/powerpoint/2010/main" val="270968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03FA7-EDED-4BA5-9D62-C65F404D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838307-6343-4CD7-BF63-4F87E8123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Nome: Gustavo Primolan de Cara.</a:t>
            </a:r>
          </a:p>
          <a:p>
            <a:r>
              <a:rPr lang="pt-BR" dirty="0"/>
              <a:t>4 º Ano do Curso de Ciência da Computação da Universidade do Sagrado Coração.</a:t>
            </a:r>
          </a:p>
        </p:txBody>
      </p:sp>
    </p:spTree>
    <p:extLst>
      <p:ext uri="{BB962C8B-B14F-4D97-AF65-F5344CB8AC3E}">
        <p14:creationId xmlns:p14="http://schemas.microsoft.com/office/powerpoint/2010/main" val="374854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DEB8B-FE83-4F8B-99C3-BB3F0144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A07F66-97B6-43F2-9086-39F054E4F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 Geral</a:t>
            </a:r>
          </a:p>
          <a:p>
            <a:r>
              <a:rPr lang="pt-BR" dirty="0"/>
              <a:t>Golpes na Internet</a:t>
            </a:r>
          </a:p>
          <a:p>
            <a:r>
              <a:rPr lang="pt-BR" dirty="0"/>
              <a:t>Metodologia</a:t>
            </a:r>
          </a:p>
          <a:p>
            <a:r>
              <a:rPr lang="pt-BR" dirty="0"/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128411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F47DD-F456-4B0B-B79C-DCDD9964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9EEA7E-994F-486D-A9C9-19A9CA523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Informação vital importância para o mundo moderno;</a:t>
            </a:r>
          </a:p>
          <a:p>
            <a:r>
              <a:rPr lang="pt-BR" dirty="0"/>
              <a:t>Segurança da Informação em alta;</a:t>
            </a:r>
          </a:p>
          <a:p>
            <a:r>
              <a:rPr lang="pt-BR" dirty="0"/>
              <a:t>Uma boa informação abre verdadeiras oportunidades para quem sabe como utilizá-la;</a:t>
            </a:r>
          </a:p>
          <a:p>
            <a:r>
              <a:rPr lang="pt-BR" dirty="0"/>
              <a:t>Método </a:t>
            </a:r>
            <a:r>
              <a:rPr lang="pt-BR" dirty="0" err="1"/>
              <a:t>phishing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014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48399-12BB-4953-8C66-28314649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Objetivo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48438F-EF2C-4881-8F28-93BD6F231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Esclarecer o método </a:t>
            </a:r>
            <a:r>
              <a:rPr lang="pt-BR" dirty="0" err="1"/>
              <a:t>phishing</a:t>
            </a:r>
            <a:r>
              <a:rPr lang="pt-BR" dirty="0"/>
              <a:t> em suas diversas formas de efetivação, inclusive </a:t>
            </a:r>
            <a:r>
              <a:rPr lang="pt-BR" dirty="0" err="1"/>
              <a:t>utililzando</a:t>
            </a:r>
            <a:r>
              <a:rPr lang="pt-BR" dirty="0"/>
              <a:t> exemplos práticos de ataques às redes sociais por tal método intrusivo.</a:t>
            </a:r>
          </a:p>
        </p:txBody>
      </p:sp>
    </p:spTree>
    <p:extLst>
      <p:ext uri="{BB962C8B-B14F-4D97-AF65-F5344CB8AC3E}">
        <p14:creationId xmlns:p14="http://schemas.microsoft.com/office/powerpoint/2010/main" val="832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89242-76B5-47FA-AEEE-A00DB5EA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Golpes na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D7F33-90C6-44C5-8CA8-99F20C050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 acordo com a cartilha de segurança do CERT.br, não é uma tarefa fácil atacar ou fraudar dados em um servidor de uma instituição bancária ou comercial, e por conta disso, os golpistas se aproveitam da fragilidade dos usuários;</a:t>
            </a:r>
          </a:p>
          <a:p>
            <a:r>
              <a:rPr lang="pt-BR" dirty="0"/>
              <a:t>Contendo os dados, os golpistas possuem a liberdade de efetuar transações financeiras, acessar sites, enviar mensagens eletrônicas, abrir empresas fantasmas e até criar contas bancárias;</a:t>
            </a:r>
          </a:p>
          <a:p>
            <a:r>
              <a:rPr lang="pt-BR" dirty="0" err="1"/>
              <a:t>Phishing</a:t>
            </a:r>
            <a:r>
              <a:rPr lang="pt-BR" dirty="0"/>
              <a:t> e </a:t>
            </a:r>
            <a:r>
              <a:rPr lang="pt-BR" dirty="0" err="1"/>
              <a:t>Pharming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179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5C568-A56C-4C61-B3B4-70A98F35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Phishing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D89C66-B252-4D64-9F04-9FB9F06ED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Analogia ao termo “</a:t>
            </a:r>
            <a:r>
              <a:rPr lang="pt-BR" dirty="0" err="1"/>
              <a:t>fishing</a:t>
            </a:r>
            <a:r>
              <a:rPr lang="pt-BR" dirty="0"/>
              <a:t>” – Pesca ou Pescaria.</a:t>
            </a:r>
          </a:p>
          <a:p>
            <a:r>
              <a:rPr lang="pt-BR" dirty="0"/>
              <a:t>Obter dados pessoais e financeiros de um usuário, pela utilização combinada de meios técnicos e engenharia social.</a:t>
            </a:r>
          </a:p>
        </p:txBody>
      </p:sp>
    </p:spTree>
    <p:extLst>
      <p:ext uri="{BB962C8B-B14F-4D97-AF65-F5344CB8AC3E}">
        <p14:creationId xmlns:p14="http://schemas.microsoft.com/office/powerpoint/2010/main" val="391195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27631-72CF-4AEC-BC25-88E31308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Pharming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40ED00-28A5-48C4-A332-798CD8578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Termo surgiu em analogia à </a:t>
            </a:r>
            <a:r>
              <a:rPr lang="pt-BR" dirty="0" err="1"/>
              <a:t>farming</a:t>
            </a:r>
            <a:r>
              <a:rPr lang="pt-BR" dirty="0"/>
              <a:t>, que é um outro termo utilizado na indústria farmacêutica e agrícola, que trata da modificação genética de hospedeiros para incrementar a produção de drogas medicinais;</a:t>
            </a:r>
          </a:p>
          <a:p>
            <a:r>
              <a:rPr lang="pt-BR" dirty="0"/>
              <a:t>Modificar relação que existe entre um endereço eletrônico de um site e seu servidor web correspondente;</a:t>
            </a:r>
          </a:p>
          <a:p>
            <a:r>
              <a:rPr lang="pt-BR" dirty="0"/>
              <a:t>Junção com o </a:t>
            </a:r>
            <a:r>
              <a:rPr lang="pt-BR" dirty="0" err="1"/>
              <a:t>phishing</a:t>
            </a:r>
            <a:r>
              <a:rPr lang="pt-BR" dirty="0"/>
              <a:t>, como por exemplo, fazendo um redirecionamento para um site bancário falso, com o foco em roubar os dados de um indivíduo;</a:t>
            </a:r>
          </a:p>
          <a:p>
            <a:r>
              <a:rPr lang="pt-BR" dirty="0"/>
              <a:t>Atacante manipula e altera as configurações no servidor, fazendo atribuições de “nomes de domínios” a </a:t>
            </a:r>
            <a:r>
              <a:rPr lang="pt-BR" dirty="0" err="1"/>
              <a:t>IP’s</a:t>
            </a:r>
            <a:r>
              <a:rPr lang="pt-BR" dirty="0"/>
              <a:t> controlados </a:t>
            </a:r>
            <a:r>
              <a:rPr lang="pt-BR"/>
              <a:t>pelo mesmo.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572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A89EF-C886-497A-ABF0-8137DB4A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Pharming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891BC2F-D8FA-40F5-B967-08529DAE814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659563"/>
            <a:ext cx="5380382" cy="469386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25C0CCB-8391-4F29-9996-49047A1E83FA}"/>
              </a:ext>
            </a:extLst>
          </p:cNvPr>
          <p:cNvSpPr txBox="1"/>
          <p:nvPr/>
        </p:nvSpPr>
        <p:spPr>
          <a:xfrm>
            <a:off x="6477104" y="1820317"/>
            <a:ext cx="2481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Figura 1- Esquema do </a:t>
            </a:r>
            <a:r>
              <a:rPr lang="pt-BR" dirty="0" err="1"/>
              <a:t>Pharming</a:t>
            </a:r>
            <a:r>
              <a:rPr lang="pt-BR" dirty="0"/>
              <a:t> (Jorge, 2007, p. 47)</a:t>
            </a:r>
          </a:p>
        </p:txBody>
      </p:sp>
    </p:spTree>
    <p:extLst>
      <p:ext uri="{BB962C8B-B14F-4D97-AF65-F5344CB8AC3E}">
        <p14:creationId xmlns:p14="http://schemas.microsoft.com/office/powerpoint/2010/main" val="2629473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153</TotalTime>
  <Words>791</Words>
  <Application>Microsoft Office PowerPoint</Application>
  <PresentationFormat>Widescreen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Calisto MT</vt:lpstr>
      <vt:lpstr>Trebuchet MS</vt:lpstr>
      <vt:lpstr>Wingdings 2</vt:lpstr>
      <vt:lpstr>Ardósia</vt:lpstr>
      <vt:lpstr>TÉCNICAS DE ATAQUES EM REDES SOCIAIS UTILIZANDO O MÉTODO PHISHING</vt:lpstr>
      <vt:lpstr>Apresentação</vt:lpstr>
      <vt:lpstr>Sumário</vt:lpstr>
      <vt:lpstr>Introdução</vt:lpstr>
      <vt:lpstr>Objetivo Geral</vt:lpstr>
      <vt:lpstr>Golpes na Internet</vt:lpstr>
      <vt:lpstr>Phishing</vt:lpstr>
      <vt:lpstr>Pharming</vt:lpstr>
      <vt:lpstr>Pharming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Considerações Finais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ATAQUES EM REDES SOCIAIS UTILIZANDO O MÉTODO PHISHING</dc:title>
  <dc:creator>Gustavo Primolan</dc:creator>
  <cp:lastModifiedBy>Gustavo Primolan</cp:lastModifiedBy>
  <cp:revision>12</cp:revision>
  <dcterms:created xsi:type="dcterms:W3CDTF">2017-11-09T01:08:03Z</dcterms:created>
  <dcterms:modified xsi:type="dcterms:W3CDTF">2017-11-09T10:58:28Z</dcterms:modified>
</cp:coreProperties>
</file>