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ileron" charset="1" panose="00000500000000000000"/>
      <p:regular r:id="rId10"/>
    </p:embeddedFont>
    <p:embeddedFont>
      <p:font typeface="Aileron Bold" charset="1" panose="00000800000000000000"/>
      <p:regular r:id="rId11"/>
    </p:embeddedFont>
    <p:embeddedFont>
      <p:font typeface="Aileron Italics" charset="1" panose="00000500000000000000"/>
      <p:regular r:id="rId12"/>
    </p:embeddedFont>
    <p:embeddedFont>
      <p:font typeface="Aileron Bold Italics" charset="1" panose="00000800000000000000"/>
      <p:regular r:id="rId13"/>
    </p:embeddedFont>
    <p:embeddedFont>
      <p:font typeface="Aileron Thin" charset="1" panose="00000300000000000000"/>
      <p:regular r:id="rId14"/>
    </p:embeddedFont>
    <p:embeddedFont>
      <p:font typeface="Aileron Thin Italics" charset="1" panose="00000300000000000000"/>
      <p:regular r:id="rId15"/>
    </p:embeddedFont>
    <p:embeddedFont>
      <p:font typeface="Aileron Light" charset="1" panose="00000400000000000000"/>
      <p:regular r:id="rId16"/>
    </p:embeddedFont>
    <p:embeddedFont>
      <p:font typeface="Aileron Light Italics" charset="1" panose="00000400000000000000"/>
      <p:regular r:id="rId17"/>
    </p:embeddedFont>
    <p:embeddedFont>
      <p:font typeface="Aileron Ultra-Bold" charset="1" panose="00000A00000000000000"/>
      <p:regular r:id="rId18"/>
    </p:embeddedFont>
    <p:embeddedFont>
      <p:font typeface="Aileron Ultra-Bold Italics" charset="1" panose="00000A00000000000000"/>
      <p:regular r:id="rId19"/>
    </p:embeddedFont>
    <p:embeddedFont>
      <p:font typeface="Aileron Heavy" charset="1" panose="00000A00000000000000"/>
      <p:regular r:id="rId20"/>
    </p:embeddedFont>
    <p:embeddedFont>
      <p:font typeface="Aileron Heavy Italics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65041" y="4166756"/>
            <a:ext cx="15873082" cy="2344650"/>
            <a:chOff x="0" y="0"/>
            <a:chExt cx="21164110" cy="31262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47650"/>
              <a:ext cx="21164110" cy="17285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0459"/>
                </a:lnSpc>
              </a:pPr>
              <a:r>
                <a:rPr lang="en-US" sz="8300">
                  <a:solidFill>
                    <a:srgbClr val="3776FF"/>
                  </a:solidFill>
                  <a:latin typeface="Aileron Ultra-Bold"/>
                </a:rPr>
                <a:t>Sistemas Embarcados C213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45704"/>
              <a:ext cx="21164110" cy="880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EFEFEF"/>
                  </a:solidFill>
                  <a:latin typeface="Aileron"/>
                </a:rPr>
                <a:t>Grupo 7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8429743">
            <a:off x="-4029799" y="6729313"/>
            <a:ext cx="13107423" cy="4915283"/>
          </a:xfrm>
          <a:custGeom>
            <a:avLst/>
            <a:gdLst/>
            <a:ahLst/>
            <a:cxnLst/>
            <a:rect r="r" b="b" t="t" l="l"/>
            <a:pathLst>
              <a:path h="4915283" w="13107423">
                <a:moveTo>
                  <a:pt x="0" y="0"/>
                </a:moveTo>
                <a:lnTo>
                  <a:pt x="13107423" y="0"/>
                </a:lnTo>
                <a:lnTo>
                  <a:pt x="13107423" y="4915284"/>
                </a:lnTo>
                <a:lnTo>
                  <a:pt x="0" y="4915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5400000">
            <a:off x="-5405" y="42051"/>
            <a:ext cx="6755942" cy="6745132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4378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764070" y="8597627"/>
            <a:ext cx="10174053" cy="1292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</a:pPr>
            <a:r>
              <a:rPr lang="en-US" sz="4095">
                <a:solidFill>
                  <a:srgbClr val="EFEFEF"/>
                </a:solidFill>
                <a:latin typeface="Aileron Ultra-Bold"/>
              </a:rPr>
              <a:t>Gustavo Ramos L.Torres - GEC</a:t>
            </a:r>
          </a:p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095">
                <a:solidFill>
                  <a:srgbClr val="EFEFEF"/>
                </a:solidFill>
                <a:latin typeface="Aileron Ultra-Bold"/>
              </a:rPr>
              <a:t>Eduardo de Souza Bazílio Filho- GEC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91394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Bold"/>
              </a:rPr>
              <a:t>CHR 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48581" y="1872519"/>
            <a:ext cx="9355924" cy="7230310"/>
          </a:xfrm>
          <a:custGeom>
            <a:avLst/>
            <a:gdLst/>
            <a:ahLst/>
            <a:cxnLst/>
            <a:rect r="r" b="b" t="t" l="l"/>
            <a:pathLst>
              <a:path h="7230310" w="9355924">
                <a:moveTo>
                  <a:pt x="0" y="0"/>
                </a:moveTo>
                <a:lnTo>
                  <a:pt x="9355924" y="0"/>
                </a:lnTo>
                <a:lnTo>
                  <a:pt x="9355924" y="7230310"/>
                </a:lnTo>
                <a:lnTo>
                  <a:pt x="0" y="72303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524174" y="4713697"/>
            <a:ext cx="67638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7"/>
              </a:lnSpc>
              <a:spcBef>
                <a:spcPct val="0"/>
              </a:spcBef>
            </a:pPr>
            <a:r>
              <a:rPr lang="en-US" sz="2830">
                <a:solidFill>
                  <a:srgbClr val="EFEFEF"/>
                </a:solidFill>
                <a:latin typeface="Aileron Ultra-Bold"/>
              </a:rPr>
              <a:t>Kp=</a:t>
            </a:r>
            <a:r>
              <a:rPr lang="en-US" sz="2830">
                <a:solidFill>
                  <a:srgbClr val="EFEFEF"/>
                </a:solidFill>
                <a:latin typeface="Aileron Ultra-Bold"/>
              </a:rPr>
              <a:t>1.1575082494313407 Ti=5.631550000000001 Td=0.8986999999999999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17034" y="1843372"/>
            <a:ext cx="9053933" cy="6842741"/>
          </a:xfrm>
          <a:custGeom>
            <a:avLst/>
            <a:gdLst/>
            <a:ahLst/>
            <a:cxnLst/>
            <a:rect r="r" b="b" t="t" l="l"/>
            <a:pathLst>
              <a:path h="6842741" w="9053933">
                <a:moveTo>
                  <a:pt x="0" y="0"/>
                </a:moveTo>
                <a:lnTo>
                  <a:pt x="9053932" y="0"/>
                </a:lnTo>
                <a:lnTo>
                  <a:pt x="9053932" y="6842742"/>
                </a:lnTo>
                <a:lnTo>
                  <a:pt x="0" y="684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33375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Bold"/>
              </a:rPr>
              <a:t>CHR 2 Ajuste: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83935" y="8988323"/>
            <a:ext cx="632013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2166">
                <a:solidFill>
                  <a:srgbClr val="EFEFEF"/>
                </a:solidFill>
                <a:latin typeface="Aileron Ultra-Bold"/>
              </a:rPr>
              <a:t>kp_novo = ((0.95 * tau) / (k * theta))-0.5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4223" y="262794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Bold"/>
              </a:rPr>
              <a:t>Integral do Erro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03952" y="1870459"/>
            <a:ext cx="6381278" cy="3527002"/>
          </a:xfrm>
          <a:custGeom>
            <a:avLst/>
            <a:gdLst/>
            <a:ahLst/>
            <a:cxnLst/>
            <a:rect r="r" b="b" t="t" l="l"/>
            <a:pathLst>
              <a:path h="3527002" w="6381278">
                <a:moveTo>
                  <a:pt x="0" y="0"/>
                </a:moveTo>
                <a:lnTo>
                  <a:pt x="6381278" y="0"/>
                </a:lnTo>
                <a:lnTo>
                  <a:pt x="6381278" y="3527002"/>
                </a:lnTo>
                <a:lnTo>
                  <a:pt x="0" y="352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31726" y="5626061"/>
            <a:ext cx="10325730" cy="4410141"/>
          </a:xfrm>
          <a:custGeom>
            <a:avLst/>
            <a:gdLst/>
            <a:ahLst/>
            <a:cxnLst/>
            <a:rect r="r" b="b" t="t" l="l"/>
            <a:pathLst>
              <a:path h="4410141" w="10325730">
                <a:moveTo>
                  <a:pt x="0" y="0"/>
                </a:moveTo>
                <a:lnTo>
                  <a:pt x="10325730" y="0"/>
                </a:lnTo>
                <a:lnTo>
                  <a:pt x="10325730" y="4410141"/>
                </a:lnTo>
                <a:lnTo>
                  <a:pt x="0" y="44101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41" r="0" b="-541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3375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Bold"/>
              </a:rPr>
              <a:t>Integral do Erro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88111" y="2271268"/>
            <a:ext cx="8865768" cy="6987032"/>
          </a:xfrm>
          <a:custGeom>
            <a:avLst/>
            <a:gdLst/>
            <a:ahLst/>
            <a:cxnLst/>
            <a:rect r="r" b="b" t="t" l="l"/>
            <a:pathLst>
              <a:path h="6987032" w="8865768">
                <a:moveTo>
                  <a:pt x="0" y="0"/>
                </a:moveTo>
                <a:lnTo>
                  <a:pt x="8865768" y="0"/>
                </a:lnTo>
                <a:lnTo>
                  <a:pt x="8865768" y="6987032"/>
                </a:lnTo>
                <a:lnTo>
                  <a:pt x="0" y="69870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507604" y="4860814"/>
            <a:ext cx="716412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9"/>
              </a:lnSpc>
              <a:spcBef>
                <a:spcPct val="0"/>
              </a:spcBef>
            </a:pPr>
            <a:r>
              <a:rPr lang="en-US" sz="2540">
                <a:solidFill>
                  <a:srgbClr val="EFEFEF"/>
                </a:solidFill>
                <a:latin typeface="Aileron Ultra-Bold"/>
              </a:rPr>
              <a:t>KP= </a:t>
            </a:r>
            <a:r>
              <a:rPr lang="en-US" sz="2540">
                <a:solidFill>
                  <a:srgbClr val="EFEFEF"/>
                </a:solidFill>
                <a:latin typeface="Aileron Ultra-Bold"/>
              </a:rPr>
              <a:t>0.8479913915247917 TI=4.724462365591399 Td=0.04611111111111112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52763" y="1823991"/>
            <a:ext cx="9114005" cy="7256574"/>
          </a:xfrm>
          <a:custGeom>
            <a:avLst/>
            <a:gdLst/>
            <a:ahLst/>
            <a:cxnLst/>
            <a:rect r="r" b="b" t="t" l="l"/>
            <a:pathLst>
              <a:path h="7256574" w="9114005">
                <a:moveTo>
                  <a:pt x="0" y="0"/>
                </a:moveTo>
                <a:lnTo>
                  <a:pt x="9114006" y="0"/>
                </a:lnTo>
                <a:lnTo>
                  <a:pt x="9114006" y="7256574"/>
                </a:lnTo>
                <a:lnTo>
                  <a:pt x="0" y="7256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33375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Bold"/>
              </a:rPr>
              <a:t>Integral do Erro Ajustes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46326" y="9258300"/>
            <a:ext cx="6526880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3"/>
              </a:lnSpc>
              <a:spcBef>
                <a:spcPct val="0"/>
              </a:spcBef>
            </a:pPr>
            <a:r>
              <a:rPr lang="en-US" sz="2653">
                <a:solidFill>
                  <a:srgbClr val="EFEFEF"/>
                </a:solidFill>
                <a:latin typeface="Aileron Ultra-Bold"/>
              </a:rPr>
              <a:t>kp_novo = (1/((theta/tau)+0.2)/k)-0.2</a:t>
            </a:r>
          </a:p>
          <a:p>
            <a:pPr algn="ctr">
              <a:lnSpc>
                <a:spcPts val="3903"/>
              </a:lnSpc>
              <a:spcBef>
                <a:spcPct val="0"/>
              </a:spcBef>
            </a:pPr>
          </a:p>
          <a:p>
            <a:pPr algn="ctr">
              <a:lnSpc>
                <a:spcPts val="3903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6" t="0" r="-36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3375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Bold"/>
              </a:rPr>
              <a:t>Interface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78107" y="1714500"/>
            <a:ext cx="8131787" cy="8062285"/>
          </a:xfrm>
          <a:custGeom>
            <a:avLst/>
            <a:gdLst/>
            <a:ahLst/>
            <a:cxnLst/>
            <a:rect r="r" b="b" t="t" l="l"/>
            <a:pathLst>
              <a:path h="8062285" w="8131787">
                <a:moveTo>
                  <a:pt x="0" y="0"/>
                </a:moveTo>
                <a:lnTo>
                  <a:pt x="8131786" y="0"/>
                </a:lnTo>
                <a:lnTo>
                  <a:pt x="8131786" y="8062285"/>
                </a:lnTo>
                <a:lnTo>
                  <a:pt x="0" y="8062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1481" y="2260381"/>
            <a:ext cx="8996121" cy="6666079"/>
          </a:xfrm>
          <a:custGeom>
            <a:avLst/>
            <a:gdLst/>
            <a:ahLst/>
            <a:cxnLst/>
            <a:rect r="r" b="b" t="t" l="l"/>
            <a:pathLst>
              <a:path h="6666079" w="8996121">
                <a:moveTo>
                  <a:pt x="0" y="0"/>
                </a:moveTo>
                <a:lnTo>
                  <a:pt x="8996120" y="0"/>
                </a:lnTo>
                <a:lnTo>
                  <a:pt x="8996120" y="6666079"/>
                </a:lnTo>
                <a:lnTo>
                  <a:pt x="0" y="66660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42064" y="2671833"/>
            <a:ext cx="7399742" cy="5354183"/>
          </a:xfrm>
          <a:custGeom>
            <a:avLst/>
            <a:gdLst/>
            <a:ahLst/>
            <a:cxnLst/>
            <a:rect r="r" b="b" t="t" l="l"/>
            <a:pathLst>
              <a:path h="5354183" w="7399742">
                <a:moveTo>
                  <a:pt x="0" y="0"/>
                </a:moveTo>
                <a:lnTo>
                  <a:pt x="7399741" y="0"/>
                </a:lnTo>
                <a:lnTo>
                  <a:pt x="7399741" y="5354184"/>
                </a:lnTo>
                <a:lnTo>
                  <a:pt x="0" y="53541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640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1481" y="466108"/>
            <a:ext cx="7086600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0"/>
              </a:lnSpc>
              <a:spcBef>
                <a:spcPct val="0"/>
              </a:spcBef>
            </a:pPr>
            <a:r>
              <a:rPr lang="en-US" sz="8625">
                <a:solidFill>
                  <a:srgbClr val="3776FF"/>
                </a:solidFill>
                <a:latin typeface="Aileron Ultra-Bold"/>
              </a:rPr>
              <a:t>Função: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66577"/>
            <a:ext cx="8348377" cy="6466679"/>
          </a:xfrm>
          <a:custGeom>
            <a:avLst/>
            <a:gdLst/>
            <a:ahLst/>
            <a:cxnLst/>
            <a:rect r="r" b="b" t="t" l="l"/>
            <a:pathLst>
              <a:path h="6466679" w="8348377">
                <a:moveTo>
                  <a:pt x="0" y="0"/>
                </a:moveTo>
                <a:lnTo>
                  <a:pt x="8348377" y="0"/>
                </a:lnTo>
                <a:lnTo>
                  <a:pt x="8348377" y="6466679"/>
                </a:lnTo>
                <a:lnTo>
                  <a:pt x="0" y="64666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6623" y="428227"/>
            <a:ext cx="13454772" cy="203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70"/>
              </a:lnSpc>
            </a:pPr>
            <a:r>
              <a:rPr lang="en-US" sz="6725">
                <a:solidFill>
                  <a:srgbClr val="3776FF"/>
                </a:solidFill>
                <a:latin typeface="Aileron Ultra-Bold"/>
              </a:rPr>
              <a:t>Valores de k, tau e theta:</a:t>
            </a:r>
          </a:p>
          <a:p>
            <a:pPr algn="l" marL="0" indent="0" lvl="0">
              <a:lnSpc>
                <a:spcPts val="807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669661" y="4296615"/>
            <a:ext cx="8363468" cy="1860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2"/>
              </a:lnSpc>
              <a:spcBef>
                <a:spcPct val="0"/>
              </a:spcBef>
            </a:pPr>
            <a:r>
              <a:rPr lang="en-US" sz="3890">
                <a:solidFill>
                  <a:srgbClr val="EFEFEF"/>
                </a:solidFill>
                <a:latin typeface="Aileron Ultra-Bold"/>
              </a:rPr>
              <a:t>k: 1.7926438114107646</a:t>
            </a:r>
          </a:p>
          <a:p>
            <a:pPr algn="ctr">
              <a:lnSpc>
                <a:spcPts val="4902"/>
              </a:lnSpc>
              <a:spcBef>
                <a:spcPct val="0"/>
              </a:spcBef>
            </a:pPr>
            <a:r>
              <a:rPr lang="en-US" sz="3890">
                <a:solidFill>
                  <a:srgbClr val="EFEFEF"/>
                </a:solidFill>
                <a:latin typeface="Aileron Ultra-Bold"/>
              </a:rPr>
              <a:t>tau: 4.15</a:t>
            </a:r>
          </a:p>
          <a:p>
            <a:pPr algn="ctr">
              <a:lnSpc>
                <a:spcPts val="4902"/>
              </a:lnSpc>
              <a:spcBef>
                <a:spcPct val="0"/>
              </a:spcBef>
            </a:pPr>
            <a:r>
              <a:rPr lang="en-US" sz="3890">
                <a:solidFill>
                  <a:srgbClr val="EFEFEF"/>
                </a:solidFill>
                <a:latin typeface="Aileron Ultra-Bold"/>
              </a:rPr>
              <a:t>theta: 1.9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52918" y="1948089"/>
            <a:ext cx="10782164" cy="7310211"/>
          </a:xfrm>
          <a:custGeom>
            <a:avLst/>
            <a:gdLst/>
            <a:ahLst/>
            <a:cxnLst/>
            <a:rect r="r" b="b" t="t" l="l"/>
            <a:pathLst>
              <a:path h="7310211" w="10782164">
                <a:moveTo>
                  <a:pt x="0" y="0"/>
                </a:moveTo>
                <a:lnTo>
                  <a:pt x="10782164" y="0"/>
                </a:lnTo>
                <a:lnTo>
                  <a:pt x="10782164" y="7310211"/>
                </a:lnTo>
                <a:lnTo>
                  <a:pt x="0" y="73102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8464" y="361950"/>
            <a:ext cx="12111609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0"/>
              </a:lnSpc>
              <a:spcBef>
                <a:spcPct val="0"/>
              </a:spcBef>
            </a:pPr>
            <a:r>
              <a:rPr lang="en-US" sz="8625">
                <a:solidFill>
                  <a:srgbClr val="3776FF"/>
                </a:solidFill>
                <a:latin typeface="Aileron Ultra-Bold"/>
              </a:rPr>
              <a:t>Plotando a resposta: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37034"/>
            <a:ext cx="7213002" cy="5817358"/>
          </a:xfrm>
          <a:custGeom>
            <a:avLst/>
            <a:gdLst/>
            <a:ahLst/>
            <a:cxnLst/>
            <a:rect r="r" b="b" t="t" l="l"/>
            <a:pathLst>
              <a:path h="5817358" w="7213002">
                <a:moveTo>
                  <a:pt x="0" y="0"/>
                </a:moveTo>
                <a:lnTo>
                  <a:pt x="7213002" y="0"/>
                </a:lnTo>
                <a:lnTo>
                  <a:pt x="7213002" y="5817358"/>
                </a:lnTo>
                <a:lnTo>
                  <a:pt x="0" y="58173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31430" y="3183572"/>
            <a:ext cx="9747640" cy="4124384"/>
          </a:xfrm>
          <a:custGeom>
            <a:avLst/>
            <a:gdLst/>
            <a:ahLst/>
            <a:cxnLst/>
            <a:rect r="r" b="b" t="t" l="l"/>
            <a:pathLst>
              <a:path h="4124384" w="9747640">
                <a:moveTo>
                  <a:pt x="0" y="0"/>
                </a:moveTo>
                <a:lnTo>
                  <a:pt x="9747641" y="0"/>
                </a:lnTo>
                <a:lnTo>
                  <a:pt x="9747641" y="4124384"/>
                </a:lnTo>
                <a:lnTo>
                  <a:pt x="0" y="41243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350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61950"/>
            <a:ext cx="9504293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0"/>
              </a:lnSpc>
              <a:spcBef>
                <a:spcPct val="0"/>
              </a:spcBef>
            </a:pPr>
            <a:r>
              <a:rPr lang="en-US" sz="8625">
                <a:solidFill>
                  <a:srgbClr val="3776FF"/>
                </a:solidFill>
                <a:latin typeface="Aileron Ultra-Bold"/>
              </a:rPr>
              <a:t>Malha Fechada: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558111"/>
            <a:ext cx="8000507" cy="6003731"/>
          </a:xfrm>
          <a:custGeom>
            <a:avLst/>
            <a:gdLst/>
            <a:ahLst/>
            <a:cxnLst/>
            <a:rect r="r" b="b" t="t" l="l"/>
            <a:pathLst>
              <a:path h="6003731" w="8000507">
                <a:moveTo>
                  <a:pt x="0" y="0"/>
                </a:moveTo>
                <a:lnTo>
                  <a:pt x="8000507" y="0"/>
                </a:lnTo>
                <a:lnTo>
                  <a:pt x="8000507" y="6003731"/>
                </a:lnTo>
                <a:lnTo>
                  <a:pt x="0" y="600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61950"/>
            <a:ext cx="9504293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0"/>
              </a:lnSpc>
              <a:spcBef>
                <a:spcPct val="0"/>
              </a:spcBef>
            </a:pPr>
            <a:r>
              <a:rPr lang="en-US" sz="8625">
                <a:solidFill>
                  <a:srgbClr val="3776FF"/>
                </a:solidFill>
                <a:latin typeface="Aileron Ultra-Bold"/>
              </a:rPr>
              <a:t>Malha Aberta: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71855" y="4145514"/>
            <a:ext cx="8111430" cy="338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8"/>
              </a:lnSpc>
              <a:spcBef>
                <a:spcPct val="0"/>
              </a:spcBef>
            </a:pPr>
            <a:r>
              <a:rPr lang="en-US" sz="3707">
                <a:solidFill>
                  <a:srgbClr val="EFEFEF"/>
                </a:solidFill>
                <a:latin typeface="Aileron Ultra-Bold"/>
              </a:rPr>
              <a:t>Hmf = Hs  # Criação da malha aberta</a:t>
            </a:r>
          </a:p>
          <a:p>
            <a:pPr algn="ctr">
              <a:lnSpc>
                <a:spcPts val="4448"/>
              </a:lnSpc>
              <a:spcBef>
                <a:spcPct val="0"/>
              </a:spcBef>
            </a:pPr>
          </a:p>
          <a:p>
            <a:pPr algn="ctr">
              <a:lnSpc>
                <a:spcPts val="4448"/>
              </a:lnSpc>
              <a:spcBef>
                <a:spcPct val="0"/>
              </a:spcBef>
            </a:pPr>
            <a:r>
              <a:rPr lang="en-US" sz="3707">
                <a:solidFill>
                  <a:srgbClr val="EFEFEF"/>
                </a:solidFill>
                <a:latin typeface="Aileron Ultra-Bold"/>
              </a:rPr>
              <a:t>Erro:</a:t>
            </a:r>
          </a:p>
          <a:p>
            <a:pPr algn="ctr">
              <a:lnSpc>
                <a:spcPts val="4448"/>
              </a:lnSpc>
              <a:spcBef>
                <a:spcPct val="0"/>
              </a:spcBef>
            </a:pPr>
            <a:r>
              <a:rPr lang="en-US" sz="3707">
                <a:solidFill>
                  <a:srgbClr val="EFEFEF"/>
                </a:solidFill>
                <a:latin typeface="Aileron Ultra-Bold"/>
              </a:rPr>
              <a:t>#Malha aberta =7-13=-6</a:t>
            </a:r>
          </a:p>
          <a:p>
            <a:pPr algn="ctr">
              <a:lnSpc>
                <a:spcPts val="4448"/>
              </a:lnSpc>
              <a:spcBef>
                <a:spcPct val="0"/>
              </a:spcBef>
            </a:pPr>
            <a:r>
              <a:rPr lang="en-US" sz="3707">
                <a:solidFill>
                  <a:srgbClr val="EFEFEF"/>
                </a:solidFill>
                <a:latin typeface="Aileron Ultra-Bold"/>
              </a:rPr>
              <a:t>#Malha fechada= 7-6=1</a:t>
            </a:r>
          </a:p>
          <a:p>
            <a:pPr algn="ctr">
              <a:lnSpc>
                <a:spcPts val="444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2690" y="333375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Ultra-Bold"/>
              </a:rPr>
              <a:t> Integral do Erro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47663" y="1921649"/>
            <a:ext cx="15192675" cy="657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87"/>
              </a:lnSpc>
            </a:pPr>
            <a:r>
              <a:rPr lang="en-US" sz="4133">
                <a:solidFill>
                  <a:srgbClr val="EFEFEF"/>
                </a:solidFill>
                <a:latin typeface="Aileron"/>
              </a:rPr>
              <a:t>A história e teoria da Integral do Erro (ou IAE - Integral of Absolute Error) estão relacionadas à sintonia de controladores PID, especialmente para o problema de servo, onde se deseja mover o sistema para um valor de referência o mais rápido e preciso possível. O método CHR (Cohen-Coon Relativo ao Horizonte) é uma técnica para ajustar os parâmetros de um controlador PID de forma a otimizar o desempenho do sistema em termos de tempo de subida (Rise Time) e percentagem de sobrevalor</a:t>
            </a:r>
            <a:r>
              <a:rPr lang="en-US" sz="4133">
                <a:solidFill>
                  <a:srgbClr val="EFEFEF"/>
                </a:solidFill>
                <a:latin typeface="Ailero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5003" y="2673235"/>
            <a:ext cx="14937994" cy="5202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3"/>
              </a:lnSpc>
              <a:spcBef>
                <a:spcPct val="0"/>
              </a:spcBef>
            </a:pPr>
            <a:r>
              <a:rPr lang="en-US" sz="4701">
                <a:solidFill>
                  <a:srgbClr val="EFEFEF"/>
                </a:solidFill>
                <a:latin typeface="Aileron Ultra-Bold"/>
              </a:rPr>
              <a:t>O método CHR foi desenvolvido por G.C. Cohen e G.A. Coon em 1953 e é um método empírico baseado em experimentação. O objetivo do método CHR é encontrar os parâmetros do controlador PID (Kp, Ti, Td) que resultam em um sistema que atinge 20% de sobrevalor (ou seja, ultrapassa 20% do valor de referência) e um tempo de subida aceitável.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91394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Bold"/>
              </a:rPr>
              <a:t>CHR 2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91394"/>
            <a:ext cx="162306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Bold"/>
              </a:rPr>
              <a:t>CHR 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13338874" y="-1871401"/>
            <a:ext cx="10565300" cy="3961987"/>
          </a:xfrm>
          <a:custGeom>
            <a:avLst/>
            <a:gdLst/>
            <a:ahLst/>
            <a:cxnLst/>
            <a:rect r="r" b="b" t="t" l="l"/>
            <a:pathLst>
              <a:path h="3961987" w="10565300">
                <a:moveTo>
                  <a:pt x="0" y="0"/>
                </a:moveTo>
                <a:lnTo>
                  <a:pt x="10565300" y="0"/>
                </a:lnTo>
                <a:lnTo>
                  <a:pt x="10565300" y="3961987"/>
                </a:lnTo>
                <a:lnTo>
                  <a:pt x="0" y="39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50926" y="3415582"/>
            <a:ext cx="10308374" cy="3660363"/>
          </a:xfrm>
          <a:custGeom>
            <a:avLst/>
            <a:gdLst/>
            <a:ahLst/>
            <a:cxnLst/>
            <a:rect r="r" b="b" t="t" l="l"/>
            <a:pathLst>
              <a:path h="3660363" w="10308374">
                <a:moveTo>
                  <a:pt x="0" y="0"/>
                </a:moveTo>
                <a:lnTo>
                  <a:pt x="10308374" y="0"/>
                </a:lnTo>
                <a:lnTo>
                  <a:pt x="10308374" y="3660363"/>
                </a:lnTo>
                <a:lnTo>
                  <a:pt x="0" y="36603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0522" y="314281"/>
            <a:ext cx="5155366" cy="9862966"/>
          </a:xfrm>
          <a:custGeom>
            <a:avLst/>
            <a:gdLst/>
            <a:ahLst/>
            <a:cxnLst/>
            <a:rect r="r" b="b" t="t" l="l"/>
            <a:pathLst>
              <a:path h="9862966" w="5155366">
                <a:moveTo>
                  <a:pt x="0" y="0"/>
                </a:moveTo>
                <a:lnTo>
                  <a:pt x="5155366" y="0"/>
                </a:lnTo>
                <a:lnTo>
                  <a:pt x="5155366" y="9862966"/>
                </a:lnTo>
                <a:lnTo>
                  <a:pt x="0" y="98629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DAFxkXseIPY</dc:identifier>
  <dcterms:modified xsi:type="dcterms:W3CDTF">2011-08-01T06:04:30Z</dcterms:modified>
  <cp:revision>1</cp:revision>
  <dc:title>Apresentação Simples Básica Blocos Diagonais Azul Branco</dc:title>
</cp:coreProperties>
</file>