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5041" y="4166756"/>
            <a:ext cx="15873082" cy="2344650"/>
            <a:chOff x="0" y="0"/>
            <a:chExt cx="21164110" cy="3126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50"/>
              <a:ext cx="21164110" cy="1728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459"/>
                </a:lnSpc>
              </a:pPr>
              <a:r>
                <a:rPr lang="en-US" sz="8300">
                  <a:solidFill>
                    <a:srgbClr val="3776FF"/>
                  </a:solidFill>
                  <a:latin typeface="Aileron Ultra-Bold"/>
                </a:rPr>
                <a:t>Sistemas Embarcados C213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45704"/>
              <a:ext cx="21164110" cy="88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EFEFEF"/>
                  </a:solidFill>
                  <a:latin typeface="Aileron"/>
                </a:rPr>
                <a:t>Grupo 7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8429743">
            <a:off x="-4029799" y="6729313"/>
            <a:ext cx="13107423" cy="4915283"/>
          </a:xfrm>
          <a:custGeom>
            <a:avLst/>
            <a:gdLst/>
            <a:ahLst/>
            <a:cxnLst/>
            <a:rect r="r" b="b" t="t" l="l"/>
            <a:pathLst>
              <a:path h="4915283" w="13107423">
                <a:moveTo>
                  <a:pt x="0" y="0"/>
                </a:moveTo>
                <a:lnTo>
                  <a:pt x="13107423" y="0"/>
                </a:lnTo>
                <a:lnTo>
                  <a:pt x="13107423" y="4915284"/>
                </a:lnTo>
                <a:lnTo>
                  <a:pt x="0" y="4915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5400000">
            <a:off x="-5405" y="42051"/>
            <a:ext cx="6755942" cy="674513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64070" y="8597627"/>
            <a:ext cx="10174053" cy="129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095">
                <a:solidFill>
                  <a:srgbClr val="EFEFEF"/>
                </a:solidFill>
                <a:latin typeface="Aileron Ultra-Bold"/>
              </a:rPr>
              <a:t>Gustavo Ramos L.Torres - GEC</a:t>
            </a:r>
          </a:p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095">
                <a:solidFill>
                  <a:srgbClr val="EFEFEF"/>
                </a:solidFill>
                <a:latin typeface="Aileron Ultra-Bold"/>
              </a:rPr>
              <a:t>Eduardo de Souza Bazílio Filho- GEC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3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48581" y="1872519"/>
            <a:ext cx="9355924" cy="7230310"/>
          </a:xfrm>
          <a:custGeom>
            <a:avLst/>
            <a:gdLst/>
            <a:ahLst/>
            <a:cxnLst/>
            <a:rect r="r" b="b" t="t" l="l"/>
            <a:pathLst>
              <a:path h="7230310" w="9355924">
                <a:moveTo>
                  <a:pt x="0" y="0"/>
                </a:moveTo>
                <a:lnTo>
                  <a:pt x="9355924" y="0"/>
                </a:lnTo>
                <a:lnTo>
                  <a:pt x="9355924" y="7230310"/>
                </a:lnTo>
                <a:lnTo>
                  <a:pt x="0" y="7230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24174" y="4713697"/>
            <a:ext cx="67638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7"/>
              </a:lnSpc>
              <a:spcBef>
                <a:spcPct val="0"/>
              </a:spcBef>
            </a:pPr>
            <a:r>
              <a:rPr lang="en-US" sz="2830">
                <a:solidFill>
                  <a:srgbClr val="EFEFEF"/>
                </a:solidFill>
                <a:latin typeface="Aileron Ultra-Bold"/>
              </a:rPr>
              <a:t>Kp=</a:t>
            </a:r>
            <a:r>
              <a:rPr lang="en-US" sz="2830">
                <a:solidFill>
                  <a:srgbClr val="EFEFEF"/>
                </a:solidFill>
                <a:latin typeface="Aileron Ultra-Bold"/>
              </a:rPr>
              <a:t>1.1575082494313407 Ti=5.631550000000001 Td=0.8986999999999999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7034" y="1843372"/>
            <a:ext cx="9053933" cy="6842741"/>
          </a:xfrm>
          <a:custGeom>
            <a:avLst/>
            <a:gdLst/>
            <a:ahLst/>
            <a:cxnLst/>
            <a:rect r="r" b="b" t="t" l="l"/>
            <a:pathLst>
              <a:path h="6842741" w="9053933">
                <a:moveTo>
                  <a:pt x="0" y="0"/>
                </a:moveTo>
                <a:lnTo>
                  <a:pt x="9053932" y="0"/>
                </a:lnTo>
                <a:lnTo>
                  <a:pt x="9053932" y="6842742"/>
                </a:lnTo>
                <a:lnTo>
                  <a:pt x="0" y="68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 Ajuste: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83935" y="8988323"/>
            <a:ext cx="632013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166">
                <a:solidFill>
                  <a:srgbClr val="EFEFEF"/>
                </a:solidFill>
                <a:latin typeface="Aileron Ultra-Bold"/>
              </a:rPr>
              <a:t>kp_novo = ((0.95 * tau) / (k * theta))-0.5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4223" y="2627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Integral do Erro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03952" y="1870459"/>
            <a:ext cx="6381278" cy="3527002"/>
          </a:xfrm>
          <a:custGeom>
            <a:avLst/>
            <a:gdLst/>
            <a:ahLst/>
            <a:cxnLst/>
            <a:rect r="r" b="b" t="t" l="l"/>
            <a:pathLst>
              <a:path h="3527002" w="6381278">
                <a:moveTo>
                  <a:pt x="0" y="0"/>
                </a:moveTo>
                <a:lnTo>
                  <a:pt x="6381278" y="0"/>
                </a:lnTo>
                <a:lnTo>
                  <a:pt x="6381278" y="3527002"/>
                </a:lnTo>
                <a:lnTo>
                  <a:pt x="0" y="35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31726" y="5626061"/>
            <a:ext cx="10325730" cy="4410141"/>
          </a:xfrm>
          <a:custGeom>
            <a:avLst/>
            <a:gdLst/>
            <a:ahLst/>
            <a:cxnLst/>
            <a:rect r="r" b="b" t="t" l="l"/>
            <a:pathLst>
              <a:path h="4410141" w="10325730">
                <a:moveTo>
                  <a:pt x="0" y="0"/>
                </a:moveTo>
                <a:lnTo>
                  <a:pt x="10325730" y="0"/>
                </a:lnTo>
                <a:lnTo>
                  <a:pt x="10325730" y="4410141"/>
                </a:lnTo>
                <a:lnTo>
                  <a:pt x="0" y="441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1" r="0" b="-541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Integral do Erro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8111" y="2271268"/>
            <a:ext cx="8865768" cy="6987032"/>
          </a:xfrm>
          <a:custGeom>
            <a:avLst/>
            <a:gdLst/>
            <a:ahLst/>
            <a:cxnLst/>
            <a:rect r="r" b="b" t="t" l="l"/>
            <a:pathLst>
              <a:path h="6987032" w="8865768">
                <a:moveTo>
                  <a:pt x="0" y="0"/>
                </a:moveTo>
                <a:lnTo>
                  <a:pt x="8865768" y="0"/>
                </a:lnTo>
                <a:lnTo>
                  <a:pt x="8865768" y="6987032"/>
                </a:lnTo>
                <a:lnTo>
                  <a:pt x="0" y="6987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07604" y="4860814"/>
            <a:ext cx="716412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  <a:spcBef>
                <a:spcPct val="0"/>
              </a:spcBef>
            </a:pPr>
            <a:r>
              <a:rPr lang="en-US" sz="2540">
                <a:solidFill>
                  <a:srgbClr val="EFEFEF"/>
                </a:solidFill>
                <a:latin typeface="Aileron Ultra-Bold"/>
              </a:rPr>
              <a:t>KP= </a:t>
            </a:r>
            <a:r>
              <a:rPr lang="en-US" sz="2540">
                <a:solidFill>
                  <a:srgbClr val="EFEFEF"/>
                </a:solidFill>
                <a:latin typeface="Aileron Ultra-Bold"/>
              </a:rPr>
              <a:t>0.8479913915247917 TI=4.724462365591399 Td=0.04611111111111112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52763" y="1823991"/>
            <a:ext cx="9114005" cy="7256574"/>
          </a:xfrm>
          <a:custGeom>
            <a:avLst/>
            <a:gdLst/>
            <a:ahLst/>
            <a:cxnLst/>
            <a:rect r="r" b="b" t="t" l="l"/>
            <a:pathLst>
              <a:path h="7256574" w="9114005">
                <a:moveTo>
                  <a:pt x="0" y="0"/>
                </a:moveTo>
                <a:lnTo>
                  <a:pt x="9114006" y="0"/>
                </a:lnTo>
                <a:lnTo>
                  <a:pt x="9114006" y="7256574"/>
                </a:lnTo>
                <a:lnTo>
                  <a:pt x="0" y="725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Integral do Erro Ajustes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46326" y="9258300"/>
            <a:ext cx="6526880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  <a:spcBef>
                <a:spcPct val="0"/>
              </a:spcBef>
            </a:pPr>
            <a:r>
              <a:rPr lang="en-US" sz="2653">
                <a:solidFill>
                  <a:srgbClr val="EFEFEF"/>
                </a:solidFill>
                <a:latin typeface="Aileron Ultra-Bold"/>
              </a:rPr>
              <a:t>kp_novo = (1/((theta/tau)+0.2)/k)-0.2</a:t>
            </a:r>
          </a:p>
          <a:p>
            <a:pPr algn="ctr">
              <a:lnSpc>
                <a:spcPts val="3903"/>
              </a:lnSpc>
              <a:spcBef>
                <a:spcPct val="0"/>
              </a:spcBef>
            </a:pPr>
          </a:p>
          <a:p>
            <a:pPr algn="ctr">
              <a:lnSpc>
                <a:spcPts val="390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Interface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17672" y="1714500"/>
            <a:ext cx="8452656" cy="7926144"/>
          </a:xfrm>
          <a:custGeom>
            <a:avLst/>
            <a:gdLst/>
            <a:ahLst/>
            <a:cxnLst/>
            <a:rect r="r" b="b" t="t" l="l"/>
            <a:pathLst>
              <a:path h="7926144" w="8452656">
                <a:moveTo>
                  <a:pt x="0" y="0"/>
                </a:moveTo>
                <a:lnTo>
                  <a:pt x="8452656" y="0"/>
                </a:lnTo>
                <a:lnTo>
                  <a:pt x="8452656" y="7926144"/>
                </a:lnTo>
                <a:lnTo>
                  <a:pt x="0" y="792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481" y="2260381"/>
            <a:ext cx="8996121" cy="6666079"/>
          </a:xfrm>
          <a:custGeom>
            <a:avLst/>
            <a:gdLst/>
            <a:ahLst/>
            <a:cxnLst/>
            <a:rect r="r" b="b" t="t" l="l"/>
            <a:pathLst>
              <a:path h="6666079" w="8996121">
                <a:moveTo>
                  <a:pt x="0" y="0"/>
                </a:moveTo>
                <a:lnTo>
                  <a:pt x="8996120" y="0"/>
                </a:lnTo>
                <a:lnTo>
                  <a:pt x="8996120" y="6666079"/>
                </a:lnTo>
                <a:lnTo>
                  <a:pt x="0" y="6666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2064" y="2671833"/>
            <a:ext cx="7399742" cy="5354183"/>
          </a:xfrm>
          <a:custGeom>
            <a:avLst/>
            <a:gdLst/>
            <a:ahLst/>
            <a:cxnLst/>
            <a:rect r="r" b="b" t="t" l="l"/>
            <a:pathLst>
              <a:path h="5354183" w="7399742">
                <a:moveTo>
                  <a:pt x="0" y="0"/>
                </a:moveTo>
                <a:lnTo>
                  <a:pt x="7399741" y="0"/>
                </a:lnTo>
                <a:lnTo>
                  <a:pt x="7399741" y="5354184"/>
                </a:lnTo>
                <a:lnTo>
                  <a:pt x="0" y="5354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40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1481" y="466108"/>
            <a:ext cx="708660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Função: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6577"/>
            <a:ext cx="8348377" cy="6466679"/>
          </a:xfrm>
          <a:custGeom>
            <a:avLst/>
            <a:gdLst/>
            <a:ahLst/>
            <a:cxnLst/>
            <a:rect r="r" b="b" t="t" l="l"/>
            <a:pathLst>
              <a:path h="6466679" w="8348377">
                <a:moveTo>
                  <a:pt x="0" y="0"/>
                </a:moveTo>
                <a:lnTo>
                  <a:pt x="8348377" y="0"/>
                </a:lnTo>
                <a:lnTo>
                  <a:pt x="8348377" y="6466679"/>
                </a:lnTo>
                <a:lnTo>
                  <a:pt x="0" y="6466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623" y="428227"/>
            <a:ext cx="13454772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70"/>
              </a:lnSpc>
            </a:pPr>
            <a:r>
              <a:rPr lang="en-US" sz="6725">
                <a:solidFill>
                  <a:srgbClr val="3776FF"/>
                </a:solidFill>
                <a:latin typeface="Aileron Ultra-Bold"/>
              </a:rPr>
              <a:t>Valores de k, tau e theta:</a:t>
            </a:r>
          </a:p>
          <a:p>
            <a:pPr algn="l" marL="0" indent="0" lvl="0">
              <a:lnSpc>
                <a:spcPts val="807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669661" y="4296615"/>
            <a:ext cx="8363468" cy="186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890">
                <a:solidFill>
                  <a:srgbClr val="EFEFEF"/>
                </a:solidFill>
                <a:latin typeface="Aileron Ultra-Bold"/>
              </a:rPr>
              <a:t>k: 1.7926438114107646</a:t>
            </a:r>
          </a:p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890">
                <a:solidFill>
                  <a:srgbClr val="EFEFEF"/>
                </a:solidFill>
                <a:latin typeface="Aileron Ultra-Bold"/>
              </a:rPr>
              <a:t>tau: 4.15</a:t>
            </a:r>
          </a:p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890">
                <a:solidFill>
                  <a:srgbClr val="EFEFEF"/>
                </a:solidFill>
                <a:latin typeface="Aileron Ultra-Bold"/>
              </a:rPr>
              <a:t>theta: 1.9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2918" y="1948089"/>
            <a:ext cx="10782164" cy="7310211"/>
          </a:xfrm>
          <a:custGeom>
            <a:avLst/>
            <a:gdLst/>
            <a:ahLst/>
            <a:cxnLst/>
            <a:rect r="r" b="b" t="t" l="l"/>
            <a:pathLst>
              <a:path h="7310211" w="10782164">
                <a:moveTo>
                  <a:pt x="0" y="0"/>
                </a:moveTo>
                <a:lnTo>
                  <a:pt x="10782164" y="0"/>
                </a:lnTo>
                <a:lnTo>
                  <a:pt x="10782164" y="7310211"/>
                </a:lnTo>
                <a:lnTo>
                  <a:pt x="0" y="7310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8464" y="361950"/>
            <a:ext cx="12111609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Plotando a resposta: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37034"/>
            <a:ext cx="7213002" cy="5817358"/>
          </a:xfrm>
          <a:custGeom>
            <a:avLst/>
            <a:gdLst/>
            <a:ahLst/>
            <a:cxnLst/>
            <a:rect r="r" b="b" t="t" l="l"/>
            <a:pathLst>
              <a:path h="5817358" w="7213002">
                <a:moveTo>
                  <a:pt x="0" y="0"/>
                </a:moveTo>
                <a:lnTo>
                  <a:pt x="7213002" y="0"/>
                </a:lnTo>
                <a:lnTo>
                  <a:pt x="7213002" y="5817358"/>
                </a:lnTo>
                <a:lnTo>
                  <a:pt x="0" y="5817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31430" y="3183572"/>
            <a:ext cx="9747640" cy="4124384"/>
          </a:xfrm>
          <a:custGeom>
            <a:avLst/>
            <a:gdLst/>
            <a:ahLst/>
            <a:cxnLst/>
            <a:rect r="r" b="b" t="t" l="l"/>
            <a:pathLst>
              <a:path h="4124384" w="9747640">
                <a:moveTo>
                  <a:pt x="0" y="0"/>
                </a:moveTo>
                <a:lnTo>
                  <a:pt x="9747641" y="0"/>
                </a:lnTo>
                <a:lnTo>
                  <a:pt x="9747641" y="4124384"/>
                </a:lnTo>
                <a:lnTo>
                  <a:pt x="0" y="412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50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1950"/>
            <a:ext cx="9504293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Malha Fechada: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58111"/>
            <a:ext cx="8000507" cy="6003731"/>
          </a:xfrm>
          <a:custGeom>
            <a:avLst/>
            <a:gdLst/>
            <a:ahLst/>
            <a:cxnLst/>
            <a:rect r="r" b="b" t="t" l="l"/>
            <a:pathLst>
              <a:path h="6003731" w="8000507">
                <a:moveTo>
                  <a:pt x="0" y="0"/>
                </a:moveTo>
                <a:lnTo>
                  <a:pt x="8000507" y="0"/>
                </a:lnTo>
                <a:lnTo>
                  <a:pt x="8000507" y="6003731"/>
                </a:lnTo>
                <a:lnTo>
                  <a:pt x="0" y="600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1950"/>
            <a:ext cx="9504293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Malha Aberta: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1855" y="4145514"/>
            <a:ext cx="8111430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Hmf = Hs  # Criação da malha aberta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</a:p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Erro: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#Malha aberta =7-13=-6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#Malha fechada= 7-6=1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269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Ultra-Bold"/>
              </a:rPr>
              <a:t> Integral do Erro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7663" y="1921649"/>
            <a:ext cx="15192675" cy="65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7"/>
              </a:lnSpc>
            </a:pPr>
            <a:r>
              <a:rPr lang="en-US" sz="4133">
                <a:solidFill>
                  <a:srgbClr val="EFEFEF"/>
                </a:solidFill>
                <a:latin typeface="Aileron"/>
              </a:rPr>
              <a:t>A história e teoria da Integral do Erro (ou IAE - Integral of Absolute Error) estão relacionadas à sintonia de controladores PID, especialmente para o problema de servo, onde se deseja mover o sistema para um valor de referência o mais rápido e preciso possível. O método CHR (Cohen-Coon Relativo ao Horizonte) é uma técnica para ajustar os parâmetros de um controlador PID de forma a otimizar o desempenho do sistema em termos de tempo de subida (Rise Time) e percentagem de sobrevalor</a:t>
            </a:r>
            <a:r>
              <a:rPr lang="en-US" sz="4133">
                <a:solidFill>
                  <a:srgbClr val="EFEFEF"/>
                </a:solidFill>
                <a:latin typeface="Ailero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5003" y="2673235"/>
            <a:ext cx="14937994" cy="520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3"/>
              </a:lnSpc>
              <a:spcBef>
                <a:spcPct val="0"/>
              </a:spcBef>
            </a:pPr>
            <a:r>
              <a:rPr lang="en-US" sz="4701">
                <a:solidFill>
                  <a:srgbClr val="EFEFEF"/>
                </a:solidFill>
                <a:latin typeface="Aileron Ultra-Bold"/>
              </a:rPr>
              <a:t>O método CHR foi desenvolvido por G.C. Cohen e G.A. Coon em 1953 e é um método empírico baseado em experimentação. O objetivo do método CHR é encontrar os parâmetros do controlador PID (Kp, Ti, Td) que resultam em um sistema que atinge 20% de sobrevalor (ou seja, ultrapassa 20% do valor de referência) e um tempo de subida aceitável.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13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3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50926" y="3415582"/>
            <a:ext cx="10308374" cy="3660363"/>
          </a:xfrm>
          <a:custGeom>
            <a:avLst/>
            <a:gdLst/>
            <a:ahLst/>
            <a:cxnLst/>
            <a:rect r="r" b="b" t="t" l="l"/>
            <a:pathLst>
              <a:path h="3660363" w="10308374">
                <a:moveTo>
                  <a:pt x="0" y="0"/>
                </a:moveTo>
                <a:lnTo>
                  <a:pt x="10308374" y="0"/>
                </a:lnTo>
                <a:lnTo>
                  <a:pt x="10308374" y="3660363"/>
                </a:lnTo>
                <a:lnTo>
                  <a:pt x="0" y="3660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0522" y="314281"/>
            <a:ext cx="5155366" cy="9862966"/>
          </a:xfrm>
          <a:custGeom>
            <a:avLst/>
            <a:gdLst/>
            <a:ahLst/>
            <a:cxnLst/>
            <a:rect r="r" b="b" t="t" l="l"/>
            <a:pathLst>
              <a:path h="9862966" w="5155366">
                <a:moveTo>
                  <a:pt x="0" y="0"/>
                </a:moveTo>
                <a:lnTo>
                  <a:pt x="5155366" y="0"/>
                </a:lnTo>
                <a:lnTo>
                  <a:pt x="5155366" y="9862966"/>
                </a:lnTo>
                <a:lnTo>
                  <a:pt x="0" y="9862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DAFxkXseIPY</dc:identifier>
  <dcterms:modified xsi:type="dcterms:W3CDTF">2011-08-01T06:04:30Z</dcterms:modified>
  <cp:revision>1</cp:revision>
  <dc:title>Apresentação Simples Básica Blocos Diagonais Azul Branco</dc:title>
</cp:coreProperties>
</file>