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Arimo"/>
      <p:bold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mo-boldItalic.fntdata"/><Relationship Id="rId10" Type="http://schemas.openxmlformats.org/officeDocument/2006/relationships/slide" Target="slides/slide4.xml"/><Relationship Id="rId32" Type="http://schemas.openxmlformats.org/officeDocument/2006/relationships/font" Target="fonts/Arimo-bold.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7a49e5f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7a49e5f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9d2db62d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9d2db62d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7f8b29e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357f8b29ee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7f8b29ee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357f8b29ee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7f8b29ee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57f8b29eed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58bdee8b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358bdee8b4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7f047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357f047517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7da9d2b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7da9d2b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7da9d2b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7da9d2b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our highest-ranked risks in terms of both likelihood and impact. If not addressed, they can directly affect core system functions.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7da9d2b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7da9d2b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Besides core system risks, we also considered ethical issues and edge cases that might affect user experience or animal well-being.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57da9d2b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57da9d2b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if we can’t eliminate all risks, these strategies will help us reduce their impact and ensure a more stable and ethical system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75d7b1ca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575d7b1ca5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58cb7893e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58cb7893e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58cb7893e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8cb7893e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58cb7893e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58cb7893e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58cb7893e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58cb7893e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7a49e5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7a49e5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8cb7893e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58cb7893e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7d7e133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57d7e1336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7d7e133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57d7e1336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7d7e133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57d7e1336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7d7e133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57d7e13362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7d7e133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57d7e13362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9d2db62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9d2db62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28" name="Shape 128"/>
        <p:cNvGrpSpPr/>
        <p:nvPr/>
      </p:nvGrpSpPr>
      <p:grpSpPr>
        <a:xfrm>
          <a:off x="0" y="0"/>
          <a:ext cx="0" cy="0"/>
          <a:chOff x="0" y="0"/>
          <a:chExt cx="0" cy="0"/>
        </a:xfrm>
      </p:grpSpPr>
      <p:sp>
        <p:nvSpPr>
          <p:cNvPr id="129" name="Google Shape;129;p25"/>
          <p:cNvSpPr txBox="1"/>
          <p:nvPr/>
        </p:nvSpPr>
        <p:spPr>
          <a:xfrm>
            <a:off x="365650" y="214650"/>
            <a:ext cx="5396100" cy="1004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GB" sz="1500" u="sng">
                <a:solidFill>
                  <a:schemeClr val="dk1"/>
                </a:solidFill>
                <a:latin typeface="Times New Roman"/>
                <a:ea typeface="Times New Roman"/>
                <a:cs typeface="Times New Roman"/>
                <a:sym typeface="Times New Roman"/>
              </a:rPr>
              <a:t>2024-2025 Spring Term SE 216 Software Project Management</a:t>
            </a:r>
            <a:endParaRPr b="1" sz="15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3600">
              <a:solidFill>
                <a:srgbClr val="E69138"/>
              </a:solidFill>
              <a:latin typeface="Times New Roman"/>
              <a:ea typeface="Times New Roman"/>
              <a:cs typeface="Times New Roman"/>
              <a:sym typeface="Times New Roman"/>
            </a:endParaRPr>
          </a:p>
        </p:txBody>
      </p:sp>
      <p:sp>
        <p:nvSpPr>
          <p:cNvPr id="130" name="Google Shape;130;p25"/>
          <p:cNvSpPr txBox="1"/>
          <p:nvPr/>
        </p:nvSpPr>
        <p:spPr>
          <a:xfrm>
            <a:off x="2232375" y="2186750"/>
            <a:ext cx="4517100" cy="3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500" u="sng">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u="sng">
                <a:solidFill>
                  <a:schemeClr val="dk1"/>
                </a:solidFill>
                <a:latin typeface="Times New Roman"/>
                <a:ea typeface="Times New Roman"/>
                <a:cs typeface="Times New Roman"/>
                <a:sym typeface="Times New Roman"/>
              </a:rPr>
              <a:t>Group 6</a:t>
            </a:r>
            <a:endParaRPr b="1" sz="1500" u="sng">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Damla İNCEBIYIK - 20230601042</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William Ersan ALLAMAND - 20230601008</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Mustafa Eren ŞAHİN - 20230601066</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Ece KABASAKAL - 20230601043</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Cavit KAYA - 20220601045</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Birce Erdogan - 20220601027</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Burcu DUMANLI - 20230601025</a:t>
            </a:r>
            <a:endParaRPr b="1" sz="15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Kaan DÖNMEZ - 20210601202</a:t>
            </a:r>
            <a:endParaRPr b="1" sz="15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700">
              <a:solidFill>
                <a:schemeClr val="dk1"/>
              </a:solidFill>
              <a:latin typeface="Times New Roman"/>
              <a:ea typeface="Times New Roman"/>
              <a:cs typeface="Times New Roman"/>
              <a:sym typeface="Times New Roman"/>
            </a:endParaRPr>
          </a:p>
        </p:txBody>
      </p:sp>
      <p:sp>
        <p:nvSpPr>
          <p:cNvPr id="131" name="Google Shape;131;p25"/>
          <p:cNvSpPr txBox="1"/>
          <p:nvPr/>
        </p:nvSpPr>
        <p:spPr>
          <a:xfrm>
            <a:off x="7694925" y="-174800"/>
            <a:ext cx="13815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dk1"/>
                </a:solidFill>
                <a:latin typeface="Helvetica Neue"/>
                <a:ea typeface="Helvetica Neue"/>
                <a:cs typeface="Helvetica Neue"/>
                <a:sym typeface="Helvetica Neue"/>
              </a:rPr>
              <a:t>            </a:t>
            </a:r>
            <a:r>
              <a:rPr b="1" lang="en-GB" sz="1500" u="sng">
                <a:solidFill>
                  <a:schemeClr val="dk1"/>
                </a:solidFill>
                <a:latin typeface="Times New Roman"/>
                <a:ea typeface="Times New Roman"/>
                <a:cs typeface="Times New Roman"/>
                <a:sym typeface="Times New Roman"/>
              </a:rPr>
              <a:t>15.05.2025</a:t>
            </a:r>
            <a:endParaRPr b="1" sz="15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solidFill>
                <a:schemeClr val="dk1"/>
              </a:solidFill>
              <a:latin typeface="Times New Roman"/>
              <a:ea typeface="Times New Roman"/>
              <a:cs typeface="Times New Roman"/>
              <a:sym typeface="Times New Roman"/>
            </a:endParaRPr>
          </a:p>
        </p:txBody>
      </p:sp>
      <p:sp>
        <p:nvSpPr>
          <p:cNvPr id="132" name="Google Shape;132;p25"/>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133" name="Google Shape;133;p25"/>
          <p:cNvSpPr txBox="1"/>
          <p:nvPr/>
        </p:nvSpPr>
        <p:spPr>
          <a:xfrm>
            <a:off x="2914575" y="1548238"/>
            <a:ext cx="3152700" cy="831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4200">
                <a:solidFill>
                  <a:schemeClr val="dk1"/>
                </a:solidFill>
                <a:latin typeface="Arimo"/>
                <a:ea typeface="Arimo"/>
                <a:cs typeface="Arimo"/>
                <a:sym typeface="Arimo"/>
              </a:rPr>
              <a:t>PetPal</a:t>
            </a:r>
            <a:endParaRPr sz="4200">
              <a:solidFill>
                <a:schemeClr val="dk1"/>
              </a:solidFill>
            </a:endParaRPr>
          </a:p>
        </p:txBody>
      </p:sp>
      <p:sp>
        <p:nvSpPr>
          <p:cNvPr id="134" name="Google Shape;134;p25"/>
          <p:cNvSpPr/>
          <p:nvPr/>
        </p:nvSpPr>
        <p:spPr>
          <a:xfrm>
            <a:off x="1413101" y="1485054"/>
            <a:ext cx="1113892" cy="957677"/>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135" name="Google Shape;135;p25"/>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5">
              <a:alphaModFix/>
            </a:blip>
            <a:stretch>
              <a:fillRect b="0" l="0" r="0" t="0"/>
            </a:stretch>
          </a:blipFill>
          <a:ln>
            <a:noFill/>
          </a:ln>
        </p:spPr>
      </p:sp>
      <p:grpSp>
        <p:nvGrpSpPr>
          <p:cNvPr id="136" name="Google Shape;136;p25"/>
          <p:cNvGrpSpPr/>
          <p:nvPr/>
        </p:nvGrpSpPr>
        <p:grpSpPr>
          <a:xfrm>
            <a:off x="6479499" y="947900"/>
            <a:ext cx="638217" cy="537158"/>
            <a:chOff x="-33680" y="-8369"/>
            <a:chExt cx="854946" cy="719569"/>
          </a:xfrm>
        </p:grpSpPr>
        <p:sp>
          <p:nvSpPr>
            <p:cNvPr id="137" name="Google Shape;137;p25"/>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8" name="Google Shape;138;p25"/>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60" name="Shape 260"/>
        <p:cNvGrpSpPr/>
        <p:nvPr/>
      </p:nvGrpSpPr>
      <p:grpSpPr>
        <a:xfrm>
          <a:off x="0" y="0"/>
          <a:ext cx="0" cy="0"/>
          <a:chOff x="0" y="0"/>
          <a:chExt cx="0" cy="0"/>
        </a:xfrm>
      </p:grpSpPr>
      <p:cxnSp>
        <p:nvCxnSpPr>
          <p:cNvPr id="261" name="Google Shape;261;p34"/>
          <p:cNvCxnSpPr/>
          <p:nvPr/>
        </p:nvCxnSpPr>
        <p:spPr>
          <a:xfrm>
            <a:off x="297294" y="4291364"/>
            <a:ext cx="8549400" cy="0"/>
          </a:xfrm>
          <a:prstGeom prst="straightConnector1">
            <a:avLst/>
          </a:prstGeom>
          <a:noFill/>
          <a:ln>
            <a:noFill/>
          </a:ln>
        </p:spPr>
      </p:cxnSp>
      <p:sp>
        <p:nvSpPr>
          <p:cNvPr id="262" name="Google Shape;262;p34"/>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263" name="Google Shape;263;p34"/>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264" name="Google Shape;264;p34"/>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265" name="Google Shape;265;p34"/>
          <p:cNvSpPr txBox="1"/>
          <p:nvPr/>
        </p:nvSpPr>
        <p:spPr>
          <a:xfrm>
            <a:off x="156000" y="391125"/>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Campus</a:t>
            </a:r>
            <a:r>
              <a:rPr b="1" lang="en-GB" sz="1700">
                <a:solidFill>
                  <a:schemeClr val="dk1"/>
                </a:solidFill>
              </a:rPr>
              <a:t> </a:t>
            </a:r>
            <a:r>
              <a:rPr b="1" lang="en-GB" sz="1500">
                <a:solidFill>
                  <a:schemeClr val="dk1"/>
                </a:solidFill>
                <a:latin typeface="Times New Roman"/>
                <a:ea typeface="Times New Roman"/>
                <a:cs typeface="Times New Roman"/>
                <a:sym typeface="Times New Roman"/>
              </a:rPr>
              <a:t>Administration</a:t>
            </a:r>
            <a:endParaRPr b="1" sz="1700">
              <a:solidFill>
                <a:schemeClr val="dk1"/>
              </a:solidFill>
            </a:endParaRPr>
          </a:p>
        </p:txBody>
      </p:sp>
      <p:sp>
        <p:nvSpPr>
          <p:cNvPr id="266" name="Google Shape;266;p34"/>
          <p:cNvSpPr txBox="1"/>
          <p:nvPr/>
        </p:nvSpPr>
        <p:spPr>
          <a:xfrm>
            <a:off x="156000" y="13499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Animal Rights Clubs</a:t>
            </a:r>
            <a:endParaRPr b="1" sz="1500">
              <a:solidFill>
                <a:schemeClr val="dk1"/>
              </a:solidFill>
              <a:latin typeface="Times New Roman"/>
              <a:ea typeface="Times New Roman"/>
              <a:cs typeface="Times New Roman"/>
              <a:sym typeface="Times New Roman"/>
            </a:endParaRPr>
          </a:p>
        </p:txBody>
      </p:sp>
      <p:sp>
        <p:nvSpPr>
          <p:cNvPr id="267" name="Google Shape;267;p34"/>
          <p:cNvSpPr txBox="1"/>
          <p:nvPr/>
        </p:nvSpPr>
        <p:spPr>
          <a:xfrm>
            <a:off x="156000" y="2440925"/>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Potential Adopters</a:t>
            </a:r>
            <a:endParaRPr b="1" sz="1500">
              <a:solidFill>
                <a:schemeClr val="dk1"/>
              </a:solidFill>
              <a:latin typeface="Times New Roman"/>
              <a:ea typeface="Times New Roman"/>
              <a:cs typeface="Times New Roman"/>
              <a:sym typeface="Times New Roman"/>
            </a:endParaRPr>
          </a:p>
        </p:txBody>
      </p:sp>
      <p:sp>
        <p:nvSpPr>
          <p:cNvPr id="268" name="Google Shape;268;p34"/>
          <p:cNvSpPr txBox="1"/>
          <p:nvPr/>
        </p:nvSpPr>
        <p:spPr>
          <a:xfrm>
            <a:off x="156000" y="3531950"/>
            <a:ext cx="35076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Vets</a:t>
            </a:r>
            <a:endParaRPr b="1"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p:txBody>
      </p:sp>
      <p:sp>
        <p:nvSpPr>
          <p:cNvPr id="269" name="Google Shape;269;p34"/>
          <p:cNvSpPr txBox="1"/>
          <p:nvPr/>
        </p:nvSpPr>
        <p:spPr>
          <a:xfrm>
            <a:off x="4063975" y="191775"/>
            <a:ext cx="51675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Campus administration is affected through their involvement</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in enabling the project’s infrastructure, granting permissions,</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and potentially allocating budget.</a:t>
            </a:r>
            <a:endParaRPr sz="1500">
              <a:solidFill>
                <a:schemeClr val="dk1"/>
              </a:solidFill>
              <a:latin typeface="Times New Roman"/>
              <a:ea typeface="Times New Roman"/>
              <a:cs typeface="Times New Roman"/>
              <a:sym typeface="Times New Roman"/>
            </a:endParaRPr>
          </a:p>
        </p:txBody>
      </p:sp>
      <p:sp>
        <p:nvSpPr>
          <p:cNvPr id="270" name="Google Shape;270;p34"/>
          <p:cNvSpPr txBox="1"/>
          <p:nvPr/>
        </p:nvSpPr>
        <p:spPr>
          <a:xfrm>
            <a:off x="4067400" y="1138275"/>
            <a:ext cx="53088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Animal rights clubs benefit from the PetPal system by having a centralised platform to help advocate for animal welfare, run awareness campaigns, and report sickly animals.</a:t>
            </a:r>
            <a:endParaRPr sz="1500">
              <a:solidFill>
                <a:schemeClr val="dk1"/>
              </a:solidFill>
              <a:latin typeface="Times New Roman"/>
              <a:ea typeface="Times New Roman"/>
              <a:cs typeface="Times New Roman"/>
              <a:sym typeface="Times New Roman"/>
            </a:endParaRPr>
          </a:p>
        </p:txBody>
      </p:sp>
      <p:sp>
        <p:nvSpPr>
          <p:cNvPr id="271" name="Google Shape;271;p34"/>
          <p:cNvSpPr txBox="1"/>
          <p:nvPr/>
        </p:nvSpPr>
        <p:spPr>
          <a:xfrm>
            <a:off x="4102800" y="2241575"/>
            <a:ext cx="52380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Potential adopters, including residents in and around the</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university area, are directly impacted by the PetPal project</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through greater access to adoption opportunities. </a:t>
            </a:r>
            <a:endParaRPr sz="1500">
              <a:solidFill>
                <a:schemeClr val="dk1"/>
              </a:solidFill>
              <a:latin typeface="Times New Roman"/>
              <a:ea typeface="Times New Roman"/>
              <a:cs typeface="Times New Roman"/>
              <a:sym typeface="Times New Roman"/>
            </a:endParaRPr>
          </a:p>
        </p:txBody>
      </p:sp>
      <p:sp>
        <p:nvSpPr>
          <p:cNvPr id="272" name="Google Shape;272;p34"/>
          <p:cNvSpPr txBox="1"/>
          <p:nvPr/>
        </p:nvSpPr>
        <p:spPr>
          <a:xfrm>
            <a:off x="4102800" y="3478825"/>
            <a:ext cx="48444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Veterinarians benefit from having easier access to animal</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health and vaccination records via the platform.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76" name="Shape 276"/>
        <p:cNvGrpSpPr/>
        <p:nvPr/>
      </p:nvGrpSpPr>
      <p:grpSpPr>
        <a:xfrm>
          <a:off x="0" y="0"/>
          <a:ext cx="0" cy="0"/>
          <a:chOff x="0" y="0"/>
          <a:chExt cx="0" cy="0"/>
        </a:xfrm>
      </p:grpSpPr>
      <p:cxnSp>
        <p:nvCxnSpPr>
          <p:cNvPr id="277" name="Google Shape;277;p35"/>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278" name="Google Shape;278;p35"/>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279" name="Google Shape;279;p35"/>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4">
              <a:alphaModFix/>
            </a:blip>
            <a:stretch>
              <a:fillRect b="0" l="0" r="0" t="0"/>
            </a:stretch>
          </a:blipFill>
          <a:ln>
            <a:noFill/>
          </a:ln>
        </p:spPr>
      </p:sp>
      <p:sp>
        <p:nvSpPr>
          <p:cNvPr id="280" name="Google Shape;280;p35"/>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281" name="Google Shape;281;p35"/>
          <p:cNvSpPr txBox="1"/>
          <p:nvPr/>
        </p:nvSpPr>
        <p:spPr>
          <a:xfrm>
            <a:off x="585050" y="235000"/>
            <a:ext cx="7264200" cy="5541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b="1" lang="en-GB" sz="1200">
                <a:solidFill>
                  <a:schemeClr val="dk1"/>
                </a:solidFill>
                <a:latin typeface="Times New Roman"/>
                <a:ea typeface="Times New Roman"/>
                <a:cs typeface="Times New Roman"/>
                <a:sym typeface="Times New Roman"/>
              </a:rPr>
              <a:t>                 </a:t>
            </a:r>
            <a:r>
              <a:rPr b="1" lang="en-GB" sz="2400">
                <a:solidFill>
                  <a:schemeClr val="dk1"/>
                </a:solidFill>
                <a:latin typeface="Times New Roman"/>
                <a:ea typeface="Times New Roman"/>
                <a:cs typeface="Times New Roman"/>
                <a:sym typeface="Times New Roman"/>
              </a:rPr>
              <a:t>      </a:t>
            </a:r>
            <a:r>
              <a:rPr b="1" lang="en-GB" sz="2400">
                <a:solidFill>
                  <a:schemeClr val="dk1"/>
                </a:solidFill>
                <a:latin typeface="Times New Roman"/>
                <a:ea typeface="Times New Roman"/>
                <a:cs typeface="Times New Roman"/>
                <a:sym typeface="Times New Roman"/>
              </a:rPr>
              <a:t>SOFTWARE PROCESS MODEL   </a:t>
            </a:r>
            <a:r>
              <a:rPr b="1" lang="en-GB" sz="1200">
                <a:solidFill>
                  <a:schemeClr val="dk1"/>
                </a:solidFill>
                <a:latin typeface="Times New Roman"/>
                <a:ea typeface="Times New Roman"/>
                <a:cs typeface="Times New Roman"/>
                <a:sym typeface="Times New Roman"/>
              </a:rPr>
              <a:t>   </a:t>
            </a:r>
            <a:r>
              <a:rPr b="1" lang="en-GB" sz="1200">
                <a:solidFill>
                  <a:schemeClr val="dk1"/>
                </a:solidFill>
                <a:latin typeface="Times New Roman"/>
                <a:ea typeface="Times New Roman"/>
                <a:cs typeface="Times New Roman"/>
                <a:sym typeface="Times New Roman"/>
              </a:rPr>
              <a:t>                    </a:t>
            </a:r>
            <a:r>
              <a:rPr b="1" lang="en-GB">
                <a:solidFill>
                  <a:schemeClr val="dk1"/>
                </a:solidFill>
                <a:latin typeface="Times New Roman"/>
                <a:ea typeface="Times New Roman"/>
                <a:cs typeface="Times New Roman"/>
                <a:sym typeface="Times New Roman"/>
              </a:rPr>
              <a:t> </a:t>
            </a:r>
            <a:r>
              <a:rPr b="1" lang="en-GB" sz="1200">
                <a:solidFill>
                  <a:schemeClr val="dk1"/>
                </a:solidFill>
                <a:latin typeface="Times New Roman"/>
                <a:ea typeface="Times New Roman"/>
                <a:cs typeface="Times New Roman"/>
                <a:sym typeface="Times New Roman"/>
              </a:rPr>
              <a:t>               </a:t>
            </a:r>
            <a:endParaRPr sz="1600">
              <a:solidFill>
                <a:schemeClr val="dk1"/>
              </a:solidFill>
              <a:latin typeface="Calibri"/>
              <a:ea typeface="Calibri"/>
              <a:cs typeface="Calibri"/>
              <a:sym typeface="Calibri"/>
            </a:endParaRPr>
          </a:p>
        </p:txBody>
      </p:sp>
      <p:sp>
        <p:nvSpPr>
          <p:cNvPr id="282" name="Google Shape;282;p35"/>
          <p:cNvSpPr txBox="1"/>
          <p:nvPr/>
        </p:nvSpPr>
        <p:spPr>
          <a:xfrm>
            <a:off x="1412350" y="822325"/>
            <a:ext cx="247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SCRUM:</a:t>
            </a:r>
            <a:endParaRPr b="1" sz="1500">
              <a:solidFill>
                <a:schemeClr val="dk1"/>
              </a:solidFill>
              <a:latin typeface="Times New Roman"/>
              <a:ea typeface="Times New Roman"/>
              <a:cs typeface="Times New Roman"/>
              <a:sym typeface="Times New Roman"/>
            </a:endParaRPr>
          </a:p>
        </p:txBody>
      </p:sp>
      <p:sp>
        <p:nvSpPr>
          <p:cNvPr id="283" name="Google Shape;283;p35"/>
          <p:cNvSpPr txBox="1"/>
          <p:nvPr/>
        </p:nvSpPr>
        <p:spPr>
          <a:xfrm>
            <a:off x="932300" y="1364200"/>
            <a:ext cx="5385300" cy="2862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Scrum is an agile project management framework emphasizing flexibility, teamwork, and iterative progress. It involves three key roles: the Product Owner, who prioritizes work and manages the backlog; the Scrum Master, who ensures the team adheres to Scrum practices and facilitates problem resolution; and the Development Team, which delivers increments of the product. Scrum employs artifacts like the Product Backlog and Sprint Backlog to track work and uses events such as Sprint Planning, Daily Scrum, Sprint Review, and Sprint Retrospective to facilitate communication and continuous improvement. The primary goal of Scrum is to deliver value to customers efficiently while promoting transparency and continuous development.</a:t>
            </a:r>
            <a:endParaRPr sz="1200">
              <a:solidFill>
                <a:schemeClr val="dk1"/>
              </a:solidFill>
              <a:latin typeface="Times New Roman"/>
              <a:ea typeface="Times New Roman"/>
              <a:cs typeface="Times New Roman"/>
              <a:sym typeface="Times New Roman"/>
            </a:endParaRPr>
          </a:p>
        </p:txBody>
      </p:sp>
      <p:pic>
        <p:nvPicPr>
          <p:cNvPr id="284" name="Google Shape;284;p35" title="scrum-framework-9.29.23.png"/>
          <p:cNvPicPr preferRelativeResize="0"/>
          <p:nvPr/>
        </p:nvPicPr>
        <p:blipFill>
          <a:blip r:embed="rId5">
            <a:alphaModFix/>
          </a:blip>
          <a:stretch>
            <a:fillRect/>
          </a:stretch>
        </p:blipFill>
        <p:spPr>
          <a:xfrm>
            <a:off x="6414225" y="1635762"/>
            <a:ext cx="2566501" cy="184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88" name="Shape 288"/>
        <p:cNvGrpSpPr/>
        <p:nvPr/>
      </p:nvGrpSpPr>
      <p:grpSpPr>
        <a:xfrm>
          <a:off x="0" y="0"/>
          <a:ext cx="0" cy="0"/>
          <a:chOff x="0" y="0"/>
          <a:chExt cx="0" cy="0"/>
        </a:xfrm>
      </p:grpSpPr>
      <p:cxnSp>
        <p:nvCxnSpPr>
          <p:cNvPr id="289" name="Google Shape;289;p36"/>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290" name="Google Shape;290;p36"/>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291" name="Google Shape;291;p36"/>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4">
              <a:alphaModFix/>
            </a:blip>
            <a:stretch>
              <a:fillRect b="0" l="0" r="0" t="0"/>
            </a:stretch>
          </a:blipFill>
          <a:ln>
            <a:noFill/>
          </a:ln>
        </p:spPr>
      </p:sp>
      <p:sp>
        <p:nvSpPr>
          <p:cNvPr id="292" name="Google Shape;292;p36"/>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293" name="Google Shape;293;p36"/>
          <p:cNvSpPr txBox="1"/>
          <p:nvPr/>
        </p:nvSpPr>
        <p:spPr>
          <a:xfrm>
            <a:off x="485950" y="421750"/>
            <a:ext cx="247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SPRINT 1:</a:t>
            </a:r>
            <a:endParaRPr b="1" sz="1500">
              <a:solidFill>
                <a:schemeClr val="dk1"/>
              </a:solidFill>
              <a:latin typeface="Times New Roman"/>
              <a:ea typeface="Times New Roman"/>
              <a:cs typeface="Times New Roman"/>
              <a:sym typeface="Times New Roman"/>
            </a:endParaRPr>
          </a:p>
        </p:txBody>
      </p:sp>
      <p:sp>
        <p:nvSpPr>
          <p:cNvPr id="294" name="Google Shape;294;p36"/>
          <p:cNvSpPr txBox="1"/>
          <p:nvPr/>
        </p:nvSpPr>
        <p:spPr>
          <a:xfrm>
            <a:off x="156075" y="1128050"/>
            <a:ext cx="4270500" cy="2147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Planning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UI / UX Planning &amp; Preparation of UI Templates for Design Purposes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Layout Planning for RFID Sensor Locations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Outlining any laws the system must comply with</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15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Layout Planning for Smart Feeding Stations</a:t>
            </a:r>
            <a:endParaRPr sz="1500">
              <a:solidFill>
                <a:schemeClr val="dk1"/>
              </a:solidFill>
              <a:latin typeface="Calibri"/>
              <a:ea typeface="Calibri"/>
              <a:cs typeface="Calibri"/>
              <a:sym typeface="Calibri"/>
            </a:endParaRPr>
          </a:p>
        </p:txBody>
      </p:sp>
      <p:sp>
        <p:nvSpPr>
          <p:cNvPr id="295" name="Google Shape;295;p36"/>
          <p:cNvSpPr txBox="1"/>
          <p:nvPr/>
        </p:nvSpPr>
        <p:spPr>
          <a:xfrm>
            <a:off x="5252100" y="385400"/>
            <a:ext cx="247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SPRINT 2:</a:t>
            </a:r>
            <a:endParaRPr b="1" sz="1500">
              <a:solidFill>
                <a:schemeClr val="dk1"/>
              </a:solidFill>
              <a:latin typeface="Times New Roman"/>
              <a:ea typeface="Times New Roman"/>
              <a:cs typeface="Times New Roman"/>
              <a:sym typeface="Times New Roman"/>
            </a:endParaRPr>
          </a:p>
        </p:txBody>
      </p:sp>
      <p:sp>
        <p:nvSpPr>
          <p:cNvPr id="296" name="Google Shape;296;p36"/>
          <p:cNvSpPr txBox="1"/>
          <p:nvPr/>
        </p:nvSpPr>
        <p:spPr>
          <a:xfrm>
            <a:off x="4482600" y="995613"/>
            <a:ext cx="4512300" cy="318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Starting Development of the Mobile App</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Development of Animal Profiles for the Mobile App</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Adding Adoption and Report Illness Menus to Animal Profiles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Heatmap UI Within the Mobile App</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Panic Button</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Notifications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Offline Mode for the Mobile App</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Legacy Support</a:t>
            </a:r>
            <a:endParaRPr sz="1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00" name="Shape 300"/>
        <p:cNvGrpSpPr/>
        <p:nvPr/>
      </p:nvGrpSpPr>
      <p:grpSpPr>
        <a:xfrm>
          <a:off x="0" y="0"/>
          <a:ext cx="0" cy="0"/>
          <a:chOff x="0" y="0"/>
          <a:chExt cx="0" cy="0"/>
        </a:xfrm>
      </p:grpSpPr>
      <p:cxnSp>
        <p:nvCxnSpPr>
          <p:cNvPr id="301" name="Google Shape;301;p37"/>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302" name="Google Shape;302;p37"/>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303" name="Google Shape;303;p37"/>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4">
              <a:alphaModFix/>
            </a:blip>
            <a:stretch>
              <a:fillRect b="0" l="0" r="0" t="0"/>
            </a:stretch>
          </a:blipFill>
          <a:ln>
            <a:noFill/>
          </a:ln>
        </p:spPr>
      </p:sp>
      <p:sp>
        <p:nvSpPr>
          <p:cNvPr id="304" name="Google Shape;304;p37"/>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305" name="Google Shape;305;p37"/>
          <p:cNvSpPr txBox="1"/>
          <p:nvPr/>
        </p:nvSpPr>
        <p:spPr>
          <a:xfrm>
            <a:off x="968675" y="385400"/>
            <a:ext cx="247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SPRINT 3:</a:t>
            </a:r>
            <a:endParaRPr b="1" sz="1500">
              <a:solidFill>
                <a:schemeClr val="dk1"/>
              </a:solidFill>
              <a:latin typeface="Times New Roman"/>
              <a:ea typeface="Times New Roman"/>
              <a:cs typeface="Times New Roman"/>
              <a:sym typeface="Times New Roman"/>
            </a:endParaRPr>
          </a:p>
        </p:txBody>
      </p:sp>
      <p:sp>
        <p:nvSpPr>
          <p:cNvPr id="306" name="Google Shape;306;p37"/>
          <p:cNvSpPr txBox="1"/>
          <p:nvPr/>
        </p:nvSpPr>
        <p:spPr>
          <a:xfrm>
            <a:off x="689800" y="1029600"/>
            <a:ext cx="3210900" cy="2147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Integration</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Animal Profile Storage</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Location Tracking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Adoption Requests and Reports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Admin Dashboard</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Backup</a:t>
            </a:r>
            <a:endParaRPr sz="1500">
              <a:solidFill>
                <a:schemeClr val="dk1"/>
              </a:solidFill>
              <a:latin typeface="Calibri"/>
              <a:ea typeface="Calibri"/>
              <a:cs typeface="Calibri"/>
              <a:sym typeface="Calibri"/>
            </a:endParaRPr>
          </a:p>
        </p:txBody>
      </p:sp>
      <p:sp>
        <p:nvSpPr>
          <p:cNvPr id="307" name="Google Shape;307;p37"/>
          <p:cNvSpPr txBox="1"/>
          <p:nvPr/>
        </p:nvSpPr>
        <p:spPr>
          <a:xfrm>
            <a:off x="5252100" y="385400"/>
            <a:ext cx="2471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SPRINT4 :</a:t>
            </a:r>
            <a:endParaRPr b="1" sz="1500">
              <a:solidFill>
                <a:schemeClr val="dk1"/>
              </a:solidFill>
              <a:latin typeface="Times New Roman"/>
              <a:ea typeface="Times New Roman"/>
              <a:cs typeface="Times New Roman"/>
              <a:sym typeface="Times New Roman"/>
            </a:endParaRPr>
          </a:p>
        </p:txBody>
      </p:sp>
      <p:sp>
        <p:nvSpPr>
          <p:cNvPr id="308" name="Google Shape;308;p37"/>
          <p:cNvSpPr txBox="1"/>
          <p:nvPr/>
        </p:nvSpPr>
        <p:spPr>
          <a:xfrm>
            <a:off x="4212150" y="929625"/>
            <a:ext cx="4551600" cy="318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 QR Scanning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Smart Feeding Stations Database Integration</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Testing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Security Enhancements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Bug Fixes and UI &amp; UX Enhancements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Mounting Feeding Stations and RFID Sensors in Planned Locations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User Guide Preparation</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Launching the System</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12" name="Shape 312"/>
        <p:cNvGrpSpPr/>
        <p:nvPr/>
      </p:nvGrpSpPr>
      <p:grpSpPr>
        <a:xfrm>
          <a:off x="0" y="0"/>
          <a:ext cx="0" cy="0"/>
          <a:chOff x="0" y="0"/>
          <a:chExt cx="0" cy="0"/>
        </a:xfrm>
      </p:grpSpPr>
      <p:cxnSp>
        <p:nvCxnSpPr>
          <p:cNvPr id="313" name="Google Shape;313;p38"/>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314" name="Google Shape;314;p38"/>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315" name="Google Shape;315;p38"/>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316" name="Google Shape;316;p38"/>
          <p:cNvGrpSpPr/>
          <p:nvPr/>
        </p:nvGrpSpPr>
        <p:grpSpPr>
          <a:xfrm>
            <a:off x="6479499" y="947900"/>
            <a:ext cx="638217" cy="537158"/>
            <a:chOff x="-33680" y="-8369"/>
            <a:chExt cx="854946" cy="719569"/>
          </a:xfrm>
        </p:grpSpPr>
        <p:sp>
          <p:nvSpPr>
            <p:cNvPr id="317" name="Google Shape;317;p38"/>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8" name="Google Shape;318;p38"/>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9" name="Google Shape;319;p38"/>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320" name="Google Shape;320;p38"/>
          <p:cNvSpPr txBox="1"/>
          <p:nvPr/>
        </p:nvSpPr>
        <p:spPr>
          <a:xfrm>
            <a:off x="203235" y="1439673"/>
            <a:ext cx="5970000" cy="877500"/>
          </a:xfrm>
          <a:prstGeom prst="rect">
            <a:avLst/>
          </a:prstGeom>
          <a:noFill/>
          <a:ln>
            <a:noFill/>
          </a:ln>
        </p:spPr>
        <p:txBody>
          <a:bodyPr anchorCtr="0" anchor="t" bIns="0" lIns="0" spcFirstLastPara="1" rIns="0" wrap="square" tIns="0">
            <a:spAutoFit/>
          </a:bodyPr>
          <a:lstStyle/>
          <a:p>
            <a:pPr indent="-323850" lvl="0" marL="457200" marR="0" rtl="0" algn="l">
              <a:lnSpc>
                <a:spcPct val="140011"/>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Divided into 4 main parts</a:t>
            </a:r>
            <a:endParaRPr sz="1500">
              <a:latin typeface="Times New Roman"/>
              <a:ea typeface="Times New Roman"/>
              <a:cs typeface="Times New Roman"/>
              <a:sym typeface="Times New Roman"/>
            </a:endParaRPr>
          </a:p>
          <a:p>
            <a:pPr indent="-323850" lvl="0" marL="457200" marR="0" rtl="0" algn="l">
              <a:lnSpc>
                <a:spcPct val="140011"/>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Predecessors were applied to ensure task dependency and order  </a:t>
            </a:r>
            <a:endParaRPr sz="1500">
              <a:latin typeface="Times New Roman"/>
              <a:ea typeface="Times New Roman"/>
              <a:cs typeface="Times New Roman"/>
              <a:sym typeface="Times New Roman"/>
            </a:endParaRPr>
          </a:p>
          <a:p>
            <a:pPr indent="-323850" lvl="0" marL="457200" rtl="0" algn="l">
              <a:lnSpc>
                <a:spcPct val="140011"/>
              </a:lnSpc>
              <a:spcBef>
                <a:spcPts val="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Timeline: 42 workdays (May-July 2025)</a:t>
            </a:r>
            <a:endParaRPr sz="1500">
              <a:latin typeface="Times New Roman"/>
              <a:ea typeface="Times New Roman"/>
              <a:cs typeface="Times New Roman"/>
              <a:sym typeface="Times New Roman"/>
            </a:endParaRPr>
          </a:p>
        </p:txBody>
      </p:sp>
      <p:sp>
        <p:nvSpPr>
          <p:cNvPr id="321" name="Google Shape;321;p38"/>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322" name="Google Shape;322;p38"/>
          <p:cNvSpPr txBox="1"/>
          <p:nvPr/>
        </p:nvSpPr>
        <p:spPr>
          <a:xfrm>
            <a:off x="2072025" y="246625"/>
            <a:ext cx="4360500" cy="3693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SCHEDULE AND EFFORT</a:t>
            </a:r>
            <a:endParaRPr sz="2400">
              <a:latin typeface="Times New Roman"/>
              <a:ea typeface="Times New Roman"/>
              <a:cs typeface="Times New Roman"/>
              <a:sym typeface="Times New Roman"/>
            </a:endParaRPr>
          </a:p>
        </p:txBody>
      </p:sp>
      <p:sp>
        <p:nvSpPr>
          <p:cNvPr id="323" name="Google Shape;323;p38"/>
          <p:cNvSpPr txBox="1"/>
          <p:nvPr/>
        </p:nvSpPr>
        <p:spPr>
          <a:xfrm>
            <a:off x="203225" y="993275"/>
            <a:ext cx="6764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Key Points From the Project Schedule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27" name="Shape 327"/>
        <p:cNvGrpSpPr/>
        <p:nvPr/>
      </p:nvGrpSpPr>
      <p:grpSpPr>
        <a:xfrm>
          <a:off x="0" y="0"/>
          <a:ext cx="0" cy="0"/>
          <a:chOff x="0" y="0"/>
          <a:chExt cx="0" cy="0"/>
        </a:xfrm>
      </p:grpSpPr>
      <p:cxnSp>
        <p:nvCxnSpPr>
          <p:cNvPr id="328" name="Google Shape;328;p39"/>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329" name="Google Shape;329;p39"/>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330" name="Google Shape;330;p39"/>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4">
              <a:alphaModFix/>
            </a:blip>
            <a:stretch>
              <a:fillRect b="0" l="0" r="0" t="0"/>
            </a:stretch>
          </a:blipFill>
          <a:ln>
            <a:noFill/>
          </a:ln>
        </p:spPr>
      </p:sp>
      <p:sp>
        <p:nvSpPr>
          <p:cNvPr id="331" name="Google Shape;331;p39"/>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332" name="Google Shape;332;p39"/>
          <p:cNvSpPr txBox="1"/>
          <p:nvPr/>
        </p:nvSpPr>
        <p:spPr>
          <a:xfrm>
            <a:off x="1458500" y="674050"/>
            <a:ext cx="676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333" name="Google Shape;333;p39"/>
          <p:cNvPicPr preferRelativeResize="0"/>
          <p:nvPr/>
        </p:nvPicPr>
        <p:blipFill>
          <a:blip r:embed="rId5">
            <a:alphaModFix/>
          </a:blip>
          <a:stretch>
            <a:fillRect/>
          </a:stretch>
        </p:blipFill>
        <p:spPr>
          <a:xfrm>
            <a:off x="203226" y="235900"/>
            <a:ext cx="8549402" cy="35566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37" name="Shape 337"/>
        <p:cNvGrpSpPr/>
        <p:nvPr/>
      </p:nvGrpSpPr>
      <p:grpSpPr>
        <a:xfrm>
          <a:off x="0" y="0"/>
          <a:ext cx="0" cy="0"/>
          <a:chOff x="0" y="0"/>
          <a:chExt cx="0" cy="0"/>
        </a:xfrm>
      </p:grpSpPr>
      <p:cxnSp>
        <p:nvCxnSpPr>
          <p:cNvPr id="338" name="Google Shape;338;p40"/>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339" name="Google Shape;339;p40"/>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340" name="Google Shape;340;p40"/>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341" name="Google Shape;341;p40"/>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342" name="Google Shape;342;p40"/>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43" name="Google Shape;343;p40"/>
          <p:cNvSpPr txBox="1"/>
          <p:nvPr/>
        </p:nvSpPr>
        <p:spPr>
          <a:xfrm>
            <a:off x="0" y="813350"/>
            <a:ext cx="3507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Why Do We Analyze Risks?</a:t>
            </a:r>
            <a:endParaRPr b="1" sz="1500">
              <a:solidFill>
                <a:schemeClr val="dk1"/>
              </a:solidFill>
              <a:latin typeface="Times New Roman"/>
              <a:ea typeface="Times New Roman"/>
              <a:cs typeface="Times New Roman"/>
              <a:sym typeface="Times New Roman"/>
            </a:endParaRPr>
          </a:p>
        </p:txBody>
      </p:sp>
      <p:sp>
        <p:nvSpPr>
          <p:cNvPr id="344" name="Google Shape;344;p40"/>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45" name="Google Shape;345;p40"/>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346" name="Google Shape;346;p40"/>
          <p:cNvSpPr txBox="1"/>
          <p:nvPr/>
        </p:nvSpPr>
        <p:spPr>
          <a:xfrm>
            <a:off x="2971500" y="166475"/>
            <a:ext cx="32010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PROJECT RISKS</a:t>
            </a:r>
            <a:endParaRPr b="1" sz="2400">
              <a:solidFill>
                <a:schemeClr val="dk1"/>
              </a:solidFill>
              <a:latin typeface="Times New Roman"/>
              <a:ea typeface="Times New Roman"/>
              <a:cs typeface="Times New Roman"/>
              <a:sym typeface="Times New Roman"/>
            </a:endParaRPr>
          </a:p>
        </p:txBody>
      </p:sp>
      <p:sp>
        <p:nvSpPr>
          <p:cNvPr id="347" name="Google Shape;347;p40"/>
          <p:cNvSpPr txBox="1"/>
          <p:nvPr/>
        </p:nvSpPr>
        <p:spPr>
          <a:xfrm>
            <a:off x="156000" y="1367825"/>
            <a:ext cx="53088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ensure system reliability and animal safety.</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identify technical, ethical, and operational threats.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prepare proactive solutions before problems arise.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348" name="Google Shape;348;p40"/>
          <p:cNvSpPr txBox="1"/>
          <p:nvPr/>
        </p:nvSpPr>
        <p:spPr>
          <a:xfrm>
            <a:off x="362975" y="3605025"/>
            <a:ext cx="523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349" name="Google Shape;349;p40"/>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sp>
        <p:nvSpPr>
          <p:cNvPr id="350" name="Google Shape;350;p40"/>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5">
              <a:alphaModFix/>
            </a:blip>
            <a:stretch>
              <a:fillRect b="0" l="0" r="0" t="0"/>
            </a:stretch>
          </a:blipFill>
          <a:ln>
            <a:noFill/>
          </a:ln>
        </p:spPr>
      </p:sp>
      <p:grpSp>
        <p:nvGrpSpPr>
          <p:cNvPr id="351" name="Google Shape;351;p40"/>
          <p:cNvGrpSpPr/>
          <p:nvPr/>
        </p:nvGrpSpPr>
        <p:grpSpPr>
          <a:xfrm>
            <a:off x="6479499" y="947900"/>
            <a:ext cx="638217" cy="537158"/>
            <a:chOff x="-33680" y="-8369"/>
            <a:chExt cx="854946" cy="719569"/>
          </a:xfrm>
        </p:grpSpPr>
        <p:sp>
          <p:nvSpPr>
            <p:cNvPr id="352" name="Google Shape;352;p40"/>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3" name="Google Shape;353;p40"/>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57" name="Shape 357"/>
        <p:cNvGrpSpPr/>
        <p:nvPr/>
      </p:nvGrpSpPr>
      <p:grpSpPr>
        <a:xfrm>
          <a:off x="0" y="0"/>
          <a:ext cx="0" cy="0"/>
          <a:chOff x="0" y="0"/>
          <a:chExt cx="0" cy="0"/>
        </a:xfrm>
      </p:grpSpPr>
      <p:cxnSp>
        <p:nvCxnSpPr>
          <p:cNvPr id="358" name="Google Shape;358;p41"/>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359" name="Google Shape;359;p41"/>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360" name="Google Shape;360;p41"/>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361" name="Google Shape;361;p41"/>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362" name="Google Shape;362;p41"/>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63" name="Google Shape;363;p41"/>
          <p:cNvSpPr txBox="1"/>
          <p:nvPr/>
        </p:nvSpPr>
        <p:spPr>
          <a:xfrm>
            <a:off x="70450" y="83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Top Risks Identified</a:t>
            </a:r>
            <a:endParaRPr b="1" sz="1500">
              <a:solidFill>
                <a:schemeClr val="dk1"/>
              </a:solidFill>
              <a:latin typeface="Times New Roman"/>
              <a:ea typeface="Times New Roman"/>
              <a:cs typeface="Times New Roman"/>
              <a:sym typeface="Times New Roman"/>
            </a:endParaRPr>
          </a:p>
        </p:txBody>
      </p:sp>
      <p:sp>
        <p:nvSpPr>
          <p:cNvPr id="364" name="Google Shape;364;p41"/>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65" name="Google Shape;365;p41"/>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366" name="Google Shape;366;p41"/>
          <p:cNvSpPr txBox="1"/>
          <p:nvPr/>
        </p:nvSpPr>
        <p:spPr>
          <a:xfrm>
            <a:off x="3156000" y="166475"/>
            <a:ext cx="3885300" cy="55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HIGH-PRIORITY </a:t>
            </a:r>
            <a:r>
              <a:rPr b="1" lang="en-GB" sz="2400">
                <a:solidFill>
                  <a:schemeClr val="dk1"/>
                </a:solidFill>
                <a:latin typeface="Times New Roman"/>
                <a:ea typeface="Times New Roman"/>
                <a:cs typeface="Times New Roman"/>
                <a:sym typeface="Times New Roman"/>
              </a:rPr>
              <a:t>RISKS</a:t>
            </a:r>
            <a:endParaRPr b="1" sz="2400">
              <a:solidFill>
                <a:schemeClr val="dk1"/>
              </a:solidFill>
              <a:latin typeface="Times New Roman"/>
              <a:ea typeface="Times New Roman"/>
              <a:cs typeface="Times New Roman"/>
              <a:sym typeface="Times New Roman"/>
            </a:endParaRPr>
          </a:p>
        </p:txBody>
      </p:sp>
      <p:sp>
        <p:nvSpPr>
          <p:cNvPr id="367" name="Google Shape;367;p41"/>
          <p:cNvSpPr txBox="1"/>
          <p:nvPr/>
        </p:nvSpPr>
        <p:spPr>
          <a:xfrm>
            <a:off x="4299600" y="1150550"/>
            <a:ext cx="5308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368" name="Google Shape;368;p41"/>
          <p:cNvSpPr txBox="1"/>
          <p:nvPr/>
        </p:nvSpPr>
        <p:spPr>
          <a:xfrm>
            <a:off x="70450" y="1389363"/>
            <a:ext cx="52380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b="1" lang="en-GB" sz="1500">
                <a:solidFill>
                  <a:schemeClr val="dk1"/>
                </a:solidFill>
                <a:latin typeface="Times New Roman"/>
                <a:ea typeface="Times New Roman"/>
                <a:cs typeface="Times New Roman"/>
                <a:sym typeface="Times New Roman"/>
              </a:rPr>
              <a:t>Sensor Theft or Tampering</a:t>
            </a:r>
            <a:r>
              <a:rPr lang="en-GB" sz="1500">
                <a:solidFill>
                  <a:schemeClr val="dk1"/>
                </a:solidFill>
                <a:latin typeface="Times New Roman"/>
                <a:ea typeface="Times New Roman"/>
                <a:cs typeface="Times New Roman"/>
                <a:sym typeface="Times New Roman"/>
              </a:rPr>
              <a:t>: Disrupts tracking system</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latin typeface="Times New Roman"/>
                <a:ea typeface="Times New Roman"/>
                <a:cs typeface="Times New Roman"/>
                <a:sym typeface="Times New Roman"/>
              </a:rPr>
              <a:t>Animals Rejecting Collars</a:t>
            </a:r>
            <a:r>
              <a:rPr lang="en-GB" sz="1500">
                <a:solidFill>
                  <a:schemeClr val="dk1"/>
                </a:solidFill>
                <a:latin typeface="Times New Roman"/>
                <a:ea typeface="Times New Roman"/>
                <a:cs typeface="Times New Roman"/>
                <a:sym typeface="Times New Roman"/>
              </a:rPr>
              <a:t>: Affects monitoring &amp; data accuracy</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latin typeface="Times New Roman"/>
                <a:ea typeface="Times New Roman"/>
                <a:cs typeface="Times New Roman"/>
                <a:sym typeface="Times New Roman"/>
              </a:rPr>
              <a:t>System Integration Failures</a:t>
            </a:r>
            <a:r>
              <a:rPr lang="en-GB" sz="1500">
                <a:solidFill>
                  <a:schemeClr val="dk1"/>
                </a:solidFill>
                <a:latin typeface="Times New Roman"/>
                <a:ea typeface="Times New Roman"/>
                <a:cs typeface="Times New Roman"/>
                <a:sym typeface="Times New Roman"/>
              </a:rPr>
              <a:t>: Components may not work together</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latin typeface="Times New Roman"/>
                <a:ea typeface="Times New Roman"/>
                <a:cs typeface="Times New Roman"/>
                <a:sym typeface="Times New Roman"/>
              </a:rPr>
              <a:t>Device Malfunctions</a:t>
            </a:r>
            <a:r>
              <a:rPr lang="en-GB" sz="1500">
                <a:solidFill>
                  <a:schemeClr val="dk1"/>
                </a:solidFill>
                <a:latin typeface="Times New Roman"/>
                <a:ea typeface="Times New Roman"/>
                <a:cs typeface="Times New Roman"/>
                <a:sym typeface="Times New Roman"/>
              </a:rPr>
              <a:t>: Smart bowls, collars may stop working</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369" name="Google Shape;369;p41"/>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grpSp>
        <p:nvGrpSpPr>
          <p:cNvPr id="370" name="Google Shape;370;p41"/>
          <p:cNvGrpSpPr/>
          <p:nvPr/>
        </p:nvGrpSpPr>
        <p:grpSpPr>
          <a:xfrm>
            <a:off x="6479499" y="947900"/>
            <a:ext cx="638217" cy="537158"/>
            <a:chOff x="-33680" y="-8369"/>
            <a:chExt cx="854946" cy="719569"/>
          </a:xfrm>
        </p:grpSpPr>
        <p:sp>
          <p:nvSpPr>
            <p:cNvPr id="371" name="Google Shape;371;p41"/>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72" name="Google Shape;372;p41"/>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3" name="Google Shape;373;p41"/>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77" name="Shape 377"/>
        <p:cNvGrpSpPr/>
        <p:nvPr/>
      </p:nvGrpSpPr>
      <p:grpSpPr>
        <a:xfrm>
          <a:off x="0" y="0"/>
          <a:ext cx="0" cy="0"/>
          <a:chOff x="0" y="0"/>
          <a:chExt cx="0" cy="0"/>
        </a:xfrm>
      </p:grpSpPr>
      <p:cxnSp>
        <p:nvCxnSpPr>
          <p:cNvPr id="378" name="Google Shape;378;p42"/>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379" name="Google Shape;379;p42"/>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380" name="Google Shape;380;p42"/>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381" name="Google Shape;381;p42"/>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382" name="Google Shape;382;p42"/>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83" name="Google Shape;383;p42"/>
          <p:cNvSpPr txBox="1"/>
          <p:nvPr/>
        </p:nvSpPr>
        <p:spPr>
          <a:xfrm>
            <a:off x="156000" y="879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Additional Concerns</a:t>
            </a:r>
            <a:endParaRPr b="1" sz="1500">
              <a:solidFill>
                <a:schemeClr val="dk1"/>
              </a:solidFill>
              <a:latin typeface="Times New Roman"/>
              <a:ea typeface="Times New Roman"/>
              <a:cs typeface="Times New Roman"/>
              <a:sym typeface="Times New Roman"/>
            </a:endParaRPr>
          </a:p>
        </p:txBody>
      </p:sp>
      <p:sp>
        <p:nvSpPr>
          <p:cNvPr id="384" name="Google Shape;384;p42"/>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85" name="Google Shape;385;p42"/>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386" name="Google Shape;386;p42"/>
          <p:cNvSpPr txBox="1"/>
          <p:nvPr/>
        </p:nvSpPr>
        <p:spPr>
          <a:xfrm>
            <a:off x="1882325" y="166475"/>
            <a:ext cx="51591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OTHER SIGNIFICANT RISKS</a:t>
            </a:r>
            <a:endParaRPr b="1" sz="2400">
              <a:solidFill>
                <a:schemeClr val="dk1"/>
              </a:solidFill>
              <a:latin typeface="Times New Roman"/>
              <a:ea typeface="Times New Roman"/>
              <a:cs typeface="Times New Roman"/>
              <a:sym typeface="Times New Roman"/>
            </a:endParaRPr>
          </a:p>
        </p:txBody>
      </p:sp>
      <p:sp>
        <p:nvSpPr>
          <p:cNvPr id="387" name="Google Shape;387;p42"/>
          <p:cNvSpPr txBox="1"/>
          <p:nvPr/>
        </p:nvSpPr>
        <p:spPr>
          <a:xfrm>
            <a:off x="4299600" y="1150550"/>
            <a:ext cx="5308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388" name="Google Shape;388;p42"/>
          <p:cNvSpPr txBox="1"/>
          <p:nvPr/>
        </p:nvSpPr>
        <p:spPr>
          <a:xfrm>
            <a:off x="4181975" y="1450275"/>
            <a:ext cx="52380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Ethical Risks:</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Animal abuse via app info</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Troll users wasting admin time</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Panic button confusion in dense areas</a:t>
            </a:r>
            <a:endParaRPr sz="1500">
              <a:solidFill>
                <a:schemeClr val="dk1"/>
              </a:solidFill>
              <a:latin typeface="Times New Roman"/>
              <a:ea typeface="Times New Roman"/>
              <a:cs typeface="Times New Roman"/>
              <a:sym typeface="Times New Roman"/>
            </a:endParaRPr>
          </a:p>
        </p:txBody>
      </p:sp>
      <p:sp>
        <p:nvSpPr>
          <p:cNvPr id="389" name="Google Shape;389;p42"/>
          <p:cNvSpPr txBox="1"/>
          <p:nvPr/>
        </p:nvSpPr>
        <p:spPr>
          <a:xfrm>
            <a:off x="156000" y="1499925"/>
            <a:ext cx="4070100" cy="258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latin typeface="Times New Roman"/>
                <a:ea typeface="Times New Roman"/>
                <a:cs typeface="Times New Roman"/>
                <a:sym typeface="Times New Roman"/>
              </a:rPr>
              <a:t>Technical Risks:</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Data overload → Lag or crashes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Internet/power outages → Interrupt operations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Cyber attacks → Unlikely, but possible</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393" name="Shape 393"/>
        <p:cNvGrpSpPr/>
        <p:nvPr/>
      </p:nvGrpSpPr>
      <p:grpSpPr>
        <a:xfrm>
          <a:off x="0" y="0"/>
          <a:ext cx="0" cy="0"/>
          <a:chOff x="0" y="0"/>
          <a:chExt cx="0" cy="0"/>
        </a:xfrm>
      </p:grpSpPr>
      <p:cxnSp>
        <p:nvCxnSpPr>
          <p:cNvPr id="394" name="Google Shape;394;p43"/>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395" name="Google Shape;395;p43"/>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396" name="Google Shape;396;p43"/>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397" name="Google Shape;397;p43"/>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398" name="Google Shape;398;p43"/>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399" name="Google Shape;399;p43"/>
          <p:cNvSpPr txBox="1"/>
          <p:nvPr/>
        </p:nvSpPr>
        <p:spPr>
          <a:xfrm>
            <a:off x="156000" y="82592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Risk Reduction Measures</a:t>
            </a:r>
            <a:endParaRPr b="1" sz="1500">
              <a:solidFill>
                <a:schemeClr val="dk1"/>
              </a:solidFill>
              <a:latin typeface="Times New Roman"/>
              <a:ea typeface="Times New Roman"/>
              <a:cs typeface="Times New Roman"/>
              <a:sym typeface="Times New Roman"/>
            </a:endParaRPr>
          </a:p>
        </p:txBody>
      </p:sp>
      <p:sp>
        <p:nvSpPr>
          <p:cNvPr id="400" name="Google Shape;400;p43"/>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01" name="Google Shape;401;p43"/>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402" name="Google Shape;402;p43"/>
          <p:cNvSpPr txBox="1"/>
          <p:nvPr/>
        </p:nvSpPr>
        <p:spPr>
          <a:xfrm>
            <a:off x="893825" y="166475"/>
            <a:ext cx="5928300" cy="554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MITIGATION STRATEGIES</a:t>
            </a:r>
            <a:endParaRPr b="1" sz="2400">
              <a:solidFill>
                <a:schemeClr val="dk1"/>
              </a:solidFill>
              <a:latin typeface="Times New Roman"/>
              <a:ea typeface="Times New Roman"/>
              <a:cs typeface="Times New Roman"/>
              <a:sym typeface="Times New Roman"/>
            </a:endParaRPr>
          </a:p>
        </p:txBody>
      </p:sp>
      <p:sp>
        <p:nvSpPr>
          <p:cNvPr id="403" name="Google Shape;403;p43"/>
          <p:cNvSpPr txBox="1"/>
          <p:nvPr/>
        </p:nvSpPr>
        <p:spPr>
          <a:xfrm>
            <a:off x="4299600" y="1150550"/>
            <a:ext cx="5308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404" name="Google Shape;404;p43"/>
          <p:cNvSpPr txBox="1"/>
          <p:nvPr/>
        </p:nvSpPr>
        <p:spPr>
          <a:xfrm>
            <a:off x="156000" y="1535450"/>
            <a:ext cx="52380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Secure sensor placement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Hardware durability testing</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Backup systems for power/internet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 alerts for abuse &amp; verification</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Limit data exposure for animal safety</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405" name="Google Shape;405;p43"/>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grpSp>
        <p:nvGrpSpPr>
          <p:cNvPr id="406" name="Google Shape;406;p43"/>
          <p:cNvGrpSpPr/>
          <p:nvPr/>
        </p:nvGrpSpPr>
        <p:grpSpPr>
          <a:xfrm>
            <a:off x="6479499" y="947900"/>
            <a:ext cx="638217" cy="537158"/>
            <a:chOff x="-33680" y="-8369"/>
            <a:chExt cx="854946" cy="719569"/>
          </a:xfrm>
        </p:grpSpPr>
        <p:sp>
          <p:nvSpPr>
            <p:cNvPr id="407" name="Google Shape;407;p43"/>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8" name="Google Shape;408;p43"/>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9" name="Google Shape;409;p43"/>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42" name="Shape 142"/>
        <p:cNvGrpSpPr/>
        <p:nvPr/>
      </p:nvGrpSpPr>
      <p:grpSpPr>
        <a:xfrm>
          <a:off x="0" y="0"/>
          <a:ext cx="0" cy="0"/>
          <a:chOff x="0" y="0"/>
          <a:chExt cx="0" cy="0"/>
        </a:xfrm>
      </p:grpSpPr>
      <p:cxnSp>
        <p:nvCxnSpPr>
          <p:cNvPr id="143" name="Google Shape;143;p26"/>
          <p:cNvCxnSpPr/>
          <p:nvPr/>
        </p:nvCxnSpPr>
        <p:spPr>
          <a:xfrm>
            <a:off x="203219" y="4156626"/>
            <a:ext cx="8549330" cy="0"/>
          </a:xfrm>
          <a:prstGeom prst="straightConnector1">
            <a:avLst/>
          </a:prstGeom>
          <a:noFill/>
          <a:ln cap="flat" cmpd="sng" w="38100">
            <a:solidFill>
              <a:srgbClr val="000000"/>
            </a:solidFill>
            <a:prstDash val="solid"/>
            <a:round/>
            <a:headEnd len="sm" w="sm" type="none"/>
            <a:tailEnd len="sm" w="sm" type="none"/>
          </a:ln>
        </p:spPr>
      </p:cxnSp>
      <p:sp>
        <p:nvSpPr>
          <p:cNvPr id="144" name="Google Shape;144;p26"/>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145" name="Google Shape;145;p26"/>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146" name="Google Shape;146;p26"/>
          <p:cNvGrpSpPr/>
          <p:nvPr/>
        </p:nvGrpSpPr>
        <p:grpSpPr>
          <a:xfrm>
            <a:off x="6479498" y="947899"/>
            <a:ext cx="638231" cy="537170"/>
            <a:chOff x="-33680" y="-8369"/>
            <a:chExt cx="854946" cy="719569"/>
          </a:xfrm>
        </p:grpSpPr>
        <p:sp>
          <p:nvSpPr>
            <p:cNvPr id="147" name="Google Shape;147;p26"/>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8" name="Google Shape;148;p26"/>
            <p:cNvSpPr txBox="1"/>
            <p:nvPr/>
          </p:nvSpPr>
          <p:spPr>
            <a:xfrm>
              <a:off x="76200" y="22225"/>
              <a:ext cx="660400" cy="56197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9" name="Google Shape;149;p26"/>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150" name="Google Shape;150;p26"/>
          <p:cNvSpPr txBox="1"/>
          <p:nvPr/>
        </p:nvSpPr>
        <p:spPr>
          <a:xfrm>
            <a:off x="306261" y="1871523"/>
            <a:ext cx="5970000" cy="12006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i="0" lang="en-GB" sz="1500" u="none" cap="none" strike="noStrike">
                <a:solidFill>
                  <a:srgbClr val="000000"/>
                </a:solidFill>
                <a:latin typeface="Times New Roman"/>
                <a:ea typeface="Times New Roman"/>
                <a:cs typeface="Times New Roman"/>
                <a:sym typeface="Times New Roman"/>
              </a:rPr>
              <a:t>PetPal is a smart system that helps track and care for stray animals on campus using QR codes, sensor-based feeders, and live updates. It aims to improve animal welfare and create a more organized, safe, and responsible environment for both animals and people.</a:t>
            </a:r>
            <a:endParaRPr sz="1500">
              <a:latin typeface="Times New Roman"/>
              <a:ea typeface="Times New Roman"/>
              <a:cs typeface="Times New Roman"/>
              <a:sym typeface="Times New Roman"/>
            </a:endParaRPr>
          </a:p>
        </p:txBody>
      </p:sp>
      <p:sp>
        <p:nvSpPr>
          <p:cNvPr id="151" name="Google Shape;151;p26"/>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152" name="Google Shape;152;p26"/>
          <p:cNvSpPr txBox="1"/>
          <p:nvPr/>
        </p:nvSpPr>
        <p:spPr>
          <a:xfrm>
            <a:off x="203225" y="199200"/>
            <a:ext cx="3778200" cy="14037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GB" sz="2400" u="none" cap="none" strike="noStrike">
                <a:solidFill>
                  <a:srgbClr val="000000"/>
                </a:solidFill>
                <a:latin typeface="Times New Roman"/>
                <a:ea typeface="Times New Roman"/>
                <a:cs typeface="Times New Roman"/>
                <a:sym typeface="Times New Roman"/>
              </a:rPr>
              <a:t>SMART CAMPUS ANIMAL MONITORING SYSTEM</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413" name="Shape 413"/>
        <p:cNvGrpSpPr/>
        <p:nvPr/>
      </p:nvGrpSpPr>
      <p:grpSpPr>
        <a:xfrm>
          <a:off x="0" y="0"/>
          <a:ext cx="0" cy="0"/>
          <a:chOff x="0" y="0"/>
          <a:chExt cx="0" cy="0"/>
        </a:xfrm>
      </p:grpSpPr>
      <p:cxnSp>
        <p:nvCxnSpPr>
          <p:cNvPr id="414" name="Google Shape;414;p44"/>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415" name="Google Shape;415;p44"/>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416" name="Google Shape;416;p44"/>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417" name="Google Shape;417;p44"/>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418" name="Google Shape;418;p44"/>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19" name="Google Shape;419;p44"/>
          <p:cNvSpPr txBox="1"/>
          <p:nvPr/>
        </p:nvSpPr>
        <p:spPr>
          <a:xfrm>
            <a:off x="156000" y="836450"/>
            <a:ext cx="265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Focusing on</a:t>
            </a:r>
            <a:endParaRPr b="1" sz="1500">
              <a:solidFill>
                <a:schemeClr val="dk1"/>
              </a:solidFill>
              <a:latin typeface="Times New Roman"/>
              <a:ea typeface="Times New Roman"/>
              <a:cs typeface="Times New Roman"/>
              <a:sym typeface="Times New Roman"/>
            </a:endParaRPr>
          </a:p>
        </p:txBody>
      </p:sp>
      <p:sp>
        <p:nvSpPr>
          <p:cNvPr id="420" name="Google Shape;420;p44"/>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21" name="Google Shape;421;p44"/>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422" name="Google Shape;422;p44"/>
          <p:cNvSpPr txBox="1"/>
          <p:nvPr/>
        </p:nvSpPr>
        <p:spPr>
          <a:xfrm>
            <a:off x="2518925" y="166475"/>
            <a:ext cx="41220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SOFTWARE TOOLS</a:t>
            </a:r>
            <a:endParaRPr b="1" sz="2400">
              <a:solidFill>
                <a:schemeClr val="dk1"/>
              </a:solidFill>
              <a:latin typeface="Times New Roman"/>
              <a:ea typeface="Times New Roman"/>
              <a:cs typeface="Times New Roman"/>
              <a:sym typeface="Times New Roman"/>
            </a:endParaRPr>
          </a:p>
        </p:txBody>
      </p:sp>
      <p:sp>
        <p:nvSpPr>
          <p:cNvPr id="423" name="Google Shape;423;p44"/>
          <p:cNvSpPr txBox="1"/>
          <p:nvPr/>
        </p:nvSpPr>
        <p:spPr>
          <a:xfrm>
            <a:off x="156000" y="1367825"/>
            <a:ext cx="25011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Development,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Database management,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UI/UX design.</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424" name="Google Shape;424;p44"/>
          <p:cNvSpPr txBox="1"/>
          <p:nvPr/>
        </p:nvSpPr>
        <p:spPr>
          <a:xfrm>
            <a:off x="362975" y="3605025"/>
            <a:ext cx="523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425" name="Google Shape;425;p44"/>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sp>
        <p:nvSpPr>
          <p:cNvPr id="426" name="Google Shape;426;p44"/>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5">
              <a:alphaModFix/>
            </a:blip>
            <a:stretch>
              <a:fillRect b="0" l="0" r="0" t="0"/>
            </a:stretch>
          </a:blipFill>
          <a:ln>
            <a:noFill/>
          </a:ln>
        </p:spPr>
      </p:sp>
      <p:grpSp>
        <p:nvGrpSpPr>
          <p:cNvPr id="427" name="Google Shape;427;p44"/>
          <p:cNvGrpSpPr/>
          <p:nvPr/>
        </p:nvGrpSpPr>
        <p:grpSpPr>
          <a:xfrm>
            <a:off x="6479499" y="947900"/>
            <a:ext cx="638217" cy="537158"/>
            <a:chOff x="-33680" y="-8369"/>
            <a:chExt cx="854946" cy="719569"/>
          </a:xfrm>
        </p:grpSpPr>
        <p:sp>
          <p:nvSpPr>
            <p:cNvPr id="428" name="Google Shape;428;p44"/>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9" name="Google Shape;429;p44"/>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0" name="Google Shape;430;p44"/>
          <p:cNvSpPr txBox="1"/>
          <p:nvPr/>
        </p:nvSpPr>
        <p:spPr>
          <a:xfrm>
            <a:off x="3395750" y="797100"/>
            <a:ext cx="265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Considering</a:t>
            </a:r>
            <a:endParaRPr b="1" sz="1500">
              <a:solidFill>
                <a:schemeClr val="dk1"/>
              </a:solidFill>
              <a:latin typeface="Times New Roman"/>
              <a:ea typeface="Times New Roman"/>
              <a:cs typeface="Times New Roman"/>
              <a:sym typeface="Times New Roman"/>
            </a:endParaRPr>
          </a:p>
        </p:txBody>
      </p:sp>
      <p:sp>
        <p:nvSpPr>
          <p:cNvPr id="431" name="Google Shape;431;p44"/>
          <p:cNvSpPr txBox="1"/>
          <p:nvPr/>
        </p:nvSpPr>
        <p:spPr>
          <a:xfrm>
            <a:off x="339575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32" name="Google Shape;432;p44"/>
          <p:cNvSpPr txBox="1"/>
          <p:nvPr/>
        </p:nvSpPr>
        <p:spPr>
          <a:xfrm>
            <a:off x="3395750" y="1367825"/>
            <a:ext cx="25011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Cost</a:t>
            </a:r>
            <a:r>
              <a:rPr lang="en-GB" sz="1500">
                <a:solidFill>
                  <a:schemeClr val="dk1"/>
                </a:solidFill>
                <a:latin typeface="Times New Roman"/>
                <a:ea typeface="Times New Roman"/>
                <a:cs typeface="Times New Roman"/>
                <a:sym typeface="Times New Roman"/>
              </a:rPr>
              <a: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Training days,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Functionality.</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436" name="Shape 436"/>
        <p:cNvGrpSpPr/>
        <p:nvPr/>
      </p:nvGrpSpPr>
      <p:grpSpPr>
        <a:xfrm>
          <a:off x="0" y="0"/>
          <a:ext cx="0" cy="0"/>
          <a:chOff x="0" y="0"/>
          <a:chExt cx="0" cy="0"/>
        </a:xfrm>
      </p:grpSpPr>
      <p:cxnSp>
        <p:nvCxnSpPr>
          <p:cNvPr id="437" name="Google Shape;437;p45"/>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438" name="Google Shape;438;p45"/>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439" name="Google Shape;439;p45"/>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440" name="Google Shape;440;p45"/>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441" name="Google Shape;441;p45"/>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42" name="Google Shape;442;p45"/>
          <p:cNvSpPr txBox="1"/>
          <p:nvPr/>
        </p:nvSpPr>
        <p:spPr>
          <a:xfrm>
            <a:off x="0" y="813350"/>
            <a:ext cx="49242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AutoNum type="arabicPeriod"/>
            </a:pPr>
            <a:r>
              <a:rPr b="1" lang="en-GB" sz="1500">
                <a:solidFill>
                  <a:schemeClr val="dk1"/>
                </a:solidFill>
                <a:latin typeface="Times New Roman"/>
                <a:ea typeface="Times New Roman"/>
                <a:cs typeface="Times New Roman"/>
                <a:sym typeface="Times New Roman"/>
              </a:rPr>
              <a:t>Development of the Mobile Application</a:t>
            </a:r>
            <a:endParaRPr b="1" sz="1500">
              <a:solidFill>
                <a:schemeClr val="dk1"/>
              </a:solidFill>
              <a:latin typeface="Times New Roman"/>
              <a:ea typeface="Times New Roman"/>
              <a:cs typeface="Times New Roman"/>
              <a:sym typeface="Times New Roman"/>
            </a:endParaRPr>
          </a:p>
        </p:txBody>
      </p:sp>
      <p:sp>
        <p:nvSpPr>
          <p:cNvPr id="443" name="Google Shape;443;p45"/>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44" name="Google Shape;444;p45"/>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445" name="Google Shape;445;p45"/>
          <p:cNvSpPr txBox="1"/>
          <p:nvPr/>
        </p:nvSpPr>
        <p:spPr>
          <a:xfrm>
            <a:off x="2518925" y="166475"/>
            <a:ext cx="41220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SOFTWARE TOOLS</a:t>
            </a:r>
            <a:endParaRPr b="1" sz="2400">
              <a:solidFill>
                <a:schemeClr val="dk1"/>
              </a:solidFill>
              <a:latin typeface="Times New Roman"/>
              <a:ea typeface="Times New Roman"/>
              <a:cs typeface="Times New Roman"/>
              <a:sym typeface="Times New Roman"/>
            </a:endParaRPr>
          </a:p>
        </p:txBody>
      </p:sp>
      <p:sp>
        <p:nvSpPr>
          <p:cNvPr id="446" name="Google Shape;446;p45"/>
          <p:cNvSpPr txBox="1"/>
          <p:nvPr/>
        </p:nvSpPr>
        <p:spPr>
          <a:xfrm>
            <a:off x="156000" y="1367825"/>
            <a:ext cx="39960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Android Studio</a:t>
            </a:r>
            <a:r>
              <a:rPr lang="en-GB"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most stable and comprehensive Flutter development environment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built-in emulators, advanced debugging tools and deep integration with Android SDK</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strong community support and detailed documentation</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447" name="Google Shape;447;p45"/>
          <p:cNvSpPr txBox="1"/>
          <p:nvPr/>
        </p:nvSpPr>
        <p:spPr>
          <a:xfrm>
            <a:off x="362975" y="3605025"/>
            <a:ext cx="523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448" name="Google Shape;448;p45"/>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pic>
        <p:nvPicPr>
          <p:cNvPr id="449" name="Google Shape;449;p45"/>
          <p:cNvPicPr preferRelativeResize="0"/>
          <p:nvPr/>
        </p:nvPicPr>
        <p:blipFill>
          <a:blip r:embed="rId5">
            <a:alphaModFix/>
          </a:blip>
          <a:stretch>
            <a:fillRect/>
          </a:stretch>
        </p:blipFill>
        <p:spPr>
          <a:xfrm>
            <a:off x="4151850" y="934100"/>
            <a:ext cx="4694850" cy="282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453" name="Shape 453"/>
        <p:cNvGrpSpPr/>
        <p:nvPr/>
      </p:nvGrpSpPr>
      <p:grpSpPr>
        <a:xfrm>
          <a:off x="0" y="0"/>
          <a:ext cx="0" cy="0"/>
          <a:chOff x="0" y="0"/>
          <a:chExt cx="0" cy="0"/>
        </a:xfrm>
      </p:grpSpPr>
      <p:cxnSp>
        <p:nvCxnSpPr>
          <p:cNvPr id="454" name="Google Shape;454;p46"/>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455" name="Google Shape;455;p46"/>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456" name="Google Shape;456;p46"/>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457" name="Google Shape;457;p46"/>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458" name="Google Shape;458;p46"/>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59" name="Google Shape;459;p46"/>
          <p:cNvSpPr txBox="1"/>
          <p:nvPr/>
        </p:nvSpPr>
        <p:spPr>
          <a:xfrm>
            <a:off x="0" y="813350"/>
            <a:ext cx="4924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 </a:t>
            </a:r>
            <a:r>
              <a:rPr b="1" lang="en-GB" sz="1500">
                <a:solidFill>
                  <a:schemeClr val="dk1"/>
                </a:solidFill>
                <a:latin typeface="Times New Roman"/>
                <a:ea typeface="Times New Roman"/>
                <a:cs typeface="Times New Roman"/>
                <a:sym typeface="Times New Roman"/>
              </a:rPr>
              <a:t>2.    Database Management System</a:t>
            </a:r>
            <a:endParaRPr b="1" sz="1500">
              <a:solidFill>
                <a:schemeClr val="dk1"/>
              </a:solidFill>
              <a:latin typeface="Times New Roman"/>
              <a:ea typeface="Times New Roman"/>
              <a:cs typeface="Times New Roman"/>
              <a:sym typeface="Times New Roman"/>
            </a:endParaRPr>
          </a:p>
        </p:txBody>
      </p:sp>
      <p:sp>
        <p:nvSpPr>
          <p:cNvPr id="460" name="Google Shape;460;p46"/>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61" name="Google Shape;461;p46"/>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462" name="Google Shape;462;p46"/>
          <p:cNvSpPr txBox="1"/>
          <p:nvPr/>
        </p:nvSpPr>
        <p:spPr>
          <a:xfrm>
            <a:off x="2518925" y="166475"/>
            <a:ext cx="41220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SOFTWARE TOOLS</a:t>
            </a:r>
            <a:endParaRPr b="1" sz="2400">
              <a:solidFill>
                <a:schemeClr val="dk1"/>
              </a:solidFill>
              <a:latin typeface="Times New Roman"/>
              <a:ea typeface="Times New Roman"/>
              <a:cs typeface="Times New Roman"/>
              <a:sym typeface="Times New Roman"/>
            </a:endParaRPr>
          </a:p>
        </p:txBody>
      </p:sp>
      <p:sp>
        <p:nvSpPr>
          <p:cNvPr id="463" name="Google Shape;463;p46"/>
          <p:cNvSpPr txBox="1"/>
          <p:nvPr/>
        </p:nvSpPr>
        <p:spPr>
          <a:xfrm>
            <a:off x="156000" y="1367825"/>
            <a:ext cx="3996300" cy="212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Firebase: </a:t>
            </a:r>
            <a:endParaRPr sz="1500" u="sng">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integrates with Flutter using official plugins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fast and reliable implementation of core features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real-time synchronization and easy scalability</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464" name="Google Shape;464;p46"/>
          <p:cNvSpPr txBox="1"/>
          <p:nvPr/>
        </p:nvSpPr>
        <p:spPr>
          <a:xfrm>
            <a:off x="362975" y="3605025"/>
            <a:ext cx="523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465" name="Google Shape;465;p46"/>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pic>
        <p:nvPicPr>
          <p:cNvPr id="466" name="Google Shape;466;p46"/>
          <p:cNvPicPr preferRelativeResize="0"/>
          <p:nvPr/>
        </p:nvPicPr>
        <p:blipFill>
          <a:blip r:embed="rId5">
            <a:alphaModFix/>
          </a:blip>
          <a:stretch>
            <a:fillRect/>
          </a:stretch>
        </p:blipFill>
        <p:spPr>
          <a:xfrm>
            <a:off x="4152311" y="926075"/>
            <a:ext cx="4694400" cy="28273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470" name="Shape 470"/>
        <p:cNvGrpSpPr/>
        <p:nvPr/>
      </p:nvGrpSpPr>
      <p:grpSpPr>
        <a:xfrm>
          <a:off x="0" y="0"/>
          <a:ext cx="0" cy="0"/>
          <a:chOff x="0" y="0"/>
          <a:chExt cx="0" cy="0"/>
        </a:xfrm>
      </p:grpSpPr>
      <p:cxnSp>
        <p:nvCxnSpPr>
          <p:cNvPr id="471" name="Google Shape;471;p47"/>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472" name="Google Shape;472;p47"/>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473" name="Google Shape;473;p47"/>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sp>
        <p:nvSpPr>
          <p:cNvPr id="474" name="Google Shape;474;p47"/>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475" name="Google Shape;475;p47"/>
          <p:cNvSpPr txBox="1"/>
          <p:nvPr/>
        </p:nvSpPr>
        <p:spPr>
          <a:xfrm>
            <a:off x="1481975" y="1302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76" name="Google Shape;476;p47"/>
          <p:cNvSpPr txBox="1"/>
          <p:nvPr/>
        </p:nvSpPr>
        <p:spPr>
          <a:xfrm>
            <a:off x="0" y="813350"/>
            <a:ext cx="4924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 3.  User Interface Design</a:t>
            </a:r>
            <a:endParaRPr b="1" sz="1500">
              <a:solidFill>
                <a:schemeClr val="dk1"/>
              </a:solidFill>
              <a:latin typeface="Times New Roman"/>
              <a:ea typeface="Times New Roman"/>
              <a:cs typeface="Times New Roman"/>
              <a:sym typeface="Times New Roman"/>
            </a:endParaRPr>
          </a:p>
        </p:txBody>
      </p:sp>
      <p:sp>
        <p:nvSpPr>
          <p:cNvPr id="477" name="Google Shape;477;p47"/>
          <p:cNvSpPr txBox="1"/>
          <p:nvPr/>
        </p:nvSpPr>
        <p:spPr>
          <a:xfrm>
            <a:off x="156000" y="24409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solidFill>
                <a:schemeClr val="dk1"/>
              </a:solidFill>
            </a:endParaRPr>
          </a:p>
        </p:txBody>
      </p:sp>
      <p:sp>
        <p:nvSpPr>
          <p:cNvPr id="478" name="Google Shape;478;p47"/>
          <p:cNvSpPr txBox="1"/>
          <p:nvPr/>
        </p:nvSpPr>
        <p:spPr>
          <a:xfrm>
            <a:off x="156000" y="3531950"/>
            <a:ext cx="3507600" cy="6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p:txBody>
      </p:sp>
      <p:sp>
        <p:nvSpPr>
          <p:cNvPr id="479" name="Google Shape;479;p47"/>
          <p:cNvSpPr txBox="1"/>
          <p:nvPr/>
        </p:nvSpPr>
        <p:spPr>
          <a:xfrm>
            <a:off x="2518925" y="166475"/>
            <a:ext cx="4122000" cy="554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GB" sz="2400">
                <a:solidFill>
                  <a:schemeClr val="dk1"/>
                </a:solidFill>
                <a:latin typeface="Times New Roman"/>
                <a:ea typeface="Times New Roman"/>
                <a:cs typeface="Times New Roman"/>
                <a:sym typeface="Times New Roman"/>
              </a:rPr>
              <a:t>SOFTWARE TOOLS</a:t>
            </a:r>
            <a:endParaRPr b="1" sz="2400">
              <a:solidFill>
                <a:schemeClr val="dk1"/>
              </a:solidFill>
              <a:latin typeface="Times New Roman"/>
              <a:ea typeface="Times New Roman"/>
              <a:cs typeface="Times New Roman"/>
              <a:sym typeface="Times New Roman"/>
            </a:endParaRPr>
          </a:p>
        </p:txBody>
      </p:sp>
      <p:sp>
        <p:nvSpPr>
          <p:cNvPr id="480" name="Google Shape;480;p47"/>
          <p:cNvSpPr txBox="1"/>
          <p:nvPr/>
        </p:nvSpPr>
        <p:spPr>
          <a:xfrm>
            <a:off x="156000" y="1367825"/>
            <a:ext cx="39963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Figma:</a:t>
            </a:r>
            <a:endParaRPr sz="1500" u="sng">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cloud-based accessibility, powerful collaboration tools and interactive prototyping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allows team members to work together seamlessly</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plugin ecosystem simplifies tasks, helping us design critical UI components</a:t>
            </a:r>
            <a:endParaRPr sz="1500">
              <a:solidFill>
                <a:schemeClr val="dk1"/>
              </a:solidFill>
              <a:latin typeface="Times New Roman"/>
              <a:ea typeface="Times New Roman"/>
              <a:cs typeface="Times New Roman"/>
              <a:sym typeface="Times New Roman"/>
            </a:endParaRPr>
          </a:p>
        </p:txBody>
      </p:sp>
      <p:sp>
        <p:nvSpPr>
          <p:cNvPr id="481" name="Google Shape;481;p47"/>
          <p:cNvSpPr txBox="1"/>
          <p:nvPr/>
        </p:nvSpPr>
        <p:spPr>
          <a:xfrm>
            <a:off x="362975" y="3605025"/>
            <a:ext cx="523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1"/>
              </a:solidFill>
            </a:endParaRPr>
          </a:p>
        </p:txBody>
      </p:sp>
      <p:sp>
        <p:nvSpPr>
          <p:cNvPr id="482" name="Google Shape;482;p47"/>
          <p:cNvSpPr txBox="1"/>
          <p:nvPr/>
        </p:nvSpPr>
        <p:spPr>
          <a:xfrm>
            <a:off x="4299600" y="3469525"/>
            <a:ext cx="4844400" cy="3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chemeClr val="dk1"/>
              </a:solidFill>
            </a:endParaRPr>
          </a:p>
        </p:txBody>
      </p:sp>
      <p:pic>
        <p:nvPicPr>
          <p:cNvPr id="483" name="Google Shape;483;p47"/>
          <p:cNvPicPr preferRelativeResize="0"/>
          <p:nvPr/>
        </p:nvPicPr>
        <p:blipFill>
          <a:blip r:embed="rId5">
            <a:alphaModFix/>
          </a:blip>
          <a:stretch>
            <a:fillRect/>
          </a:stretch>
        </p:blipFill>
        <p:spPr>
          <a:xfrm>
            <a:off x="4152300" y="903088"/>
            <a:ext cx="4694400" cy="26288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487" name="Shape 487"/>
        <p:cNvGrpSpPr/>
        <p:nvPr/>
      </p:nvGrpSpPr>
      <p:grpSpPr>
        <a:xfrm>
          <a:off x="0" y="0"/>
          <a:ext cx="0" cy="0"/>
          <a:chOff x="0" y="0"/>
          <a:chExt cx="0" cy="0"/>
        </a:xfrm>
      </p:grpSpPr>
      <p:sp>
        <p:nvSpPr>
          <p:cNvPr id="488" name="Google Shape;488;p48"/>
          <p:cNvSpPr txBox="1"/>
          <p:nvPr/>
        </p:nvSpPr>
        <p:spPr>
          <a:xfrm>
            <a:off x="2635650" y="520700"/>
            <a:ext cx="387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Times New Roman"/>
                <a:ea typeface="Times New Roman"/>
                <a:cs typeface="Times New Roman"/>
                <a:sym typeface="Times New Roman"/>
              </a:rPr>
              <a:t>                   </a:t>
            </a:r>
            <a:r>
              <a:rPr b="1" lang="en-GB" sz="2400">
                <a:solidFill>
                  <a:schemeClr val="dk1"/>
                </a:solidFill>
                <a:latin typeface="Times New Roman"/>
                <a:ea typeface="Times New Roman"/>
                <a:cs typeface="Times New Roman"/>
                <a:sym typeface="Times New Roman"/>
              </a:rPr>
              <a:t>GUI</a:t>
            </a:r>
            <a:endParaRPr b="1" sz="2400">
              <a:solidFill>
                <a:schemeClr val="dk1"/>
              </a:solidFill>
              <a:latin typeface="Times New Roman"/>
              <a:ea typeface="Times New Roman"/>
              <a:cs typeface="Times New Roman"/>
              <a:sym typeface="Times New Roman"/>
            </a:endParaRPr>
          </a:p>
        </p:txBody>
      </p:sp>
      <p:pic>
        <p:nvPicPr>
          <p:cNvPr id="489" name="Google Shape;489;p48"/>
          <p:cNvPicPr preferRelativeResize="0"/>
          <p:nvPr/>
        </p:nvPicPr>
        <p:blipFill>
          <a:blip r:embed="rId3">
            <a:alphaModFix/>
          </a:blip>
          <a:stretch>
            <a:fillRect/>
          </a:stretch>
        </p:blipFill>
        <p:spPr>
          <a:xfrm>
            <a:off x="726700" y="1160740"/>
            <a:ext cx="1473525" cy="2822014"/>
          </a:xfrm>
          <a:prstGeom prst="rect">
            <a:avLst/>
          </a:prstGeom>
          <a:noFill/>
          <a:ln>
            <a:noFill/>
          </a:ln>
        </p:spPr>
      </p:pic>
      <p:pic>
        <p:nvPicPr>
          <p:cNvPr id="490" name="Google Shape;490;p48"/>
          <p:cNvPicPr preferRelativeResize="0"/>
          <p:nvPr/>
        </p:nvPicPr>
        <p:blipFill>
          <a:blip r:embed="rId4">
            <a:alphaModFix/>
          </a:blip>
          <a:stretch>
            <a:fillRect/>
          </a:stretch>
        </p:blipFill>
        <p:spPr>
          <a:xfrm>
            <a:off x="5571188" y="1103275"/>
            <a:ext cx="1473525" cy="2850917"/>
          </a:xfrm>
          <a:prstGeom prst="rect">
            <a:avLst/>
          </a:prstGeom>
          <a:noFill/>
          <a:ln>
            <a:noFill/>
          </a:ln>
        </p:spPr>
      </p:pic>
      <p:pic>
        <p:nvPicPr>
          <p:cNvPr id="491" name="Google Shape;491;p48"/>
          <p:cNvPicPr preferRelativeResize="0"/>
          <p:nvPr/>
        </p:nvPicPr>
        <p:blipFill rotWithShape="1">
          <a:blip r:embed="rId5">
            <a:alphaModFix/>
          </a:blip>
          <a:srcRect b="2900" l="0" r="0" t="-2899"/>
          <a:stretch/>
        </p:blipFill>
        <p:spPr>
          <a:xfrm>
            <a:off x="2361725" y="1059499"/>
            <a:ext cx="1473532" cy="2858850"/>
          </a:xfrm>
          <a:prstGeom prst="rect">
            <a:avLst/>
          </a:prstGeom>
          <a:noFill/>
          <a:ln>
            <a:noFill/>
          </a:ln>
        </p:spPr>
      </p:pic>
      <p:pic>
        <p:nvPicPr>
          <p:cNvPr id="492" name="Google Shape;492;p48"/>
          <p:cNvPicPr preferRelativeResize="0"/>
          <p:nvPr/>
        </p:nvPicPr>
        <p:blipFill>
          <a:blip r:embed="rId6">
            <a:alphaModFix/>
          </a:blip>
          <a:stretch>
            <a:fillRect/>
          </a:stretch>
        </p:blipFill>
        <p:spPr>
          <a:xfrm>
            <a:off x="3966450" y="1154575"/>
            <a:ext cx="1473525" cy="2834362"/>
          </a:xfrm>
          <a:prstGeom prst="rect">
            <a:avLst/>
          </a:prstGeom>
          <a:noFill/>
          <a:ln>
            <a:noFill/>
          </a:ln>
        </p:spPr>
      </p:pic>
      <p:pic>
        <p:nvPicPr>
          <p:cNvPr id="493" name="Google Shape;493;p48"/>
          <p:cNvPicPr preferRelativeResize="0"/>
          <p:nvPr/>
        </p:nvPicPr>
        <p:blipFill>
          <a:blip r:embed="rId7">
            <a:alphaModFix/>
          </a:blip>
          <a:stretch>
            <a:fillRect/>
          </a:stretch>
        </p:blipFill>
        <p:spPr>
          <a:xfrm>
            <a:off x="7175925" y="1131875"/>
            <a:ext cx="1473525" cy="2879732"/>
          </a:xfrm>
          <a:prstGeom prst="rect">
            <a:avLst/>
          </a:prstGeom>
          <a:noFill/>
          <a:ln>
            <a:noFill/>
          </a:ln>
        </p:spPr>
      </p:pic>
      <p:sp>
        <p:nvSpPr>
          <p:cNvPr id="494" name="Google Shape;494;p48"/>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8">
              <a:alphaModFix/>
            </a:blip>
            <a:stretch>
              <a:fillRect b="0" l="0" r="0" t="0"/>
            </a:stretch>
          </a:blipFill>
          <a:ln>
            <a:noFill/>
          </a:ln>
        </p:spPr>
      </p:sp>
      <p:sp>
        <p:nvSpPr>
          <p:cNvPr id="495" name="Google Shape;495;p48"/>
          <p:cNvSpPr txBox="1"/>
          <p:nvPr/>
        </p:nvSpPr>
        <p:spPr>
          <a:xfrm>
            <a:off x="6640975" y="4450575"/>
            <a:ext cx="30000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496" name="Google Shape;496;p48"/>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9">
              <a:alphaModFix/>
            </a:blip>
            <a:stretch>
              <a:fillRect b="0" l="0" r="0" t="0"/>
            </a:stretch>
          </a:blipFill>
          <a:ln>
            <a:noFill/>
          </a:ln>
        </p:spPr>
      </p:sp>
      <p:cxnSp>
        <p:nvCxnSpPr>
          <p:cNvPr id="497" name="Google Shape;497;p48"/>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501" name="Shape 501"/>
        <p:cNvGrpSpPr/>
        <p:nvPr/>
      </p:nvGrpSpPr>
      <p:grpSpPr>
        <a:xfrm>
          <a:off x="0" y="0"/>
          <a:ext cx="0" cy="0"/>
          <a:chOff x="0" y="0"/>
          <a:chExt cx="0" cy="0"/>
        </a:xfrm>
      </p:grpSpPr>
      <p:sp>
        <p:nvSpPr>
          <p:cNvPr id="502" name="Google Shape;502;p49"/>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503" name="Google Shape;503;p49"/>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504" name="Google Shape;504;p49"/>
          <p:cNvGrpSpPr/>
          <p:nvPr/>
        </p:nvGrpSpPr>
        <p:grpSpPr>
          <a:xfrm>
            <a:off x="6479499" y="947900"/>
            <a:ext cx="638217" cy="537158"/>
            <a:chOff x="-33680" y="-8369"/>
            <a:chExt cx="854946" cy="719569"/>
          </a:xfrm>
        </p:grpSpPr>
        <p:sp>
          <p:nvSpPr>
            <p:cNvPr id="505" name="Google Shape;505;p49"/>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6" name="Google Shape;506;p49"/>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7" name="Google Shape;507;p49"/>
          <p:cNvSpPr txBox="1"/>
          <p:nvPr/>
        </p:nvSpPr>
        <p:spPr>
          <a:xfrm>
            <a:off x="424225" y="2156950"/>
            <a:ext cx="65385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3300">
                <a:solidFill>
                  <a:schemeClr val="dk1"/>
                </a:solidFill>
                <a:latin typeface="Times New Roman"/>
                <a:ea typeface="Times New Roman"/>
                <a:cs typeface="Times New Roman"/>
                <a:sym typeface="Times New Roman"/>
              </a:rPr>
              <a:t>THANK YOU FOR LISTENING!</a:t>
            </a:r>
            <a:endParaRPr sz="2400">
              <a:solidFill>
                <a:schemeClr val="dk1"/>
              </a:solidFill>
              <a:latin typeface="Times New Roman"/>
              <a:ea typeface="Times New Roman"/>
              <a:cs typeface="Times New Roman"/>
              <a:sym typeface="Times New Roman"/>
            </a:endParaRPr>
          </a:p>
        </p:txBody>
      </p:sp>
      <p:sp>
        <p:nvSpPr>
          <p:cNvPr id="508" name="Google Shape;508;p49"/>
          <p:cNvSpPr txBox="1"/>
          <p:nvPr/>
        </p:nvSpPr>
        <p:spPr>
          <a:xfrm>
            <a:off x="6590550" y="4363775"/>
            <a:ext cx="31317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509" name="Google Shape;509;p49"/>
          <p:cNvSpPr/>
          <p:nvPr/>
        </p:nvSpPr>
        <p:spPr>
          <a:xfrm>
            <a:off x="7007224" y="45417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56" name="Shape 156"/>
        <p:cNvGrpSpPr/>
        <p:nvPr/>
      </p:nvGrpSpPr>
      <p:grpSpPr>
        <a:xfrm>
          <a:off x="0" y="0"/>
          <a:ext cx="0" cy="0"/>
          <a:chOff x="0" y="0"/>
          <a:chExt cx="0" cy="0"/>
        </a:xfrm>
      </p:grpSpPr>
      <p:cxnSp>
        <p:nvCxnSpPr>
          <p:cNvPr id="157" name="Google Shape;157;p27"/>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158" name="Google Shape;158;p27"/>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159" name="Google Shape;159;p27"/>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160" name="Google Shape;160;p27"/>
          <p:cNvGrpSpPr/>
          <p:nvPr/>
        </p:nvGrpSpPr>
        <p:grpSpPr>
          <a:xfrm>
            <a:off x="6479499" y="947900"/>
            <a:ext cx="638217" cy="537158"/>
            <a:chOff x="-33680" y="-8369"/>
            <a:chExt cx="854946" cy="719569"/>
          </a:xfrm>
        </p:grpSpPr>
        <p:sp>
          <p:nvSpPr>
            <p:cNvPr id="161" name="Google Shape;161;p27"/>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2" name="Google Shape;162;p27"/>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3" name="Google Shape;163;p27"/>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164" name="Google Shape;164;p27"/>
          <p:cNvSpPr txBox="1"/>
          <p:nvPr/>
        </p:nvSpPr>
        <p:spPr>
          <a:xfrm>
            <a:off x="326875" y="1252925"/>
            <a:ext cx="5970000" cy="2357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latin typeface="Times New Roman"/>
                <a:ea typeface="Times New Roman"/>
                <a:cs typeface="Times New Roman"/>
                <a:sym typeface="Times New Roman"/>
              </a:rPr>
              <a:t>What is High-Level Functionality?</a:t>
            </a:r>
            <a:endParaRPr b="1" sz="17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 describes </a:t>
            </a:r>
            <a:r>
              <a:rPr b="1" lang="en-GB" sz="1200">
                <a:solidFill>
                  <a:schemeClr val="dk1"/>
                </a:solidFill>
                <a:latin typeface="Times New Roman"/>
                <a:ea typeface="Times New Roman"/>
                <a:cs typeface="Times New Roman"/>
                <a:sym typeface="Times New Roman"/>
              </a:rPr>
              <a:t>what the system is expected to do</a:t>
            </a:r>
            <a:r>
              <a:rPr lang="en-GB" sz="1200">
                <a:solidFill>
                  <a:schemeClr val="dk1"/>
                </a:solidFill>
                <a:latin typeface="Times New Roman"/>
                <a:ea typeface="Times New Roman"/>
                <a:cs typeface="Times New Roman"/>
                <a:sym typeface="Times New Roman"/>
              </a:rPr>
              <a:t> from a broad perspective.</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 focuses on </a:t>
            </a:r>
            <a:r>
              <a:rPr b="1" lang="en-GB" sz="1200">
                <a:solidFill>
                  <a:schemeClr val="dk1"/>
                </a:solidFill>
                <a:latin typeface="Times New Roman"/>
                <a:ea typeface="Times New Roman"/>
                <a:cs typeface="Times New Roman"/>
                <a:sym typeface="Times New Roman"/>
              </a:rPr>
              <a:t>major system behaviours</a:t>
            </a:r>
            <a:r>
              <a:rPr lang="en-GB" sz="1200">
                <a:solidFill>
                  <a:schemeClr val="dk1"/>
                </a:solidFill>
                <a:latin typeface="Times New Roman"/>
                <a:ea typeface="Times New Roman"/>
                <a:cs typeface="Times New Roman"/>
                <a:sym typeface="Times New Roman"/>
              </a:rPr>
              <a:t> and </a:t>
            </a:r>
            <a:r>
              <a:rPr b="1" lang="en-GB" sz="1200">
                <a:solidFill>
                  <a:schemeClr val="dk1"/>
                </a:solidFill>
                <a:latin typeface="Times New Roman"/>
                <a:ea typeface="Times New Roman"/>
                <a:cs typeface="Times New Roman"/>
                <a:sym typeface="Times New Roman"/>
              </a:rPr>
              <a:t>key features</a:t>
            </a:r>
            <a:r>
              <a:rPr lang="en-GB" sz="1200">
                <a:solidFill>
                  <a:schemeClr val="dk1"/>
                </a:solidFill>
                <a:latin typeface="Times New Roman"/>
                <a:ea typeface="Times New Roman"/>
                <a:cs typeface="Times New Roman"/>
                <a:sym typeface="Times New Roman"/>
              </a:rPr>
              <a:t> without going into detailed implementation.</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It's used in early stages of design to align stakeholders on the </a:t>
            </a:r>
            <a:r>
              <a:rPr b="1" lang="en-GB" sz="1200">
                <a:solidFill>
                  <a:schemeClr val="dk1"/>
                </a:solidFill>
                <a:latin typeface="Times New Roman"/>
                <a:ea typeface="Times New Roman"/>
                <a:cs typeface="Times New Roman"/>
                <a:sym typeface="Times New Roman"/>
              </a:rPr>
              <a:t>overall capabilities</a:t>
            </a:r>
            <a:r>
              <a:rPr lang="en-GB" sz="1200">
                <a:solidFill>
                  <a:schemeClr val="dk1"/>
                </a:solidFill>
                <a:latin typeface="Times New Roman"/>
                <a:ea typeface="Times New Roman"/>
                <a:cs typeface="Times New Roman"/>
                <a:sym typeface="Times New Roman"/>
              </a:rPr>
              <a:t> of the system.</a:t>
            </a:r>
            <a:endParaRPr sz="1200">
              <a:solidFill>
                <a:schemeClr val="dk1"/>
              </a:solidFill>
              <a:latin typeface="Times New Roman"/>
              <a:ea typeface="Times New Roman"/>
              <a:cs typeface="Times New Roman"/>
              <a:sym typeface="Times New Roman"/>
            </a:endParaRPr>
          </a:p>
          <a:p>
            <a:pPr indent="0" lvl="0" marL="0" marR="0" rtl="0" algn="l">
              <a:lnSpc>
                <a:spcPct val="140011"/>
              </a:lnSpc>
              <a:spcBef>
                <a:spcPts val="1200"/>
              </a:spcBef>
              <a:spcAft>
                <a:spcPts val="0"/>
              </a:spcAft>
              <a:buNone/>
            </a:pPr>
            <a:r>
              <a:t/>
            </a:r>
            <a:endParaRPr sz="1700">
              <a:latin typeface="Times New Roman"/>
              <a:ea typeface="Times New Roman"/>
              <a:cs typeface="Times New Roman"/>
              <a:sym typeface="Times New Roman"/>
            </a:endParaRPr>
          </a:p>
        </p:txBody>
      </p:sp>
      <p:sp>
        <p:nvSpPr>
          <p:cNvPr id="165" name="Google Shape;165;p27"/>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166" name="Google Shape;166;p27"/>
          <p:cNvSpPr txBox="1"/>
          <p:nvPr/>
        </p:nvSpPr>
        <p:spPr>
          <a:xfrm>
            <a:off x="203219" y="199194"/>
            <a:ext cx="3394500" cy="8865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HIGH LEVEL FUNCTIONALITY</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70" name="Shape 170"/>
        <p:cNvGrpSpPr/>
        <p:nvPr/>
      </p:nvGrpSpPr>
      <p:grpSpPr>
        <a:xfrm>
          <a:off x="0" y="0"/>
          <a:ext cx="0" cy="0"/>
          <a:chOff x="0" y="0"/>
          <a:chExt cx="0" cy="0"/>
        </a:xfrm>
      </p:grpSpPr>
      <p:cxnSp>
        <p:nvCxnSpPr>
          <p:cNvPr id="171" name="Google Shape;171;p28"/>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172" name="Google Shape;172;p28"/>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173" name="Google Shape;173;p28"/>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174" name="Google Shape;174;p28"/>
          <p:cNvGrpSpPr/>
          <p:nvPr/>
        </p:nvGrpSpPr>
        <p:grpSpPr>
          <a:xfrm>
            <a:off x="6479499" y="947900"/>
            <a:ext cx="638217" cy="537158"/>
            <a:chOff x="-33680" y="-8369"/>
            <a:chExt cx="854946" cy="719569"/>
          </a:xfrm>
        </p:grpSpPr>
        <p:sp>
          <p:nvSpPr>
            <p:cNvPr id="175" name="Google Shape;175;p28"/>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6" name="Google Shape;176;p28"/>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7" name="Google Shape;177;p28"/>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178" name="Google Shape;178;p28"/>
          <p:cNvSpPr txBox="1"/>
          <p:nvPr/>
        </p:nvSpPr>
        <p:spPr>
          <a:xfrm>
            <a:off x="0" y="796950"/>
            <a:ext cx="6427200" cy="4002000"/>
          </a:xfrm>
          <a:prstGeom prst="rect">
            <a:avLst/>
          </a:prstGeom>
          <a:noFill/>
          <a:ln>
            <a:noFill/>
          </a:ln>
        </p:spPr>
        <p:txBody>
          <a:bodyPr anchorCtr="0" anchor="t" bIns="0" lIns="0" spcFirstLastPara="1" rIns="0" wrap="square" tIns="0">
            <a:spAutoFit/>
          </a:bodyPr>
          <a:lstStyle/>
          <a:p>
            <a:pPr indent="-323850" lvl="0" marL="457200" rtl="0" algn="just">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allow pet food brands, restaurants, and animal lovers to make food and money donations.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analyze animal movement patterns and detect signs of illness at an early stage.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Administrators should be able to review, then accept or deny adoption requests.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Administrators should be able to create and update animal profiles with name, photo, and health status.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allow users to make adoption requests from animal profiles.</a:t>
            </a:r>
            <a:endParaRPr sz="15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40011"/>
              </a:lnSpc>
              <a:spcBef>
                <a:spcPts val="1200"/>
              </a:spcBef>
              <a:spcAft>
                <a:spcPts val="0"/>
              </a:spcAft>
              <a:buNone/>
            </a:pPr>
            <a:r>
              <a:t/>
            </a:r>
            <a:endParaRPr sz="1500">
              <a:latin typeface="Times New Roman"/>
              <a:ea typeface="Times New Roman"/>
              <a:cs typeface="Times New Roman"/>
              <a:sym typeface="Times New Roman"/>
            </a:endParaRPr>
          </a:p>
        </p:txBody>
      </p:sp>
      <p:sp>
        <p:nvSpPr>
          <p:cNvPr id="179" name="Google Shape;179;p28"/>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180" name="Google Shape;180;p28"/>
          <p:cNvSpPr txBox="1"/>
          <p:nvPr/>
        </p:nvSpPr>
        <p:spPr>
          <a:xfrm>
            <a:off x="203219" y="199194"/>
            <a:ext cx="3394500" cy="3693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Functional Requirements</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84" name="Shape 184"/>
        <p:cNvGrpSpPr/>
        <p:nvPr/>
      </p:nvGrpSpPr>
      <p:grpSpPr>
        <a:xfrm>
          <a:off x="0" y="0"/>
          <a:ext cx="0" cy="0"/>
          <a:chOff x="0" y="0"/>
          <a:chExt cx="0" cy="0"/>
        </a:xfrm>
      </p:grpSpPr>
      <p:cxnSp>
        <p:nvCxnSpPr>
          <p:cNvPr id="185" name="Google Shape;185;p29"/>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186" name="Google Shape;186;p29"/>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187" name="Google Shape;187;p29"/>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188" name="Google Shape;188;p29"/>
          <p:cNvGrpSpPr/>
          <p:nvPr/>
        </p:nvGrpSpPr>
        <p:grpSpPr>
          <a:xfrm>
            <a:off x="6479499" y="947900"/>
            <a:ext cx="638217" cy="537158"/>
            <a:chOff x="-33680" y="-8369"/>
            <a:chExt cx="854946" cy="719569"/>
          </a:xfrm>
        </p:grpSpPr>
        <p:sp>
          <p:nvSpPr>
            <p:cNvPr id="189" name="Google Shape;189;p29"/>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0" name="Google Shape;190;p29"/>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1" name="Google Shape;191;p29"/>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192" name="Google Shape;192;p29"/>
          <p:cNvSpPr txBox="1"/>
          <p:nvPr/>
        </p:nvSpPr>
        <p:spPr>
          <a:xfrm>
            <a:off x="145900" y="729725"/>
            <a:ext cx="6333600" cy="4309800"/>
          </a:xfrm>
          <a:prstGeom prst="rect">
            <a:avLst/>
          </a:prstGeom>
          <a:noFill/>
          <a:ln>
            <a:noFill/>
          </a:ln>
        </p:spPr>
        <p:txBody>
          <a:bodyPr anchorCtr="0" anchor="t" bIns="0" lIns="0" spcFirstLastPara="1" rIns="0" wrap="square" tIns="0">
            <a:spAutoFit/>
          </a:bodyPr>
          <a:lstStyle/>
          <a:p>
            <a:pPr indent="-323850" lvl="0" marL="457200" rtl="0" algn="just">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allow veterinarians to mark an animal as healed after responding to reports.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application should be able to list every animal detected by the nearest RFID detector to the user at the push of the panic button.</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Users should be able to report injured or sick animals through the app.</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monitor the fill levels of smart food and water bowls in real time and should send notifications and update the map when levels are low.</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be able to detect the locations of animals in real time and update a heatmap within the app accordingly.</a:t>
            </a:r>
            <a:endParaRPr sz="15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200">
              <a:solidFill>
                <a:schemeClr val="dk1"/>
              </a:solidFill>
            </a:endParaRPr>
          </a:p>
          <a:p>
            <a:pPr indent="0" lvl="0" marL="0" marR="0" rtl="0" algn="l">
              <a:lnSpc>
                <a:spcPct val="140011"/>
              </a:lnSpc>
              <a:spcBef>
                <a:spcPts val="1200"/>
              </a:spcBef>
              <a:spcAft>
                <a:spcPts val="0"/>
              </a:spcAft>
              <a:buNone/>
            </a:pPr>
            <a:r>
              <a:t/>
            </a:r>
            <a:endParaRPr sz="1700"/>
          </a:p>
        </p:txBody>
      </p:sp>
      <p:sp>
        <p:nvSpPr>
          <p:cNvPr id="193" name="Google Shape;193;p29"/>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194" name="Google Shape;194;p29"/>
          <p:cNvSpPr txBox="1"/>
          <p:nvPr/>
        </p:nvSpPr>
        <p:spPr>
          <a:xfrm>
            <a:off x="203225" y="199200"/>
            <a:ext cx="5769000" cy="3693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Functional Requirements (Continued)</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198" name="Shape 198"/>
        <p:cNvGrpSpPr/>
        <p:nvPr/>
      </p:nvGrpSpPr>
      <p:grpSpPr>
        <a:xfrm>
          <a:off x="0" y="0"/>
          <a:ext cx="0" cy="0"/>
          <a:chOff x="0" y="0"/>
          <a:chExt cx="0" cy="0"/>
        </a:xfrm>
      </p:grpSpPr>
      <p:cxnSp>
        <p:nvCxnSpPr>
          <p:cNvPr id="199" name="Google Shape;199;p30"/>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200" name="Google Shape;200;p30"/>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201" name="Google Shape;201;p30"/>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202" name="Google Shape;202;p30"/>
          <p:cNvGrpSpPr/>
          <p:nvPr/>
        </p:nvGrpSpPr>
        <p:grpSpPr>
          <a:xfrm>
            <a:off x="6479499" y="947900"/>
            <a:ext cx="638217" cy="537158"/>
            <a:chOff x="-33680" y="-8369"/>
            <a:chExt cx="854946" cy="719569"/>
          </a:xfrm>
        </p:grpSpPr>
        <p:sp>
          <p:nvSpPr>
            <p:cNvPr id="203" name="Google Shape;203;p30"/>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30"/>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5" name="Google Shape;205;p30"/>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206" name="Google Shape;206;p30"/>
          <p:cNvSpPr txBox="1"/>
          <p:nvPr/>
        </p:nvSpPr>
        <p:spPr>
          <a:xfrm>
            <a:off x="316550" y="902025"/>
            <a:ext cx="5970000" cy="3036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SzPts val="1100"/>
              <a:buNone/>
            </a:pPr>
            <a:r>
              <a:t/>
            </a:r>
            <a:endParaRPr b="1"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support at least 500,000 concurrent users.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System updates must be applied without causing any interruptions.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be able to run on the specified hardware (servers).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update animal locations every 10 seconds.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be accessible 24/7.</a:t>
            </a:r>
            <a:endParaRPr sz="15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40011"/>
              </a:lnSpc>
              <a:spcBef>
                <a:spcPts val="1200"/>
              </a:spcBef>
              <a:spcAft>
                <a:spcPts val="0"/>
              </a:spcAft>
              <a:buNone/>
            </a:pPr>
            <a:r>
              <a:t/>
            </a:r>
            <a:endParaRPr sz="1500">
              <a:latin typeface="Times New Roman"/>
              <a:ea typeface="Times New Roman"/>
              <a:cs typeface="Times New Roman"/>
              <a:sym typeface="Times New Roman"/>
            </a:endParaRPr>
          </a:p>
        </p:txBody>
      </p:sp>
      <p:sp>
        <p:nvSpPr>
          <p:cNvPr id="207" name="Google Shape;207;p30"/>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208" name="Google Shape;208;p30"/>
          <p:cNvSpPr txBox="1"/>
          <p:nvPr/>
        </p:nvSpPr>
        <p:spPr>
          <a:xfrm>
            <a:off x="203227" y="199200"/>
            <a:ext cx="4404000" cy="3693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Non-</a:t>
            </a:r>
            <a:r>
              <a:rPr b="1" lang="en-GB" sz="2400">
                <a:latin typeface="Times New Roman"/>
                <a:ea typeface="Times New Roman"/>
                <a:cs typeface="Times New Roman"/>
                <a:sym typeface="Times New Roman"/>
              </a:rPr>
              <a:t>Functional Requirements</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12" name="Shape 212"/>
        <p:cNvGrpSpPr/>
        <p:nvPr/>
      </p:nvGrpSpPr>
      <p:grpSpPr>
        <a:xfrm>
          <a:off x="0" y="0"/>
          <a:ext cx="0" cy="0"/>
          <a:chOff x="0" y="0"/>
          <a:chExt cx="0" cy="0"/>
        </a:xfrm>
      </p:grpSpPr>
      <p:cxnSp>
        <p:nvCxnSpPr>
          <p:cNvPr id="213" name="Google Shape;213;p31"/>
          <p:cNvCxnSpPr/>
          <p:nvPr/>
        </p:nvCxnSpPr>
        <p:spPr>
          <a:xfrm>
            <a:off x="203219" y="4156626"/>
            <a:ext cx="8549400" cy="0"/>
          </a:xfrm>
          <a:prstGeom prst="straightConnector1">
            <a:avLst/>
          </a:prstGeom>
          <a:noFill/>
          <a:ln cap="flat" cmpd="sng" w="38100">
            <a:solidFill>
              <a:srgbClr val="000000"/>
            </a:solidFill>
            <a:prstDash val="solid"/>
            <a:round/>
            <a:headEnd len="sm" w="sm" type="none"/>
            <a:tailEnd len="sm" w="sm" type="none"/>
          </a:ln>
        </p:spPr>
      </p:cxnSp>
      <p:sp>
        <p:nvSpPr>
          <p:cNvPr id="214" name="Google Shape;214;p31"/>
          <p:cNvSpPr/>
          <p:nvPr/>
        </p:nvSpPr>
        <p:spPr>
          <a:xfrm>
            <a:off x="7007224" y="4462199"/>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215" name="Google Shape;215;p31"/>
          <p:cNvSpPr/>
          <p:nvPr/>
        </p:nvSpPr>
        <p:spPr>
          <a:xfrm>
            <a:off x="7239023" y="1041112"/>
            <a:ext cx="1513527" cy="2057400"/>
          </a:xfrm>
          <a:custGeom>
            <a:rect b="b" l="l" r="r" t="t"/>
            <a:pathLst>
              <a:path extrusionOk="0" h="4114800" w="3027054">
                <a:moveTo>
                  <a:pt x="0" y="0"/>
                </a:moveTo>
                <a:lnTo>
                  <a:pt x="3027054" y="0"/>
                </a:lnTo>
                <a:lnTo>
                  <a:pt x="3027054" y="4114800"/>
                </a:lnTo>
                <a:lnTo>
                  <a:pt x="0" y="4114800"/>
                </a:lnTo>
                <a:lnTo>
                  <a:pt x="0" y="0"/>
                </a:lnTo>
                <a:close/>
              </a:path>
            </a:pathLst>
          </a:custGeom>
          <a:blipFill rotWithShape="1">
            <a:blip r:embed="rId4">
              <a:alphaModFix/>
            </a:blip>
            <a:stretch>
              <a:fillRect b="0" l="0" r="0" t="0"/>
            </a:stretch>
          </a:blipFill>
          <a:ln>
            <a:noFill/>
          </a:ln>
        </p:spPr>
      </p:sp>
      <p:grpSp>
        <p:nvGrpSpPr>
          <p:cNvPr id="216" name="Google Shape;216;p31"/>
          <p:cNvGrpSpPr/>
          <p:nvPr/>
        </p:nvGrpSpPr>
        <p:grpSpPr>
          <a:xfrm>
            <a:off x="6479499" y="947900"/>
            <a:ext cx="638217" cy="537158"/>
            <a:chOff x="-33680" y="-8369"/>
            <a:chExt cx="854946" cy="719569"/>
          </a:xfrm>
        </p:grpSpPr>
        <p:sp>
          <p:nvSpPr>
            <p:cNvPr id="217" name="Google Shape;217;p31"/>
            <p:cNvSpPr/>
            <p:nvPr/>
          </p:nvSpPr>
          <p:spPr>
            <a:xfrm>
              <a:off x="-33680" y="-8369"/>
              <a:ext cx="854946" cy="719569"/>
            </a:xfrm>
            <a:custGeom>
              <a:rect b="b" l="l" r="r" t="t"/>
              <a:pathLst>
                <a:path extrusionOk="0"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8" name="Google Shape;218;p31"/>
            <p:cNvSpPr txBox="1"/>
            <p:nvPr/>
          </p:nvSpPr>
          <p:spPr>
            <a:xfrm>
              <a:off x="76200" y="22225"/>
              <a:ext cx="660300" cy="561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9" name="Google Shape;219;p31"/>
          <p:cNvSpPr/>
          <p:nvPr/>
        </p:nvSpPr>
        <p:spPr>
          <a:xfrm>
            <a:off x="424225" y="4330200"/>
            <a:ext cx="689843" cy="813310"/>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5">
              <a:alphaModFix/>
            </a:blip>
            <a:stretch>
              <a:fillRect b="0" l="0" r="0" t="0"/>
            </a:stretch>
          </a:blipFill>
          <a:ln>
            <a:noFill/>
          </a:ln>
        </p:spPr>
      </p:sp>
      <p:sp>
        <p:nvSpPr>
          <p:cNvPr id="220" name="Google Shape;220;p31"/>
          <p:cNvSpPr txBox="1"/>
          <p:nvPr/>
        </p:nvSpPr>
        <p:spPr>
          <a:xfrm>
            <a:off x="316550" y="902025"/>
            <a:ext cx="5970000" cy="3036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SzPts val="1100"/>
              <a:buNone/>
            </a:pPr>
            <a:r>
              <a:t/>
            </a:r>
            <a:endParaRPr b="1"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mobile app should have a user-friendly interface.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app should support Android and IOS as well as web browsers.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comply with any relevant laws.</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User data must be encrypted to protect sensitive information.</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app should be optimized to support older or weaker devices.</a:t>
            </a:r>
            <a:endParaRPr sz="15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40011"/>
              </a:lnSpc>
              <a:spcBef>
                <a:spcPts val="1200"/>
              </a:spcBef>
              <a:spcAft>
                <a:spcPts val="0"/>
              </a:spcAft>
              <a:buNone/>
            </a:pPr>
            <a:r>
              <a:t/>
            </a:r>
            <a:endParaRPr sz="1500">
              <a:latin typeface="Times New Roman"/>
              <a:ea typeface="Times New Roman"/>
              <a:cs typeface="Times New Roman"/>
              <a:sym typeface="Times New Roman"/>
            </a:endParaRPr>
          </a:p>
        </p:txBody>
      </p:sp>
      <p:sp>
        <p:nvSpPr>
          <p:cNvPr id="221" name="Google Shape;221;p31"/>
          <p:cNvSpPr txBox="1"/>
          <p:nvPr/>
        </p:nvSpPr>
        <p:spPr>
          <a:xfrm>
            <a:off x="7441275" y="4376625"/>
            <a:ext cx="1311300" cy="507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GB" sz="3300" u="none" cap="none" strike="noStrike">
                <a:solidFill>
                  <a:srgbClr val="000000"/>
                </a:solidFill>
                <a:latin typeface="Arimo"/>
                <a:ea typeface="Arimo"/>
                <a:cs typeface="Arimo"/>
                <a:sym typeface="Arimo"/>
              </a:rPr>
              <a:t>PetPal</a:t>
            </a:r>
            <a:endParaRPr sz="700"/>
          </a:p>
        </p:txBody>
      </p:sp>
      <p:sp>
        <p:nvSpPr>
          <p:cNvPr id="222" name="Google Shape;222;p31"/>
          <p:cNvSpPr txBox="1"/>
          <p:nvPr/>
        </p:nvSpPr>
        <p:spPr>
          <a:xfrm>
            <a:off x="203225" y="199200"/>
            <a:ext cx="5127300" cy="8865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GB" sz="2400">
                <a:latin typeface="Times New Roman"/>
                <a:ea typeface="Times New Roman"/>
                <a:cs typeface="Times New Roman"/>
                <a:sym typeface="Times New Roman"/>
              </a:rPr>
              <a:t>Non-</a:t>
            </a:r>
            <a:r>
              <a:rPr b="1" lang="en-GB" sz="2400">
                <a:latin typeface="Times New Roman"/>
                <a:ea typeface="Times New Roman"/>
                <a:cs typeface="Times New Roman"/>
                <a:sym typeface="Times New Roman"/>
              </a:rPr>
              <a:t>Functional Requirements (Continued)</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26" name="Shape 226"/>
        <p:cNvGrpSpPr/>
        <p:nvPr/>
      </p:nvGrpSpPr>
      <p:grpSpPr>
        <a:xfrm>
          <a:off x="0" y="0"/>
          <a:ext cx="0" cy="0"/>
          <a:chOff x="0" y="0"/>
          <a:chExt cx="0" cy="0"/>
        </a:xfrm>
      </p:grpSpPr>
      <p:sp>
        <p:nvSpPr>
          <p:cNvPr id="227" name="Google Shape;227;p32"/>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3">
              <a:alphaModFix/>
            </a:blip>
            <a:stretch>
              <a:fillRect b="0" l="0" r="0" t="0"/>
            </a:stretch>
          </a:blipFill>
          <a:ln>
            <a:noFill/>
          </a:ln>
        </p:spPr>
      </p:sp>
      <p:sp>
        <p:nvSpPr>
          <p:cNvPr id="228" name="Google Shape;228;p32"/>
          <p:cNvSpPr txBox="1"/>
          <p:nvPr/>
        </p:nvSpPr>
        <p:spPr>
          <a:xfrm>
            <a:off x="6590550" y="4457375"/>
            <a:ext cx="31317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229" name="Google Shape;229;p32"/>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4">
              <a:alphaModFix/>
            </a:blip>
            <a:stretch>
              <a:fillRect b="0" l="0" r="0" t="0"/>
            </a:stretch>
          </a:blipFill>
          <a:ln>
            <a:noFill/>
          </a:ln>
        </p:spPr>
      </p:sp>
      <p:cxnSp>
        <p:nvCxnSpPr>
          <p:cNvPr id="230" name="Google Shape;230;p32"/>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231" name="Google Shape;231;p32"/>
          <p:cNvSpPr txBox="1"/>
          <p:nvPr/>
        </p:nvSpPr>
        <p:spPr>
          <a:xfrm>
            <a:off x="1914425" y="78825"/>
            <a:ext cx="5127000" cy="554100"/>
          </a:xfrm>
          <a:prstGeom prst="rect">
            <a:avLst/>
          </a:prstGeom>
          <a:noFill/>
          <a:ln>
            <a:noFill/>
          </a:ln>
        </p:spPr>
        <p:txBody>
          <a:bodyPr anchorCtr="0" anchor="t" bIns="91425" lIns="91425" spcFirstLastPara="1" rIns="91425" wrap="square" tIns="91425">
            <a:spAutoFit/>
          </a:bodyPr>
          <a:lstStyle/>
          <a:p>
            <a:pPr indent="0" lvl="0" marL="0" rtl="0" algn="ctr">
              <a:lnSpc>
                <a:spcPct val="139977"/>
              </a:lnSpc>
              <a:spcBef>
                <a:spcPts val="0"/>
              </a:spcBef>
              <a:spcAft>
                <a:spcPts val="0"/>
              </a:spcAft>
              <a:buNone/>
            </a:pPr>
            <a:r>
              <a:rPr b="1" lang="en-GB" sz="2400">
                <a:solidFill>
                  <a:schemeClr val="dk1"/>
                </a:solidFill>
                <a:latin typeface="Times New Roman"/>
                <a:ea typeface="Times New Roman"/>
                <a:cs typeface="Times New Roman"/>
                <a:sym typeface="Times New Roman"/>
              </a:rPr>
              <a:t>EXTERNAL STAKEHOLDERS</a:t>
            </a:r>
            <a:endParaRPr sz="2400">
              <a:solidFill>
                <a:schemeClr val="dk1"/>
              </a:solidFill>
              <a:latin typeface="Times New Roman"/>
              <a:ea typeface="Times New Roman"/>
              <a:cs typeface="Times New Roman"/>
              <a:sym typeface="Times New Roman"/>
            </a:endParaRPr>
          </a:p>
        </p:txBody>
      </p:sp>
      <p:sp>
        <p:nvSpPr>
          <p:cNvPr id="232" name="Google Shape;232;p32"/>
          <p:cNvSpPr txBox="1"/>
          <p:nvPr/>
        </p:nvSpPr>
        <p:spPr>
          <a:xfrm>
            <a:off x="203225" y="852138"/>
            <a:ext cx="410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Students and Campus Community</a:t>
            </a:r>
            <a:endParaRPr b="1" sz="1500">
              <a:solidFill>
                <a:schemeClr val="dk1"/>
              </a:solidFill>
              <a:latin typeface="Times New Roman"/>
              <a:ea typeface="Times New Roman"/>
              <a:cs typeface="Times New Roman"/>
              <a:sym typeface="Times New Roman"/>
            </a:endParaRPr>
          </a:p>
        </p:txBody>
      </p:sp>
      <p:sp>
        <p:nvSpPr>
          <p:cNvPr id="233" name="Google Shape;233;p32"/>
          <p:cNvSpPr txBox="1"/>
          <p:nvPr/>
        </p:nvSpPr>
        <p:spPr>
          <a:xfrm>
            <a:off x="203225" y="1608963"/>
            <a:ext cx="3591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Animal Welfare Organizations</a:t>
            </a:r>
            <a:endParaRPr b="1" sz="1500">
              <a:solidFill>
                <a:schemeClr val="dk1"/>
              </a:solidFill>
              <a:latin typeface="Times New Roman"/>
              <a:ea typeface="Times New Roman"/>
              <a:cs typeface="Times New Roman"/>
              <a:sym typeface="Times New Roman"/>
            </a:endParaRPr>
          </a:p>
        </p:txBody>
      </p:sp>
      <p:sp>
        <p:nvSpPr>
          <p:cNvPr id="234" name="Google Shape;234;p32"/>
          <p:cNvSpPr txBox="1"/>
          <p:nvPr/>
        </p:nvSpPr>
        <p:spPr>
          <a:xfrm>
            <a:off x="203225" y="2538475"/>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Pet Food Brands</a:t>
            </a:r>
            <a:endParaRPr b="1" sz="1500">
              <a:solidFill>
                <a:schemeClr val="dk1"/>
              </a:solidFill>
              <a:latin typeface="Times New Roman"/>
              <a:ea typeface="Times New Roman"/>
              <a:cs typeface="Times New Roman"/>
              <a:sym typeface="Times New Roman"/>
            </a:endParaRPr>
          </a:p>
        </p:txBody>
      </p:sp>
      <p:sp>
        <p:nvSpPr>
          <p:cNvPr id="235" name="Google Shape;235;p32"/>
          <p:cNvSpPr txBox="1"/>
          <p:nvPr/>
        </p:nvSpPr>
        <p:spPr>
          <a:xfrm>
            <a:off x="4168250" y="919725"/>
            <a:ext cx="52686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00">
              <a:solidFill>
                <a:schemeClr val="dk1"/>
              </a:solidFill>
            </a:endParaRPr>
          </a:p>
        </p:txBody>
      </p:sp>
      <p:sp>
        <p:nvSpPr>
          <p:cNvPr id="236" name="Google Shape;236;p32"/>
          <p:cNvSpPr txBox="1"/>
          <p:nvPr/>
        </p:nvSpPr>
        <p:spPr>
          <a:xfrm>
            <a:off x="3916525" y="1526813"/>
            <a:ext cx="45015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PetPal helps them to coordinate vaccinations, streamline adoptions, and mobilise volunteers more efficiently.</a:t>
            </a:r>
            <a:endParaRPr sz="1500">
              <a:solidFill>
                <a:schemeClr val="dk1"/>
              </a:solidFill>
              <a:latin typeface="Times New Roman"/>
              <a:ea typeface="Times New Roman"/>
              <a:cs typeface="Times New Roman"/>
              <a:sym typeface="Times New Roman"/>
            </a:endParaRPr>
          </a:p>
        </p:txBody>
      </p:sp>
      <p:sp>
        <p:nvSpPr>
          <p:cNvPr id="237" name="Google Shape;237;p32"/>
          <p:cNvSpPr txBox="1"/>
          <p:nvPr/>
        </p:nvSpPr>
        <p:spPr>
          <a:xfrm>
            <a:off x="3916525" y="2355500"/>
            <a:ext cx="47736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By donating food, they help reduce operational costs for the project while promoting their products to an engaged audience.</a:t>
            </a:r>
            <a:endParaRPr sz="1500">
              <a:solidFill>
                <a:schemeClr val="dk1"/>
              </a:solidFill>
              <a:latin typeface="Times New Roman"/>
              <a:ea typeface="Times New Roman"/>
              <a:cs typeface="Times New Roman"/>
              <a:sym typeface="Times New Roman"/>
            </a:endParaRPr>
          </a:p>
        </p:txBody>
      </p:sp>
      <p:sp>
        <p:nvSpPr>
          <p:cNvPr id="238" name="Google Shape;238;p32"/>
          <p:cNvSpPr txBox="1"/>
          <p:nvPr/>
        </p:nvSpPr>
        <p:spPr>
          <a:xfrm>
            <a:off x="3981875" y="586650"/>
            <a:ext cx="50457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They can report sick and injured animals, check vaccination status, and submit adoption requests, contributing to animal wellbeing</a:t>
            </a:r>
            <a:r>
              <a:rPr lang="en-GB"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
        <p:nvSpPr>
          <p:cNvPr id="239" name="Google Shape;239;p32"/>
          <p:cNvSpPr txBox="1"/>
          <p:nvPr/>
        </p:nvSpPr>
        <p:spPr>
          <a:xfrm>
            <a:off x="203225" y="3467975"/>
            <a:ext cx="24954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Health Workers And</a:t>
            </a:r>
            <a:endParaRPr b="1"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Animal Attack Victims</a:t>
            </a:r>
            <a:endParaRPr b="1" sz="1700">
              <a:solidFill>
                <a:schemeClr val="dk1"/>
              </a:solidFill>
            </a:endParaRPr>
          </a:p>
        </p:txBody>
      </p:sp>
      <p:sp>
        <p:nvSpPr>
          <p:cNvPr id="240" name="Google Shape;240;p32"/>
          <p:cNvSpPr txBox="1"/>
          <p:nvPr/>
        </p:nvSpPr>
        <p:spPr>
          <a:xfrm>
            <a:off x="3916525" y="3245375"/>
            <a:ext cx="52224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In the event of an animal attack, knowing the types of</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vaccinations an animal has, and even its medical history will help narrow down the infections health workers need to treat for.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EF"/>
        </a:solidFill>
      </p:bgPr>
    </p:bg>
    <p:spTree>
      <p:nvGrpSpPr>
        <p:cNvPr id="244" name="Shape 244"/>
        <p:cNvGrpSpPr/>
        <p:nvPr/>
      </p:nvGrpSpPr>
      <p:grpSpPr>
        <a:xfrm>
          <a:off x="0" y="0"/>
          <a:ext cx="0" cy="0"/>
          <a:chOff x="0" y="0"/>
          <a:chExt cx="0" cy="0"/>
        </a:xfrm>
      </p:grpSpPr>
      <p:sp>
        <p:nvSpPr>
          <p:cNvPr id="245" name="Google Shape;245;p33"/>
          <p:cNvSpPr txBox="1"/>
          <p:nvPr>
            <p:ph idx="1" type="subTitle"/>
          </p:nvPr>
        </p:nvSpPr>
        <p:spPr>
          <a:xfrm>
            <a:off x="232125" y="3401984"/>
            <a:ext cx="3422700" cy="598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Smart</a:t>
            </a:r>
            <a:r>
              <a:rPr b="1" lang="en-GB" sz="1700">
                <a:solidFill>
                  <a:schemeClr val="dk1"/>
                </a:solidFill>
              </a:rPr>
              <a:t> </a:t>
            </a:r>
            <a:r>
              <a:rPr b="1" lang="en-GB" sz="1500">
                <a:solidFill>
                  <a:schemeClr val="dk1"/>
                </a:solidFill>
                <a:latin typeface="Times New Roman"/>
                <a:ea typeface="Times New Roman"/>
                <a:cs typeface="Times New Roman"/>
                <a:sym typeface="Times New Roman"/>
              </a:rPr>
              <a:t>Device</a:t>
            </a:r>
            <a:r>
              <a:rPr b="1" lang="en-GB" sz="1700">
                <a:solidFill>
                  <a:schemeClr val="dk1"/>
                </a:solidFill>
              </a:rPr>
              <a:t> </a:t>
            </a:r>
            <a:r>
              <a:rPr b="1" lang="en-GB" sz="1500">
                <a:solidFill>
                  <a:schemeClr val="dk1"/>
                </a:solidFill>
                <a:latin typeface="Times New Roman"/>
                <a:ea typeface="Times New Roman"/>
                <a:cs typeface="Times New Roman"/>
                <a:sym typeface="Times New Roman"/>
              </a:rPr>
              <a:t>Manufacturers</a:t>
            </a:r>
            <a:endParaRPr b="1" sz="1700">
              <a:solidFill>
                <a:schemeClr val="dk1"/>
              </a:solidFill>
            </a:endParaRPr>
          </a:p>
        </p:txBody>
      </p:sp>
      <p:sp>
        <p:nvSpPr>
          <p:cNvPr id="246" name="Google Shape;246;p33"/>
          <p:cNvSpPr txBox="1"/>
          <p:nvPr/>
        </p:nvSpPr>
        <p:spPr>
          <a:xfrm>
            <a:off x="4450900" y="2271125"/>
            <a:ext cx="4341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City councils can save time and resources with PetPal, as stray animal issues and disturbances will decrease, reducing the need for council intervention.</a:t>
            </a:r>
            <a:endParaRPr sz="1200">
              <a:solidFill>
                <a:schemeClr val="dk1"/>
              </a:solidFill>
            </a:endParaRPr>
          </a:p>
        </p:txBody>
      </p:sp>
      <p:sp>
        <p:nvSpPr>
          <p:cNvPr id="247" name="Google Shape;247;p33"/>
          <p:cNvSpPr/>
          <p:nvPr/>
        </p:nvSpPr>
        <p:spPr>
          <a:xfrm>
            <a:off x="424225" y="4364002"/>
            <a:ext cx="564071" cy="692282"/>
          </a:xfrm>
          <a:custGeom>
            <a:rect b="b" l="l" r="r" t="t"/>
            <a:pathLst>
              <a:path extrusionOk="0" h="1936452" w="1524516">
                <a:moveTo>
                  <a:pt x="0" y="0"/>
                </a:moveTo>
                <a:lnTo>
                  <a:pt x="1524515" y="0"/>
                </a:lnTo>
                <a:lnTo>
                  <a:pt x="1524515" y="1936451"/>
                </a:lnTo>
                <a:lnTo>
                  <a:pt x="0" y="1936451"/>
                </a:lnTo>
                <a:lnTo>
                  <a:pt x="0" y="0"/>
                </a:lnTo>
                <a:close/>
              </a:path>
            </a:pathLst>
          </a:custGeom>
          <a:blipFill rotWithShape="1">
            <a:blip r:embed="rId3">
              <a:alphaModFix/>
            </a:blip>
            <a:stretch>
              <a:fillRect b="0" l="0" r="0" t="0"/>
            </a:stretch>
          </a:blipFill>
          <a:ln>
            <a:noFill/>
          </a:ln>
        </p:spPr>
      </p:sp>
      <p:sp>
        <p:nvSpPr>
          <p:cNvPr id="248" name="Google Shape;248;p33"/>
          <p:cNvSpPr txBox="1"/>
          <p:nvPr/>
        </p:nvSpPr>
        <p:spPr>
          <a:xfrm>
            <a:off x="6610725" y="4457375"/>
            <a:ext cx="3111300" cy="692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GB" sz="3300">
                <a:solidFill>
                  <a:schemeClr val="dk1"/>
                </a:solidFill>
                <a:latin typeface="Arimo"/>
                <a:ea typeface="Arimo"/>
                <a:cs typeface="Arimo"/>
                <a:sym typeface="Arimo"/>
              </a:rPr>
              <a:t>PetPal</a:t>
            </a:r>
            <a:endParaRPr sz="700">
              <a:solidFill>
                <a:schemeClr val="dk1"/>
              </a:solidFill>
            </a:endParaRPr>
          </a:p>
        </p:txBody>
      </p:sp>
      <p:sp>
        <p:nvSpPr>
          <p:cNvPr id="249" name="Google Shape;249;p33"/>
          <p:cNvSpPr/>
          <p:nvPr/>
        </p:nvSpPr>
        <p:spPr>
          <a:xfrm>
            <a:off x="7041424" y="4628561"/>
            <a:ext cx="389862" cy="336744"/>
          </a:xfrm>
          <a:custGeom>
            <a:rect b="b" l="l" r="r" t="t"/>
            <a:pathLst>
              <a:path extrusionOk="0" h="778599" w="825105">
                <a:moveTo>
                  <a:pt x="0" y="0"/>
                </a:moveTo>
                <a:lnTo>
                  <a:pt x="825105" y="0"/>
                </a:lnTo>
                <a:lnTo>
                  <a:pt x="825105" y="778599"/>
                </a:lnTo>
                <a:lnTo>
                  <a:pt x="0" y="778599"/>
                </a:lnTo>
                <a:lnTo>
                  <a:pt x="0" y="0"/>
                </a:lnTo>
                <a:close/>
              </a:path>
            </a:pathLst>
          </a:custGeom>
          <a:blipFill rotWithShape="1">
            <a:blip r:embed="rId4">
              <a:alphaModFix/>
            </a:blip>
            <a:stretch>
              <a:fillRect b="0" l="0" r="0" t="0"/>
            </a:stretch>
          </a:blipFill>
          <a:ln>
            <a:noFill/>
          </a:ln>
        </p:spPr>
      </p:sp>
      <p:cxnSp>
        <p:nvCxnSpPr>
          <p:cNvPr id="250" name="Google Shape;250;p33"/>
          <p:cNvCxnSpPr/>
          <p:nvPr/>
        </p:nvCxnSpPr>
        <p:spPr>
          <a:xfrm>
            <a:off x="297294" y="4291364"/>
            <a:ext cx="8549400" cy="0"/>
          </a:xfrm>
          <a:prstGeom prst="straightConnector1">
            <a:avLst/>
          </a:prstGeom>
          <a:noFill/>
          <a:ln cap="flat" cmpd="sng" w="38100">
            <a:solidFill>
              <a:srgbClr val="000000"/>
            </a:solidFill>
            <a:prstDash val="solid"/>
            <a:round/>
            <a:headEnd len="sm" w="sm" type="none"/>
            <a:tailEnd len="sm" w="sm" type="none"/>
          </a:ln>
        </p:spPr>
      </p:cxnSp>
      <p:sp>
        <p:nvSpPr>
          <p:cNvPr id="251" name="Google Shape;251;p33"/>
          <p:cNvSpPr txBox="1"/>
          <p:nvPr/>
        </p:nvSpPr>
        <p:spPr>
          <a:xfrm>
            <a:off x="232125" y="241737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City</a:t>
            </a:r>
            <a:r>
              <a:rPr b="1" lang="en-GB" sz="1700">
                <a:solidFill>
                  <a:schemeClr val="dk1"/>
                </a:solidFill>
              </a:rPr>
              <a:t> </a:t>
            </a:r>
            <a:r>
              <a:rPr b="1" lang="en-GB" sz="1500">
                <a:solidFill>
                  <a:schemeClr val="dk1"/>
                </a:solidFill>
                <a:latin typeface="Times New Roman"/>
                <a:ea typeface="Times New Roman"/>
                <a:cs typeface="Times New Roman"/>
                <a:sym typeface="Times New Roman"/>
              </a:rPr>
              <a:t>Councils</a:t>
            </a:r>
            <a:endParaRPr b="1" sz="1700">
              <a:solidFill>
                <a:schemeClr val="dk1"/>
              </a:solidFill>
            </a:endParaRPr>
          </a:p>
        </p:txBody>
      </p:sp>
      <p:sp>
        <p:nvSpPr>
          <p:cNvPr id="252" name="Google Shape;252;p33"/>
          <p:cNvSpPr txBox="1"/>
          <p:nvPr/>
        </p:nvSpPr>
        <p:spPr>
          <a:xfrm>
            <a:off x="171575" y="1131875"/>
            <a:ext cx="2220300" cy="74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Cafes</a:t>
            </a:r>
            <a:r>
              <a:rPr b="1" lang="en-GB" sz="1700">
                <a:solidFill>
                  <a:schemeClr val="dk1"/>
                </a:solidFill>
              </a:rPr>
              <a:t>, </a:t>
            </a:r>
            <a:r>
              <a:rPr b="1" lang="en-GB" sz="1500">
                <a:solidFill>
                  <a:schemeClr val="dk1"/>
                </a:solidFill>
                <a:latin typeface="Times New Roman"/>
                <a:ea typeface="Times New Roman"/>
                <a:cs typeface="Times New Roman"/>
                <a:sym typeface="Times New Roman"/>
              </a:rPr>
              <a:t>Restaurants</a:t>
            </a:r>
            <a:r>
              <a:rPr b="1" lang="en-GB" sz="1700">
                <a:solidFill>
                  <a:schemeClr val="dk1"/>
                </a:solidFill>
              </a:rPr>
              <a:t>,</a:t>
            </a:r>
            <a:endParaRPr b="1" sz="1700">
              <a:solidFill>
                <a:schemeClr val="dk1"/>
              </a:solidFill>
            </a:endParaRPr>
          </a:p>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and</a:t>
            </a:r>
            <a:r>
              <a:rPr b="1" lang="en-GB" sz="1700">
                <a:solidFill>
                  <a:schemeClr val="dk1"/>
                </a:solidFill>
              </a:rPr>
              <a:t> </a:t>
            </a:r>
            <a:r>
              <a:rPr b="1" lang="en-GB" sz="1500">
                <a:solidFill>
                  <a:schemeClr val="dk1"/>
                </a:solidFill>
                <a:latin typeface="Times New Roman"/>
                <a:ea typeface="Times New Roman"/>
                <a:cs typeface="Times New Roman"/>
                <a:sym typeface="Times New Roman"/>
              </a:rPr>
              <a:t>Butchers</a:t>
            </a:r>
            <a:endParaRPr b="1" sz="1700">
              <a:solidFill>
                <a:schemeClr val="dk1"/>
              </a:solidFill>
            </a:endParaRPr>
          </a:p>
        </p:txBody>
      </p:sp>
      <p:sp>
        <p:nvSpPr>
          <p:cNvPr id="253" name="Google Shape;253;p33"/>
          <p:cNvSpPr txBox="1"/>
          <p:nvPr/>
        </p:nvSpPr>
        <p:spPr>
          <a:xfrm>
            <a:off x="4491250" y="90875"/>
            <a:ext cx="4260300" cy="121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Stray animals stand to gain food, water, and potentially homes from the PetPal project, and thus are affected by the outcomes of the project.</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254" name="Google Shape;254;p33"/>
          <p:cNvSpPr txBox="1"/>
          <p:nvPr/>
        </p:nvSpPr>
        <p:spPr>
          <a:xfrm>
            <a:off x="171575" y="282600"/>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Stray Animals</a:t>
            </a:r>
            <a:endParaRPr b="1" sz="1500">
              <a:solidFill>
                <a:schemeClr val="dk1"/>
              </a:solidFill>
              <a:latin typeface="Times New Roman"/>
              <a:ea typeface="Times New Roman"/>
              <a:cs typeface="Times New Roman"/>
              <a:sym typeface="Times New Roman"/>
            </a:endParaRPr>
          </a:p>
        </p:txBody>
      </p:sp>
      <p:sp>
        <p:nvSpPr>
          <p:cNvPr id="255" name="Google Shape;255;p33"/>
          <p:cNvSpPr txBox="1"/>
          <p:nvPr/>
        </p:nvSpPr>
        <p:spPr>
          <a:xfrm>
            <a:off x="4491250" y="1131863"/>
            <a:ext cx="426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These businesses can save time by having volunteers to pick up leftovers that would otherwise go to waste and use them to feed stray animals and they benefit from a more efficient and cost-effective option.</a:t>
            </a:r>
            <a:endParaRPr sz="1300"/>
          </a:p>
        </p:txBody>
      </p:sp>
      <p:sp>
        <p:nvSpPr>
          <p:cNvPr id="256" name="Google Shape;256;p33"/>
          <p:cNvSpPr txBox="1"/>
          <p:nvPr/>
        </p:nvSpPr>
        <p:spPr>
          <a:xfrm>
            <a:off x="4491250" y="3095075"/>
            <a:ext cx="4491300" cy="121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Smart device manufacturers are key stakeholders affected by the performance and longevity of the devices they provide—such as RFID sensors, QR code tags, and feeding stations.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