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Arimo" panose="020B0604020202020204" charset="0"/>
      <p:bold r:id="rId29"/>
      <p:boldItalic r:id="rId30"/>
    </p:embeddedFont>
    <p:embeddedFont>
      <p:font typeface="Helvetica Neue"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3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7a49e5fc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7a49e5fc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9d2db62d3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9d2db62d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7f8b29ee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357f8b29ee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7f8b29ee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357f8b29eed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7f8b29ee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357f8b29eed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58bdee8b4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358bdee8b48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7f047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357f0475179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7da9d2b2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7da9d2b2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57da9d2b2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357da9d2b2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These are our highest-ranked risks in terms of both likelihood and impact. If not addressed, they can directly affect core system functions.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7da9d2b2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7da9d2b2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Besides core system risks, we also considered ethical issues and edge cases that might affect user experience or animal well-being.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57da9d2b2a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57da9d2b2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Even if we can’t eliminate all risks, these strategies will help us reduce their impact and ensure a more stable and ethical system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75d7b1ca5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3575d7b1ca5_2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58cb7893e4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58cb7893e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58cb7893e4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358cb7893e4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358cb7893e4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358cb7893e4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58cb7893e4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358cb7893e4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every tech-based project, especially one involving live animals and the public, it’s essential to evaluate what could go wrong and plan ahead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57a49e5f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357a49e5f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8cb7893e4_1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8cb7893e4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7d7e133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357d7e133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7d7e133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357d7e13362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7d7e133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357d7e133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7d7e133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357d7e13362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7d7e1336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357d7e13362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59d2db62d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59d2db62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128"/>
        <p:cNvGrpSpPr/>
        <p:nvPr/>
      </p:nvGrpSpPr>
      <p:grpSpPr>
        <a:xfrm>
          <a:off x="0" y="0"/>
          <a:ext cx="0" cy="0"/>
          <a:chOff x="0" y="0"/>
          <a:chExt cx="0" cy="0"/>
        </a:xfrm>
      </p:grpSpPr>
      <p:sp>
        <p:nvSpPr>
          <p:cNvPr id="129" name="Google Shape;129;p25"/>
          <p:cNvSpPr txBox="1"/>
          <p:nvPr/>
        </p:nvSpPr>
        <p:spPr>
          <a:xfrm>
            <a:off x="365650" y="214650"/>
            <a:ext cx="5396100" cy="1004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GB" sz="1500" b="1" u="sng">
                <a:solidFill>
                  <a:schemeClr val="dk1"/>
                </a:solidFill>
                <a:latin typeface="Times New Roman"/>
                <a:ea typeface="Times New Roman"/>
                <a:cs typeface="Times New Roman"/>
                <a:sym typeface="Times New Roman"/>
              </a:rPr>
              <a:t>2024-2025 Spring Term SE 216 Software Project Management</a:t>
            </a:r>
            <a:endParaRPr sz="1500" b="1" u="sng">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3600">
              <a:solidFill>
                <a:srgbClr val="E69138"/>
              </a:solidFill>
              <a:latin typeface="Times New Roman"/>
              <a:ea typeface="Times New Roman"/>
              <a:cs typeface="Times New Roman"/>
              <a:sym typeface="Times New Roman"/>
            </a:endParaRPr>
          </a:p>
        </p:txBody>
      </p:sp>
      <p:sp>
        <p:nvSpPr>
          <p:cNvPr id="130" name="Google Shape;130;p25"/>
          <p:cNvSpPr txBox="1"/>
          <p:nvPr/>
        </p:nvSpPr>
        <p:spPr>
          <a:xfrm>
            <a:off x="2313450" y="1835058"/>
            <a:ext cx="4517100" cy="379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sz="1500" b="1" u="sng"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GB" sz="1500" b="1" u="sng" dirty="0">
                <a:solidFill>
                  <a:schemeClr val="dk1"/>
                </a:solidFill>
                <a:latin typeface="Times New Roman"/>
                <a:ea typeface="Times New Roman"/>
                <a:cs typeface="Times New Roman"/>
                <a:sym typeface="Times New Roman"/>
              </a:rPr>
              <a:t>Group 6</a:t>
            </a:r>
            <a:endParaRPr sz="1500" b="1" u="sng"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GB" sz="1500" b="1" dirty="0">
                <a:solidFill>
                  <a:schemeClr val="dk1"/>
                </a:solidFill>
                <a:latin typeface="Times New Roman"/>
                <a:ea typeface="Times New Roman"/>
                <a:cs typeface="Times New Roman"/>
                <a:sym typeface="Times New Roman"/>
              </a:rPr>
              <a:t>Damla İNCEBIYIK - 20230601042</a:t>
            </a:r>
            <a:endParaRPr sz="15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GB" sz="1500" b="1" dirty="0">
                <a:solidFill>
                  <a:schemeClr val="dk1"/>
                </a:solidFill>
                <a:latin typeface="Times New Roman"/>
                <a:ea typeface="Times New Roman"/>
                <a:cs typeface="Times New Roman"/>
                <a:sym typeface="Times New Roman"/>
              </a:rPr>
              <a:t>William Ersan ALLAMAND - 20230601008</a:t>
            </a:r>
            <a:endParaRPr sz="15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GB" sz="1500" b="1" dirty="0">
                <a:solidFill>
                  <a:schemeClr val="dk1"/>
                </a:solidFill>
                <a:latin typeface="Times New Roman"/>
                <a:ea typeface="Times New Roman"/>
                <a:cs typeface="Times New Roman"/>
                <a:sym typeface="Times New Roman"/>
              </a:rPr>
              <a:t>Mustafa Eren ŞAHİN - 20230601066</a:t>
            </a:r>
            <a:endParaRPr sz="15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GB" sz="1500" b="1" dirty="0">
                <a:solidFill>
                  <a:schemeClr val="dk1"/>
                </a:solidFill>
                <a:latin typeface="Times New Roman"/>
                <a:ea typeface="Times New Roman"/>
                <a:cs typeface="Times New Roman"/>
                <a:sym typeface="Times New Roman"/>
              </a:rPr>
              <a:t>Ece KABASAKAL - 20230601043</a:t>
            </a:r>
            <a:endParaRPr sz="15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GB" sz="1500" b="1" dirty="0">
                <a:solidFill>
                  <a:schemeClr val="dk1"/>
                </a:solidFill>
                <a:latin typeface="Times New Roman"/>
                <a:ea typeface="Times New Roman"/>
                <a:cs typeface="Times New Roman"/>
                <a:sym typeface="Times New Roman"/>
              </a:rPr>
              <a:t>Cavit KAYA - 20220601045</a:t>
            </a:r>
            <a:endParaRPr sz="15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GB" sz="1500" b="1" dirty="0" err="1">
                <a:solidFill>
                  <a:schemeClr val="dk1"/>
                </a:solidFill>
                <a:latin typeface="Times New Roman"/>
                <a:ea typeface="Times New Roman"/>
                <a:cs typeface="Times New Roman"/>
                <a:sym typeface="Times New Roman"/>
              </a:rPr>
              <a:t>Birce</a:t>
            </a:r>
            <a:r>
              <a:rPr lang="en-GB" sz="1500" b="1" dirty="0">
                <a:solidFill>
                  <a:schemeClr val="dk1"/>
                </a:solidFill>
                <a:latin typeface="Times New Roman"/>
                <a:ea typeface="Times New Roman"/>
                <a:cs typeface="Times New Roman"/>
                <a:sym typeface="Times New Roman"/>
              </a:rPr>
              <a:t> Erdogan - 20220601027</a:t>
            </a:r>
            <a:endParaRPr sz="15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GB" sz="1500" b="1" dirty="0">
                <a:solidFill>
                  <a:schemeClr val="dk1"/>
                </a:solidFill>
                <a:latin typeface="Times New Roman"/>
                <a:ea typeface="Times New Roman"/>
                <a:cs typeface="Times New Roman"/>
                <a:sym typeface="Times New Roman"/>
              </a:rPr>
              <a:t>Burcu DUMANLI - 20230601025</a:t>
            </a:r>
            <a:endParaRPr sz="15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GB" sz="1500" b="1" dirty="0">
                <a:solidFill>
                  <a:schemeClr val="dk1"/>
                </a:solidFill>
                <a:latin typeface="Times New Roman"/>
                <a:ea typeface="Times New Roman"/>
                <a:cs typeface="Times New Roman"/>
                <a:sym typeface="Times New Roman"/>
              </a:rPr>
              <a:t>Kaan DÖNMEZ - 20210601202</a:t>
            </a:r>
            <a:endParaRPr sz="1500" b="1" dirty="0">
              <a:solidFill>
                <a:schemeClr val="dk1"/>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chemeClr val="dk1"/>
              </a:buClr>
              <a:buSzPts val="1100"/>
              <a:buFont typeface="Arial"/>
              <a:buNone/>
            </a:pPr>
            <a:endParaRPr sz="1500" b="1" dirty="0">
              <a:solidFill>
                <a:schemeClr val="dk1"/>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chemeClr val="dk1"/>
              </a:buClr>
              <a:buSzPts val="1100"/>
              <a:buFont typeface="Arial"/>
              <a:buNone/>
            </a:pPr>
            <a:endParaRPr sz="15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700" b="1" dirty="0">
              <a:solidFill>
                <a:schemeClr val="dk1"/>
              </a:solidFill>
              <a:latin typeface="Times New Roman"/>
              <a:ea typeface="Times New Roman"/>
              <a:cs typeface="Times New Roman"/>
              <a:sym typeface="Times New Roman"/>
            </a:endParaRPr>
          </a:p>
        </p:txBody>
      </p:sp>
      <p:sp>
        <p:nvSpPr>
          <p:cNvPr id="131" name="Google Shape;131;p25"/>
          <p:cNvSpPr txBox="1"/>
          <p:nvPr/>
        </p:nvSpPr>
        <p:spPr>
          <a:xfrm>
            <a:off x="7694925" y="-174800"/>
            <a:ext cx="1381500" cy="121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a:solidFill>
                  <a:schemeClr val="dk1"/>
                </a:solidFill>
                <a:latin typeface="Helvetica Neue"/>
                <a:ea typeface="Helvetica Neue"/>
                <a:cs typeface="Helvetica Neue"/>
                <a:sym typeface="Helvetica Neue"/>
              </a:rPr>
              <a:t>            </a:t>
            </a:r>
            <a:r>
              <a:rPr lang="en-GB" sz="1500" b="1" u="sng">
                <a:solidFill>
                  <a:schemeClr val="dk1"/>
                </a:solidFill>
                <a:latin typeface="Times New Roman"/>
                <a:ea typeface="Times New Roman"/>
                <a:cs typeface="Times New Roman"/>
                <a:sym typeface="Times New Roman"/>
              </a:rPr>
              <a:t>15.05.2025</a:t>
            </a:r>
            <a:endParaRPr sz="1500" b="1"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132" name="Google Shape;132;p25"/>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133" name="Google Shape;133;p25"/>
          <p:cNvSpPr txBox="1"/>
          <p:nvPr/>
        </p:nvSpPr>
        <p:spPr>
          <a:xfrm>
            <a:off x="2995650" y="1069404"/>
            <a:ext cx="3152700" cy="8313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4200" b="1" dirty="0" err="1">
                <a:solidFill>
                  <a:schemeClr val="dk1"/>
                </a:solidFill>
                <a:latin typeface="Arimo"/>
                <a:ea typeface="Arimo"/>
                <a:cs typeface="Arimo"/>
                <a:sym typeface="Arimo"/>
              </a:rPr>
              <a:t>PetPal</a:t>
            </a:r>
            <a:endParaRPr sz="4200" dirty="0">
              <a:solidFill>
                <a:schemeClr val="dk1"/>
              </a:solidFill>
            </a:endParaRPr>
          </a:p>
        </p:txBody>
      </p:sp>
      <p:sp>
        <p:nvSpPr>
          <p:cNvPr id="134" name="Google Shape;134;p25"/>
          <p:cNvSpPr/>
          <p:nvPr/>
        </p:nvSpPr>
        <p:spPr>
          <a:xfrm>
            <a:off x="1413101" y="1485054"/>
            <a:ext cx="1113892" cy="957677"/>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135" name="Google Shape;135;p25"/>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5">
              <a:alphaModFix/>
            </a:blip>
            <a:stretch>
              <a:fillRect/>
            </a:stretch>
          </a:blipFill>
          <a:ln>
            <a:noFill/>
          </a:ln>
        </p:spPr>
        <p:txBody>
          <a:bodyPr/>
          <a:lstStyle/>
          <a:p>
            <a:endParaRPr lang="en-GB"/>
          </a:p>
        </p:txBody>
      </p:sp>
      <p:grpSp>
        <p:nvGrpSpPr>
          <p:cNvPr id="136" name="Google Shape;136;p25"/>
          <p:cNvGrpSpPr/>
          <p:nvPr/>
        </p:nvGrpSpPr>
        <p:grpSpPr>
          <a:xfrm>
            <a:off x="6479499" y="947900"/>
            <a:ext cx="638217" cy="537158"/>
            <a:chOff x="-33680" y="-8369"/>
            <a:chExt cx="854946" cy="719569"/>
          </a:xfrm>
        </p:grpSpPr>
        <p:sp>
          <p:nvSpPr>
            <p:cNvPr id="137" name="Google Shape;137;p25"/>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8" name="Google Shape;138;p25"/>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260"/>
        <p:cNvGrpSpPr/>
        <p:nvPr/>
      </p:nvGrpSpPr>
      <p:grpSpPr>
        <a:xfrm>
          <a:off x="0" y="0"/>
          <a:ext cx="0" cy="0"/>
          <a:chOff x="0" y="0"/>
          <a:chExt cx="0" cy="0"/>
        </a:xfrm>
      </p:grpSpPr>
      <p:cxnSp>
        <p:nvCxnSpPr>
          <p:cNvPr id="261" name="Google Shape;261;p34"/>
          <p:cNvCxnSpPr/>
          <p:nvPr/>
        </p:nvCxnSpPr>
        <p:spPr>
          <a:xfrm>
            <a:off x="297294" y="4291364"/>
            <a:ext cx="8549400" cy="0"/>
          </a:xfrm>
          <a:prstGeom prst="straightConnector1">
            <a:avLst/>
          </a:prstGeom>
          <a:noFill/>
          <a:ln>
            <a:noFill/>
          </a:ln>
        </p:spPr>
      </p:cxnSp>
      <p:sp>
        <p:nvSpPr>
          <p:cNvPr id="262" name="Google Shape;262;p34"/>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263" name="Google Shape;263;p34"/>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264" name="Google Shape;264;p34"/>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265" name="Google Shape;265;p34"/>
          <p:cNvSpPr txBox="1"/>
          <p:nvPr/>
        </p:nvSpPr>
        <p:spPr>
          <a:xfrm>
            <a:off x="156000" y="391125"/>
            <a:ext cx="30000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Campus</a:t>
            </a:r>
            <a:r>
              <a:rPr lang="en-GB" sz="1700" b="1">
                <a:solidFill>
                  <a:schemeClr val="dk1"/>
                </a:solidFill>
              </a:rPr>
              <a:t> </a:t>
            </a:r>
            <a:r>
              <a:rPr lang="en-GB" sz="1500" b="1">
                <a:solidFill>
                  <a:schemeClr val="dk1"/>
                </a:solidFill>
                <a:latin typeface="Times New Roman"/>
                <a:ea typeface="Times New Roman"/>
                <a:cs typeface="Times New Roman"/>
                <a:sym typeface="Times New Roman"/>
              </a:rPr>
              <a:t>Administration</a:t>
            </a:r>
            <a:endParaRPr sz="1700" b="1">
              <a:solidFill>
                <a:schemeClr val="dk1"/>
              </a:solidFill>
            </a:endParaRPr>
          </a:p>
        </p:txBody>
      </p:sp>
      <p:sp>
        <p:nvSpPr>
          <p:cNvPr id="266" name="Google Shape;266;p34"/>
          <p:cNvSpPr txBox="1"/>
          <p:nvPr/>
        </p:nvSpPr>
        <p:spPr>
          <a:xfrm>
            <a:off x="156000" y="1349900"/>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Animal Rights Clubs</a:t>
            </a:r>
            <a:endParaRPr sz="1500" b="1">
              <a:solidFill>
                <a:schemeClr val="dk1"/>
              </a:solidFill>
              <a:latin typeface="Times New Roman"/>
              <a:ea typeface="Times New Roman"/>
              <a:cs typeface="Times New Roman"/>
              <a:sym typeface="Times New Roman"/>
            </a:endParaRPr>
          </a:p>
        </p:txBody>
      </p:sp>
      <p:sp>
        <p:nvSpPr>
          <p:cNvPr id="267" name="Google Shape;267;p34"/>
          <p:cNvSpPr txBox="1"/>
          <p:nvPr/>
        </p:nvSpPr>
        <p:spPr>
          <a:xfrm>
            <a:off x="156000" y="2440925"/>
            <a:ext cx="30000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Potential Adopters</a:t>
            </a:r>
            <a:endParaRPr sz="1500" b="1">
              <a:solidFill>
                <a:schemeClr val="dk1"/>
              </a:solidFill>
              <a:latin typeface="Times New Roman"/>
              <a:ea typeface="Times New Roman"/>
              <a:cs typeface="Times New Roman"/>
              <a:sym typeface="Times New Roman"/>
            </a:endParaRPr>
          </a:p>
        </p:txBody>
      </p:sp>
      <p:sp>
        <p:nvSpPr>
          <p:cNvPr id="268" name="Google Shape;268;p34"/>
          <p:cNvSpPr txBox="1"/>
          <p:nvPr/>
        </p:nvSpPr>
        <p:spPr>
          <a:xfrm>
            <a:off x="156000" y="3531950"/>
            <a:ext cx="35076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Vets</a:t>
            </a:r>
            <a:endParaRPr sz="1500" b="1">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500" b="1">
              <a:solidFill>
                <a:schemeClr val="dk1"/>
              </a:solidFill>
              <a:latin typeface="Times New Roman"/>
              <a:ea typeface="Times New Roman"/>
              <a:cs typeface="Times New Roman"/>
              <a:sym typeface="Times New Roman"/>
            </a:endParaRPr>
          </a:p>
        </p:txBody>
      </p:sp>
      <p:sp>
        <p:nvSpPr>
          <p:cNvPr id="269" name="Google Shape;269;p34"/>
          <p:cNvSpPr txBox="1"/>
          <p:nvPr/>
        </p:nvSpPr>
        <p:spPr>
          <a:xfrm>
            <a:off x="4063975" y="191775"/>
            <a:ext cx="51675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Campus administration is affected through their involvement</a:t>
            </a: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in enabling the project’s infrastructure, granting permissions,</a:t>
            </a: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and potentially allocating budget.</a:t>
            </a:r>
            <a:endParaRPr sz="1500">
              <a:solidFill>
                <a:schemeClr val="dk1"/>
              </a:solidFill>
              <a:latin typeface="Times New Roman"/>
              <a:ea typeface="Times New Roman"/>
              <a:cs typeface="Times New Roman"/>
              <a:sym typeface="Times New Roman"/>
            </a:endParaRPr>
          </a:p>
        </p:txBody>
      </p:sp>
      <p:sp>
        <p:nvSpPr>
          <p:cNvPr id="270" name="Google Shape;270;p34"/>
          <p:cNvSpPr txBox="1"/>
          <p:nvPr/>
        </p:nvSpPr>
        <p:spPr>
          <a:xfrm>
            <a:off x="4067400" y="1138275"/>
            <a:ext cx="53088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Animal rights clubs benefit from the PetPal system by having a centralised platform to help advocate for animal welfare, run awareness campaigns, and report sickly animals.</a:t>
            </a:r>
            <a:endParaRPr sz="1500">
              <a:solidFill>
                <a:schemeClr val="dk1"/>
              </a:solidFill>
              <a:latin typeface="Times New Roman"/>
              <a:ea typeface="Times New Roman"/>
              <a:cs typeface="Times New Roman"/>
              <a:sym typeface="Times New Roman"/>
            </a:endParaRPr>
          </a:p>
        </p:txBody>
      </p:sp>
      <p:sp>
        <p:nvSpPr>
          <p:cNvPr id="271" name="Google Shape;271;p34"/>
          <p:cNvSpPr txBox="1"/>
          <p:nvPr/>
        </p:nvSpPr>
        <p:spPr>
          <a:xfrm>
            <a:off x="4102800" y="2241575"/>
            <a:ext cx="52380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Potential adopters, including residents in and around the</a:t>
            </a: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university area, are directly impacted by the PetPal project</a:t>
            </a: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through greater access to adoption opportunities. </a:t>
            </a:r>
            <a:endParaRPr sz="1500">
              <a:solidFill>
                <a:schemeClr val="dk1"/>
              </a:solidFill>
              <a:latin typeface="Times New Roman"/>
              <a:ea typeface="Times New Roman"/>
              <a:cs typeface="Times New Roman"/>
              <a:sym typeface="Times New Roman"/>
            </a:endParaRPr>
          </a:p>
        </p:txBody>
      </p:sp>
      <p:sp>
        <p:nvSpPr>
          <p:cNvPr id="272" name="Google Shape;272;p34"/>
          <p:cNvSpPr txBox="1"/>
          <p:nvPr/>
        </p:nvSpPr>
        <p:spPr>
          <a:xfrm>
            <a:off x="4102800" y="3478825"/>
            <a:ext cx="48444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Veterinarians benefit from having easier access to animal</a:t>
            </a: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health and vaccination records via the platform.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276"/>
        <p:cNvGrpSpPr/>
        <p:nvPr/>
      </p:nvGrpSpPr>
      <p:grpSpPr>
        <a:xfrm>
          <a:off x="0" y="0"/>
          <a:ext cx="0" cy="0"/>
          <a:chOff x="0" y="0"/>
          <a:chExt cx="0" cy="0"/>
        </a:xfrm>
      </p:grpSpPr>
      <p:cxnSp>
        <p:nvCxnSpPr>
          <p:cNvPr id="277" name="Google Shape;277;p35"/>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278" name="Google Shape;278;p35"/>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279" name="Google Shape;279;p35"/>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4">
              <a:alphaModFix/>
            </a:blip>
            <a:stretch>
              <a:fillRect/>
            </a:stretch>
          </a:blipFill>
          <a:ln>
            <a:noFill/>
          </a:ln>
        </p:spPr>
        <p:txBody>
          <a:bodyPr/>
          <a:lstStyle/>
          <a:p>
            <a:endParaRPr lang="en-GB"/>
          </a:p>
        </p:txBody>
      </p:sp>
      <p:sp>
        <p:nvSpPr>
          <p:cNvPr id="280" name="Google Shape;280;p35"/>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281" name="Google Shape;281;p35"/>
          <p:cNvSpPr txBox="1"/>
          <p:nvPr/>
        </p:nvSpPr>
        <p:spPr>
          <a:xfrm>
            <a:off x="585050" y="235000"/>
            <a:ext cx="7264200" cy="554100"/>
          </a:xfrm>
          <a:prstGeom prst="rect">
            <a:avLst/>
          </a:prstGeom>
          <a:noFill/>
          <a:ln>
            <a:noFill/>
          </a:ln>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GB" sz="1200" b="1">
                <a:solidFill>
                  <a:schemeClr val="dk1"/>
                </a:solidFill>
                <a:latin typeface="Times New Roman"/>
                <a:ea typeface="Times New Roman"/>
                <a:cs typeface="Times New Roman"/>
                <a:sym typeface="Times New Roman"/>
              </a:rPr>
              <a:t>                 </a:t>
            </a:r>
            <a:r>
              <a:rPr lang="en-GB" sz="2400" b="1">
                <a:solidFill>
                  <a:schemeClr val="dk1"/>
                </a:solidFill>
                <a:latin typeface="Times New Roman"/>
                <a:ea typeface="Times New Roman"/>
                <a:cs typeface="Times New Roman"/>
                <a:sym typeface="Times New Roman"/>
              </a:rPr>
              <a:t>      SOFTWARE PROCESS MODEL   </a:t>
            </a:r>
            <a:r>
              <a:rPr lang="en-GB" sz="1200" b="1">
                <a:solidFill>
                  <a:schemeClr val="dk1"/>
                </a:solidFill>
                <a:latin typeface="Times New Roman"/>
                <a:ea typeface="Times New Roman"/>
                <a:cs typeface="Times New Roman"/>
                <a:sym typeface="Times New Roman"/>
              </a:rPr>
              <a:t>                       </a:t>
            </a:r>
            <a:r>
              <a:rPr lang="en-GB" b="1">
                <a:solidFill>
                  <a:schemeClr val="dk1"/>
                </a:solidFill>
                <a:latin typeface="Times New Roman"/>
                <a:ea typeface="Times New Roman"/>
                <a:cs typeface="Times New Roman"/>
                <a:sym typeface="Times New Roman"/>
              </a:rPr>
              <a:t> </a:t>
            </a:r>
            <a:r>
              <a:rPr lang="en-GB" sz="1200" b="1">
                <a:solidFill>
                  <a:schemeClr val="dk1"/>
                </a:solidFill>
                <a:latin typeface="Times New Roman"/>
                <a:ea typeface="Times New Roman"/>
                <a:cs typeface="Times New Roman"/>
                <a:sym typeface="Times New Roman"/>
              </a:rPr>
              <a:t>               </a:t>
            </a:r>
            <a:endParaRPr sz="1600">
              <a:solidFill>
                <a:schemeClr val="dk1"/>
              </a:solidFill>
              <a:latin typeface="Calibri"/>
              <a:ea typeface="Calibri"/>
              <a:cs typeface="Calibri"/>
              <a:sym typeface="Calibri"/>
            </a:endParaRPr>
          </a:p>
        </p:txBody>
      </p:sp>
      <p:sp>
        <p:nvSpPr>
          <p:cNvPr id="282" name="Google Shape;282;p35"/>
          <p:cNvSpPr txBox="1"/>
          <p:nvPr/>
        </p:nvSpPr>
        <p:spPr>
          <a:xfrm>
            <a:off x="1412350" y="822325"/>
            <a:ext cx="2471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dk1"/>
                </a:solidFill>
                <a:latin typeface="Times New Roman"/>
                <a:ea typeface="Times New Roman"/>
                <a:cs typeface="Times New Roman"/>
                <a:sym typeface="Times New Roman"/>
              </a:rPr>
              <a:t>SCRUM:</a:t>
            </a:r>
            <a:endParaRPr sz="1500" b="1">
              <a:solidFill>
                <a:schemeClr val="dk1"/>
              </a:solidFill>
              <a:latin typeface="Times New Roman"/>
              <a:ea typeface="Times New Roman"/>
              <a:cs typeface="Times New Roman"/>
              <a:sym typeface="Times New Roman"/>
            </a:endParaRPr>
          </a:p>
        </p:txBody>
      </p:sp>
      <p:sp>
        <p:nvSpPr>
          <p:cNvPr id="283" name="Google Shape;283;p35"/>
          <p:cNvSpPr txBox="1"/>
          <p:nvPr/>
        </p:nvSpPr>
        <p:spPr>
          <a:xfrm>
            <a:off x="932300" y="1293726"/>
            <a:ext cx="5385300" cy="28629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Scrum is an agile project management framework emphasizing flexibility, teamwork, and iterative progress. It involves three key roles: the Product Owner, who prioritizes work and manages the backlog; the Scrum Master, who ensures the team adheres to Scrum practices and facilitates problem resolution; and the Development Team, which delivers increments of the product. Scrum employs artifacts like the Product Backlog and Sprint Backlog to track work and uses events such as Sprint Planning, Daily Scrum, Sprint Review, and Sprint Retrospective to facilitate communication and continuous improvement. The primary goal of Scrum is to deliver value to customers efficiently while promoting transparency and continuous development.</a:t>
            </a:r>
            <a:endParaRPr sz="1200" dirty="0">
              <a:solidFill>
                <a:schemeClr val="dk1"/>
              </a:solidFill>
              <a:latin typeface="Times New Roman"/>
              <a:ea typeface="Times New Roman"/>
              <a:cs typeface="Times New Roman"/>
              <a:sym typeface="Times New Roman"/>
            </a:endParaRPr>
          </a:p>
        </p:txBody>
      </p:sp>
      <p:pic>
        <p:nvPicPr>
          <p:cNvPr id="284" name="Google Shape;284;p35" title="scrum-framework-9.29.23.png"/>
          <p:cNvPicPr preferRelativeResize="0"/>
          <p:nvPr/>
        </p:nvPicPr>
        <p:blipFill>
          <a:blip r:embed="rId5">
            <a:alphaModFix/>
          </a:blip>
          <a:stretch>
            <a:fillRect/>
          </a:stretch>
        </p:blipFill>
        <p:spPr>
          <a:xfrm>
            <a:off x="6414225" y="1635762"/>
            <a:ext cx="2566501" cy="184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288"/>
        <p:cNvGrpSpPr/>
        <p:nvPr/>
      </p:nvGrpSpPr>
      <p:grpSpPr>
        <a:xfrm>
          <a:off x="0" y="0"/>
          <a:ext cx="0" cy="0"/>
          <a:chOff x="0" y="0"/>
          <a:chExt cx="0" cy="0"/>
        </a:xfrm>
      </p:grpSpPr>
      <p:cxnSp>
        <p:nvCxnSpPr>
          <p:cNvPr id="289" name="Google Shape;289;p36"/>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290" name="Google Shape;290;p36"/>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291" name="Google Shape;291;p36"/>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4">
              <a:alphaModFix/>
            </a:blip>
            <a:stretch>
              <a:fillRect/>
            </a:stretch>
          </a:blipFill>
          <a:ln>
            <a:noFill/>
          </a:ln>
        </p:spPr>
        <p:txBody>
          <a:bodyPr/>
          <a:lstStyle/>
          <a:p>
            <a:endParaRPr lang="en-GB"/>
          </a:p>
        </p:txBody>
      </p:sp>
      <p:sp>
        <p:nvSpPr>
          <p:cNvPr id="292" name="Google Shape;292;p36"/>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293" name="Google Shape;293;p36"/>
          <p:cNvSpPr txBox="1"/>
          <p:nvPr/>
        </p:nvSpPr>
        <p:spPr>
          <a:xfrm>
            <a:off x="485950" y="421750"/>
            <a:ext cx="2471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dk1"/>
                </a:solidFill>
                <a:latin typeface="Times New Roman"/>
                <a:ea typeface="Times New Roman"/>
                <a:cs typeface="Times New Roman"/>
                <a:sym typeface="Times New Roman"/>
              </a:rPr>
              <a:t>SPRINT 1:</a:t>
            </a:r>
            <a:endParaRPr sz="1500" b="1">
              <a:solidFill>
                <a:schemeClr val="dk1"/>
              </a:solidFill>
              <a:latin typeface="Times New Roman"/>
              <a:ea typeface="Times New Roman"/>
              <a:cs typeface="Times New Roman"/>
              <a:sym typeface="Times New Roman"/>
            </a:endParaRPr>
          </a:p>
        </p:txBody>
      </p:sp>
      <p:sp>
        <p:nvSpPr>
          <p:cNvPr id="294" name="Google Shape;294;p36"/>
          <p:cNvSpPr txBox="1"/>
          <p:nvPr/>
        </p:nvSpPr>
        <p:spPr>
          <a:xfrm>
            <a:off x="156075" y="1128050"/>
            <a:ext cx="4270500" cy="2147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Database Planning</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b="1">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UI / UX Planning &amp; Preparation of UI Templates for Design Purposes</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b="1">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Layout Planning for RFID Sensor Locations</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b="1">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Outlining any laws the system must comply with</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GB" sz="1500" b="1">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Layout Planning for Smart Feeding Stations</a:t>
            </a:r>
            <a:endParaRPr sz="1500">
              <a:solidFill>
                <a:schemeClr val="dk1"/>
              </a:solidFill>
              <a:latin typeface="Calibri"/>
              <a:ea typeface="Calibri"/>
              <a:cs typeface="Calibri"/>
              <a:sym typeface="Calibri"/>
            </a:endParaRPr>
          </a:p>
        </p:txBody>
      </p:sp>
      <p:sp>
        <p:nvSpPr>
          <p:cNvPr id="295" name="Google Shape;295;p36"/>
          <p:cNvSpPr txBox="1"/>
          <p:nvPr/>
        </p:nvSpPr>
        <p:spPr>
          <a:xfrm>
            <a:off x="5252100" y="385400"/>
            <a:ext cx="2471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dk1"/>
                </a:solidFill>
                <a:latin typeface="Times New Roman"/>
                <a:ea typeface="Times New Roman"/>
                <a:cs typeface="Times New Roman"/>
                <a:sym typeface="Times New Roman"/>
              </a:rPr>
              <a:t>SPRINT 2:</a:t>
            </a:r>
            <a:endParaRPr sz="1500" b="1">
              <a:solidFill>
                <a:schemeClr val="dk1"/>
              </a:solidFill>
              <a:latin typeface="Times New Roman"/>
              <a:ea typeface="Times New Roman"/>
              <a:cs typeface="Times New Roman"/>
              <a:sym typeface="Times New Roman"/>
            </a:endParaRPr>
          </a:p>
        </p:txBody>
      </p:sp>
      <p:sp>
        <p:nvSpPr>
          <p:cNvPr id="296" name="Google Shape;296;p36"/>
          <p:cNvSpPr txBox="1"/>
          <p:nvPr/>
        </p:nvSpPr>
        <p:spPr>
          <a:xfrm>
            <a:off x="4482600" y="995613"/>
            <a:ext cx="4512300" cy="3186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Starting Development of the Mobile App</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Development of Animal Profiles for the Mobile App</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Adding Adoption and Report Illness Menus to Animal Profiles</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Implementing the Heatmap UI Within the Mobile App</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Implementing the Panic Button</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Implementing Notifications</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Implementing the Offline Mode for the Mobile App</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Legacy Support</a:t>
            </a:r>
            <a:endParaRPr sz="15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300"/>
        <p:cNvGrpSpPr/>
        <p:nvPr/>
      </p:nvGrpSpPr>
      <p:grpSpPr>
        <a:xfrm>
          <a:off x="0" y="0"/>
          <a:ext cx="0" cy="0"/>
          <a:chOff x="0" y="0"/>
          <a:chExt cx="0" cy="0"/>
        </a:xfrm>
      </p:grpSpPr>
      <p:cxnSp>
        <p:nvCxnSpPr>
          <p:cNvPr id="301" name="Google Shape;301;p37"/>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302" name="Google Shape;302;p37"/>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303" name="Google Shape;303;p37"/>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4">
              <a:alphaModFix/>
            </a:blip>
            <a:stretch>
              <a:fillRect/>
            </a:stretch>
          </a:blipFill>
          <a:ln>
            <a:noFill/>
          </a:ln>
        </p:spPr>
        <p:txBody>
          <a:bodyPr/>
          <a:lstStyle/>
          <a:p>
            <a:endParaRPr lang="en-GB"/>
          </a:p>
        </p:txBody>
      </p:sp>
      <p:sp>
        <p:nvSpPr>
          <p:cNvPr id="304" name="Google Shape;304;p37"/>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305" name="Google Shape;305;p37"/>
          <p:cNvSpPr txBox="1"/>
          <p:nvPr/>
        </p:nvSpPr>
        <p:spPr>
          <a:xfrm>
            <a:off x="968675" y="385400"/>
            <a:ext cx="2471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dk1"/>
                </a:solidFill>
                <a:latin typeface="Times New Roman"/>
                <a:ea typeface="Times New Roman"/>
                <a:cs typeface="Times New Roman"/>
                <a:sym typeface="Times New Roman"/>
              </a:rPr>
              <a:t>SPRINT 3:</a:t>
            </a:r>
            <a:endParaRPr sz="1500" b="1">
              <a:solidFill>
                <a:schemeClr val="dk1"/>
              </a:solidFill>
              <a:latin typeface="Times New Roman"/>
              <a:ea typeface="Times New Roman"/>
              <a:cs typeface="Times New Roman"/>
              <a:sym typeface="Times New Roman"/>
            </a:endParaRPr>
          </a:p>
        </p:txBody>
      </p:sp>
      <p:sp>
        <p:nvSpPr>
          <p:cNvPr id="306" name="Google Shape;306;p37"/>
          <p:cNvSpPr txBox="1"/>
          <p:nvPr/>
        </p:nvSpPr>
        <p:spPr>
          <a:xfrm>
            <a:off x="689800" y="1029600"/>
            <a:ext cx="3210900" cy="2147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Database Integration</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Animal Profile Storage</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Location Tracking</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Adoption Requests and Reports</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Admin Dashboard</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Database Backup</a:t>
            </a:r>
            <a:endParaRPr sz="1500">
              <a:solidFill>
                <a:schemeClr val="dk1"/>
              </a:solidFill>
              <a:latin typeface="Calibri"/>
              <a:ea typeface="Calibri"/>
              <a:cs typeface="Calibri"/>
              <a:sym typeface="Calibri"/>
            </a:endParaRPr>
          </a:p>
        </p:txBody>
      </p:sp>
      <p:sp>
        <p:nvSpPr>
          <p:cNvPr id="307" name="Google Shape;307;p37"/>
          <p:cNvSpPr txBox="1"/>
          <p:nvPr/>
        </p:nvSpPr>
        <p:spPr>
          <a:xfrm>
            <a:off x="5252100" y="385400"/>
            <a:ext cx="2471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dk1"/>
                </a:solidFill>
                <a:latin typeface="Times New Roman"/>
                <a:ea typeface="Times New Roman"/>
                <a:cs typeface="Times New Roman"/>
                <a:sym typeface="Times New Roman"/>
              </a:rPr>
              <a:t>SPRINT4 :</a:t>
            </a:r>
            <a:endParaRPr sz="1500" b="1">
              <a:solidFill>
                <a:schemeClr val="dk1"/>
              </a:solidFill>
              <a:latin typeface="Times New Roman"/>
              <a:ea typeface="Times New Roman"/>
              <a:cs typeface="Times New Roman"/>
              <a:sym typeface="Times New Roman"/>
            </a:endParaRPr>
          </a:p>
        </p:txBody>
      </p:sp>
      <p:sp>
        <p:nvSpPr>
          <p:cNvPr id="308" name="Google Shape;308;p37"/>
          <p:cNvSpPr txBox="1"/>
          <p:nvPr/>
        </p:nvSpPr>
        <p:spPr>
          <a:xfrm>
            <a:off x="4212150" y="929625"/>
            <a:ext cx="4551600" cy="3186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Implement QR Scanning</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Smart Feeding Stations Database Integration</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Testing</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Security Enhancements</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Bug Fixes and UI &amp; UX Enhancements</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Mounting Feeding Stations and RFID Sensors in Planned Locations</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User Guide Preparation</a:t>
            </a:r>
            <a:endParaRPr sz="15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Launching the System</a:t>
            </a:r>
            <a:endParaRPr sz="15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312"/>
        <p:cNvGrpSpPr/>
        <p:nvPr/>
      </p:nvGrpSpPr>
      <p:grpSpPr>
        <a:xfrm>
          <a:off x="0" y="0"/>
          <a:ext cx="0" cy="0"/>
          <a:chOff x="0" y="0"/>
          <a:chExt cx="0" cy="0"/>
        </a:xfrm>
      </p:grpSpPr>
      <p:cxnSp>
        <p:nvCxnSpPr>
          <p:cNvPr id="313" name="Google Shape;313;p38"/>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314" name="Google Shape;314;p38"/>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315" name="Google Shape;315;p38"/>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grpSp>
        <p:nvGrpSpPr>
          <p:cNvPr id="316" name="Google Shape;316;p38"/>
          <p:cNvGrpSpPr/>
          <p:nvPr/>
        </p:nvGrpSpPr>
        <p:grpSpPr>
          <a:xfrm>
            <a:off x="6479499" y="947900"/>
            <a:ext cx="638217" cy="537158"/>
            <a:chOff x="-33680" y="-8369"/>
            <a:chExt cx="854946" cy="719569"/>
          </a:xfrm>
        </p:grpSpPr>
        <p:sp>
          <p:nvSpPr>
            <p:cNvPr id="317" name="Google Shape;317;p38"/>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8" name="Google Shape;318;p38"/>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319" name="Google Shape;319;p38"/>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5">
              <a:alphaModFix/>
            </a:blip>
            <a:stretch>
              <a:fillRect/>
            </a:stretch>
          </a:blipFill>
          <a:ln>
            <a:noFill/>
          </a:ln>
        </p:spPr>
        <p:txBody>
          <a:bodyPr/>
          <a:lstStyle/>
          <a:p>
            <a:endParaRPr lang="en-GB"/>
          </a:p>
        </p:txBody>
      </p:sp>
      <p:sp>
        <p:nvSpPr>
          <p:cNvPr id="320" name="Google Shape;320;p38"/>
          <p:cNvSpPr txBox="1"/>
          <p:nvPr/>
        </p:nvSpPr>
        <p:spPr>
          <a:xfrm>
            <a:off x="203235" y="1439673"/>
            <a:ext cx="5970000" cy="877500"/>
          </a:xfrm>
          <a:prstGeom prst="rect">
            <a:avLst/>
          </a:prstGeom>
          <a:noFill/>
          <a:ln>
            <a:noFill/>
          </a:ln>
        </p:spPr>
        <p:txBody>
          <a:bodyPr spcFirstLastPara="1" wrap="square" lIns="0" tIns="0" rIns="0" bIns="0" anchor="t" anchorCtr="0">
            <a:spAutoFit/>
          </a:bodyPr>
          <a:lstStyle/>
          <a:p>
            <a:pPr marL="457200" marR="0" lvl="0" indent="-323850" algn="l" rtl="0">
              <a:lnSpc>
                <a:spcPct val="140011"/>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Divided into 4 main parts</a:t>
            </a:r>
            <a:endParaRPr sz="1500">
              <a:latin typeface="Times New Roman"/>
              <a:ea typeface="Times New Roman"/>
              <a:cs typeface="Times New Roman"/>
              <a:sym typeface="Times New Roman"/>
            </a:endParaRPr>
          </a:p>
          <a:p>
            <a:pPr marL="457200" marR="0" lvl="0" indent="-323850" algn="l" rtl="0">
              <a:lnSpc>
                <a:spcPct val="140011"/>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Predecessors were applied to ensure task dependency and order  </a:t>
            </a:r>
            <a:endParaRPr sz="1500">
              <a:latin typeface="Times New Roman"/>
              <a:ea typeface="Times New Roman"/>
              <a:cs typeface="Times New Roman"/>
              <a:sym typeface="Times New Roman"/>
            </a:endParaRPr>
          </a:p>
          <a:p>
            <a:pPr marL="457200" lvl="0" indent="-323850" algn="l" rtl="0">
              <a:lnSpc>
                <a:spcPct val="140011"/>
              </a:lnSpc>
              <a:spcBef>
                <a:spcPts val="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Timeline: 42 workdays (May-July 2025)</a:t>
            </a:r>
            <a:endParaRPr sz="1500">
              <a:latin typeface="Times New Roman"/>
              <a:ea typeface="Times New Roman"/>
              <a:cs typeface="Times New Roman"/>
              <a:sym typeface="Times New Roman"/>
            </a:endParaRPr>
          </a:p>
        </p:txBody>
      </p:sp>
      <p:sp>
        <p:nvSpPr>
          <p:cNvPr id="321" name="Google Shape;321;p38"/>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322" name="Google Shape;322;p38"/>
          <p:cNvSpPr txBox="1"/>
          <p:nvPr/>
        </p:nvSpPr>
        <p:spPr>
          <a:xfrm>
            <a:off x="2072025" y="246625"/>
            <a:ext cx="4360500" cy="3693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GB" sz="2400" b="1">
                <a:latin typeface="Times New Roman"/>
                <a:ea typeface="Times New Roman"/>
                <a:cs typeface="Times New Roman"/>
                <a:sym typeface="Times New Roman"/>
              </a:rPr>
              <a:t>SCHEDULE AND EFFORT</a:t>
            </a:r>
            <a:endParaRPr sz="2400">
              <a:latin typeface="Times New Roman"/>
              <a:ea typeface="Times New Roman"/>
              <a:cs typeface="Times New Roman"/>
              <a:sym typeface="Times New Roman"/>
            </a:endParaRPr>
          </a:p>
        </p:txBody>
      </p:sp>
      <p:sp>
        <p:nvSpPr>
          <p:cNvPr id="323" name="Google Shape;323;p38"/>
          <p:cNvSpPr txBox="1"/>
          <p:nvPr/>
        </p:nvSpPr>
        <p:spPr>
          <a:xfrm>
            <a:off x="203225" y="993275"/>
            <a:ext cx="6764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dk1"/>
                </a:solidFill>
                <a:latin typeface="Times New Roman"/>
                <a:ea typeface="Times New Roman"/>
                <a:cs typeface="Times New Roman"/>
                <a:sym typeface="Times New Roman"/>
              </a:rPr>
              <a:t>Key Points From the Project Schedule </a:t>
            </a:r>
            <a:endParaRPr sz="1500" b="1">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327"/>
        <p:cNvGrpSpPr/>
        <p:nvPr/>
      </p:nvGrpSpPr>
      <p:grpSpPr>
        <a:xfrm>
          <a:off x="0" y="0"/>
          <a:ext cx="0" cy="0"/>
          <a:chOff x="0" y="0"/>
          <a:chExt cx="0" cy="0"/>
        </a:xfrm>
      </p:grpSpPr>
      <p:cxnSp>
        <p:nvCxnSpPr>
          <p:cNvPr id="328" name="Google Shape;328;p39"/>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329" name="Google Shape;329;p39"/>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330" name="Google Shape;330;p39"/>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4">
              <a:alphaModFix/>
            </a:blip>
            <a:stretch>
              <a:fillRect/>
            </a:stretch>
          </a:blipFill>
          <a:ln>
            <a:noFill/>
          </a:ln>
        </p:spPr>
        <p:txBody>
          <a:bodyPr/>
          <a:lstStyle/>
          <a:p>
            <a:endParaRPr lang="en-GB"/>
          </a:p>
        </p:txBody>
      </p:sp>
      <p:sp>
        <p:nvSpPr>
          <p:cNvPr id="331" name="Google Shape;331;p39"/>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332" name="Google Shape;332;p39"/>
          <p:cNvSpPr txBox="1"/>
          <p:nvPr/>
        </p:nvSpPr>
        <p:spPr>
          <a:xfrm>
            <a:off x="1458500" y="674050"/>
            <a:ext cx="676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latin typeface="Calibri"/>
              <a:ea typeface="Calibri"/>
              <a:cs typeface="Calibri"/>
              <a:sym typeface="Calibri"/>
            </a:endParaRPr>
          </a:p>
        </p:txBody>
      </p:sp>
      <p:pic>
        <p:nvPicPr>
          <p:cNvPr id="333" name="Google Shape;333;p39"/>
          <p:cNvPicPr preferRelativeResize="0"/>
          <p:nvPr/>
        </p:nvPicPr>
        <p:blipFill>
          <a:blip r:embed="rId5">
            <a:alphaModFix/>
          </a:blip>
          <a:stretch>
            <a:fillRect/>
          </a:stretch>
        </p:blipFill>
        <p:spPr>
          <a:xfrm>
            <a:off x="203226" y="235900"/>
            <a:ext cx="8549402" cy="35566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337"/>
        <p:cNvGrpSpPr/>
        <p:nvPr/>
      </p:nvGrpSpPr>
      <p:grpSpPr>
        <a:xfrm>
          <a:off x="0" y="0"/>
          <a:ext cx="0" cy="0"/>
          <a:chOff x="0" y="0"/>
          <a:chExt cx="0" cy="0"/>
        </a:xfrm>
      </p:grpSpPr>
      <p:cxnSp>
        <p:nvCxnSpPr>
          <p:cNvPr id="338" name="Google Shape;338;p40"/>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339" name="Google Shape;339;p40"/>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340" name="Google Shape;340;p40"/>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341" name="Google Shape;341;p40"/>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342" name="Google Shape;342;p40"/>
          <p:cNvSpPr txBox="1"/>
          <p:nvPr/>
        </p:nvSpPr>
        <p:spPr>
          <a:xfrm>
            <a:off x="1481975" y="13027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343" name="Google Shape;343;p40"/>
          <p:cNvSpPr txBox="1"/>
          <p:nvPr/>
        </p:nvSpPr>
        <p:spPr>
          <a:xfrm>
            <a:off x="0" y="813350"/>
            <a:ext cx="3507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Why Do We Analyze Risks?</a:t>
            </a:r>
            <a:endParaRPr sz="1500" b="1">
              <a:solidFill>
                <a:schemeClr val="dk1"/>
              </a:solidFill>
              <a:latin typeface="Times New Roman"/>
              <a:ea typeface="Times New Roman"/>
              <a:cs typeface="Times New Roman"/>
              <a:sym typeface="Times New Roman"/>
            </a:endParaRPr>
          </a:p>
        </p:txBody>
      </p:sp>
      <p:sp>
        <p:nvSpPr>
          <p:cNvPr id="344" name="Google Shape;344;p40"/>
          <p:cNvSpPr txBox="1"/>
          <p:nvPr/>
        </p:nvSpPr>
        <p:spPr>
          <a:xfrm>
            <a:off x="156000" y="244092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345" name="Google Shape;345;p40"/>
          <p:cNvSpPr txBox="1"/>
          <p:nvPr/>
        </p:nvSpPr>
        <p:spPr>
          <a:xfrm>
            <a:off x="156000" y="3531950"/>
            <a:ext cx="3507600" cy="69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sz="1700" b="1">
              <a:solidFill>
                <a:schemeClr val="dk1"/>
              </a:solidFill>
            </a:endParaRPr>
          </a:p>
        </p:txBody>
      </p:sp>
      <p:sp>
        <p:nvSpPr>
          <p:cNvPr id="346" name="Google Shape;346;p40"/>
          <p:cNvSpPr txBox="1"/>
          <p:nvPr/>
        </p:nvSpPr>
        <p:spPr>
          <a:xfrm>
            <a:off x="2971500" y="166475"/>
            <a:ext cx="3201000" cy="5541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GB" sz="2400" b="1">
                <a:solidFill>
                  <a:schemeClr val="dk1"/>
                </a:solidFill>
                <a:latin typeface="Times New Roman"/>
                <a:ea typeface="Times New Roman"/>
                <a:cs typeface="Times New Roman"/>
                <a:sym typeface="Times New Roman"/>
              </a:rPr>
              <a:t>PROJECT RISKS</a:t>
            </a:r>
            <a:endParaRPr sz="2400" b="1">
              <a:solidFill>
                <a:schemeClr val="dk1"/>
              </a:solidFill>
              <a:latin typeface="Times New Roman"/>
              <a:ea typeface="Times New Roman"/>
              <a:cs typeface="Times New Roman"/>
              <a:sym typeface="Times New Roman"/>
            </a:endParaRPr>
          </a:p>
        </p:txBody>
      </p:sp>
      <p:sp>
        <p:nvSpPr>
          <p:cNvPr id="347" name="Google Shape;347;p40"/>
          <p:cNvSpPr txBox="1"/>
          <p:nvPr/>
        </p:nvSpPr>
        <p:spPr>
          <a:xfrm>
            <a:off x="156000" y="1367825"/>
            <a:ext cx="5308800" cy="1743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To ensure system reliability and animal safety.</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To identify technical, ethical, and operational threats.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To prepare proactive solutions before problems arise.</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p:txBody>
      </p:sp>
      <p:sp>
        <p:nvSpPr>
          <p:cNvPr id="348" name="Google Shape;348;p40"/>
          <p:cNvSpPr txBox="1"/>
          <p:nvPr/>
        </p:nvSpPr>
        <p:spPr>
          <a:xfrm>
            <a:off x="362975" y="3605025"/>
            <a:ext cx="52380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chemeClr val="dk1"/>
              </a:solidFill>
            </a:endParaRPr>
          </a:p>
        </p:txBody>
      </p:sp>
      <p:sp>
        <p:nvSpPr>
          <p:cNvPr id="349" name="Google Shape;349;p40"/>
          <p:cNvSpPr txBox="1"/>
          <p:nvPr/>
        </p:nvSpPr>
        <p:spPr>
          <a:xfrm>
            <a:off x="4299600" y="3469525"/>
            <a:ext cx="4844400" cy="3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50">
              <a:solidFill>
                <a:schemeClr val="dk1"/>
              </a:solidFill>
            </a:endParaRPr>
          </a:p>
        </p:txBody>
      </p:sp>
      <p:sp>
        <p:nvSpPr>
          <p:cNvPr id="350" name="Google Shape;350;p40"/>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5">
              <a:alphaModFix/>
            </a:blip>
            <a:stretch>
              <a:fillRect/>
            </a:stretch>
          </a:blipFill>
          <a:ln>
            <a:noFill/>
          </a:ln>
        </p:spPr>
        <p:txBody>
          <a:bodyPr/>
          <a:lstStyle/>
          <a:p>
            <a:endParaRPr lang="en-GB"/>
          </a:p>
        </p:txBody>
      </p:sp>
      <p:grpSp>
        <p:nvGrpSpPr>
          <p:cNvPr id="351" name="Google Shape;351;p40"/>
          <p:cNvGrpSpPr/>
          <p:nvPr/>
        </p:nvGrpSpPr>
        <p:grpSpPr>
          <a:xfrm>
            <a:off x="6479499" y="947900"/>
            <a:ext cx="638217" cy="537158"/>
            <a:chOff x="-33680" y="-8369"/>
            <a:chExt cx="854946" cy="719569"/>
          </a:xfrm>
        </p:grpSpPr>
        <p:sp>
          <p:nvSpPr>
            <p:cNvPr id="352" name="Google Shape;352;p40"/>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53" name="Google Shape;353;p40"/>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357"/>
        <p:cNvGrpSpPr/>
        <p:nvPr/>
      </p:nvGrpSpPr>
      <p:grpSpPr>
        <a:xfrm>
          <a:off x="0" y="0"/>
          <a:ext cx="0" cy="0"/>
          <a:chOff x="0" y="0"/>
          <a:chExt cx="0" cy="0"/>
        </a:xfrm>
      </p:grpSpPr>
      <p:cxnSp>
        <p:nvCxnSpPr>
          <p:cNvPr id="358" name="Google Shape;358;p41"/>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359" name="Google Shape;359;p41"/>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360" name="Google Shape;360;p41"/>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361" name="Google Shape;361;p41"/>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362" name="Google Shape;362;p41"/>
          <p:cNvSpPr txBox="1"/>
          <p:nvPr/>
        </p:nvSpPr>
        <p:spPr>
          <a:xfrm>
            <a:off x="1481975" y="13027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363" name="Google Shape;363;p41"/>
          <p:cNvSpPr txBox="1"/>
          <p:nvPr/>
        </p:nvSpPr>
        <p:spPr>
          <a:xfrm>
            <a:off x="70450" y="832400"/>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Top Risks Identified</a:t>
            </a:r>
            <a:endParaRPr sz="1500" b="1">
              <a:solidFill>
                <a:schemeClr val="dk1"/>
              </a:solidFill>
              <a:latin typeface="Times New Roman"/>
              <a:ea typeface="Times New Roman"/>
              <a:cs typeface="Times New Roman"/>
              <a:sym typeface="Times New Roman"/>
            </a:endParaRPr>
          </a:p>
        </p:txBody>
      </p:sp>
      <p:sp>
        <p:nvSpPr>
          <p:cNvPr id="364" name="Google Shape;364;p41"/>
          <p:cNvSpPr txBox="1"/>
          <p:nvPr/>
        </p:nvSpPr>
        <p:spPr>
          <a:xfrm>
            <a:off x="156000" y="244092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365" name="Google Shape;365;p41"/>
          <p:cNvSpPr txBox="1"/>
          <p:nvPr/>
        </p:nvSpPr>
        <p:spPr>
          <a:xfrm>
            <a:off x="156000" y="3531950"/>
            <a:ext cx="3507600" cy="69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sz="1700" b="1">
              <a:solidFill>
                <a:schemeClr val="dk1"/>
              </a:solidFill>
            </a:endParaRPr>
          </a:p>
        </p:txBody>
      </p:sp>
      <p:sp>
        <p:nvSpPr>
          <p:cNvPr id="366" name="Google Shape;366;p41"/>
          <p:cNvSpPr txBox="1"/>
          <p:nvPr/>
        </p:nvSpPr>
        <p:spPr>
          <a:xfrm>
            <a:off x="3156000" y="166475"/>
            <a:ext cx="3885300" cy="554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2400" b="1">
                <a:solidFill>
                  <a:schemeClr val="dk1"/>
                </a:solidFill>
                <a:latin typeface="Times New Roman"/>
                <a:ea typeface="Times New Roman"/>
                <a:cs typeface="Times New Roman"/>
                <a:sym typeface="Times New Roman"/>
              </a:rPr>
              <a:t>HIGH-PRIORITY RISKS</a:t>
            </a:r>
            <a:endParaRPr sz="2400" b="1">
              <a:solidFill>
                <a:schemeClr val="dk1"/>
              </a:solidFill>
              <a:latin typeface="Times New Roman"/>
              <a:ea typeface="Times New Roman"/>
              <a:cs typeface="Times New Roman"/>
              <a:sym typeface="Times New Roman"/>
            </a:endParaRPr>
          </a:p>
        </p:txBody>
      </p:sp>
      <p:sp>
        <p:nvSpPr>
          <p:cNvPr id="367" name="Google Shape;367;p41"/>
          <p:cNvSpPr txBox="1"/>
          <p:nvPr/>
        </p:nvSpPr>
        <p:spPr>
          <a:xfrm>
            <a:off x="4299600" y="1150550"/>
            <a:ext cx="53088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chemeClr val="dk1"/>
              </a:solidFill>
            </a:endParaRPr>
          </a:p>
        </p:txBody>
      </p:sp>
      <p:sp>
        <p:nvSpPr>
          <p:cNvPr id="368" name="Google Shape;368;p41"/>
          <p:cNvSpPr txBox="1"/>
          <p:nvPr/>
        </p:nvSpPr>
        <p:spPr>
          <a:xfrm>
            <a:off x="70450" y="1389363"/>
            <a:ext cx="5238000" cy="3070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Char char="●"/>
            </a:pPr>
            <a:r>
              <a:rPr lang="en-GB" sz="1500" b="1">
                <a:solidFill>
                  <a:schemeClr val="dk1"/>
                </a:solidFill>
                <a:latin typeface="Times New Roman"/>
                <a:ea typeface="Times New Roman"/>
                <a:cs typeface="Times New Roman"/>
                <a:sym typeface="Times New Roman"/>
              </a:rPr>
              <a:t>Sensor Theft or Tampering</a:t>
            </a:r>
            <a:r>
              <a:rPr lang="en-GB" sz="1500">
                <a:solidFill>
                  <a:schemeClr val="dk1"/>
                </a:solidFill>
                <a:latin typeface="Times New Roman"/>
                <a:ea typeface="Times New Roman"/>
                <a:cs typeface="Times New Roman"/>
                <a:sym typeface="Times New Roman"/>
              </a:rPr>
              <a:t>: Disrupts tracking system</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Char char="●"/>
            </a:pPr>
            <a:r>
              <a:rPr lang="en-GB" sz="1500" b="1">
                <a:solidFill>
                  <a:schemeClr val="dk1"/>
                </a:solidFill>
                <a:latin typeface="Times New Roman"/>
                <a:ea typeface="Times New Roman"/>
                <a:cs typeface="Times New Roman"/>
                <a:sym typeface="Times New Roman"/>
              </a:rPr>
              <a:t>Animals Rejecting Collars</a:t>
            </a:r>
            <a:r>
              <a:rPr lang="en-GB" sz="1500">
                <a:solidFill>
                  <a:schemeClr val="dk1"/>
                </a:solidFill>
                <a:latin typeface="Times New Roman"/>
                <a:ea typeface="Times New Roman"/>
                <a:cs typeface="Times New Roman"/>
                <a:sym typeface="Times New Roman"/>
              </a:rPr>
              <a:t>: Affects monitoring &amp; data accuracy</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Char char="●"/>
            </a:pPr>
            <a:r>
              <a:rPr lang="en-GB" sz="1500" b="1">
                <a:solidFill>
                  <a:schemeClr val="dk1"/>
                </a:solidFill>
                <a:latin typeface="Times New Roman"/>
                <a:ea typeface="Times New Roman"/>
                <a:cs typeface="Times New Roman"/>
                <a:sym typeface="Times New Roman"/>
              </a:rPr>
              <a:t>System Integration Failures</a:t>
            </a:r>
            <a:r>
              <a:rPr lang="en-GB" sz="1500">
                <a:solidFill>
                  <a:schemeClr val="dk1"/>
                </a:solidFill>
                <a:latin typeface="Times New Roman"/>
                <a:ea typeface="Times New Roman"/>
                <a:cs typeface="Times New Roman"/>
                <a:sym typeface="Times New Roman"/>
              </a:rPr>
              <a:t>: Components may not work together</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Char char="●"/>
            </a:pPr>
            <a:r>
              <a:rPr lang="en-GB" sz="1500" b="1">
                <a:solidFill>
                  <a:schemeClr val="dk1"/>
                </a:solidFill>
                <a:latin typeface="Times New Roman"/>
                <a:ea typeface="Times New Roman"/>
                <a:cs typeface="Times New Roman"/>
                <a:sym typeface="Times New Roman"/>
              </a:rPr>
              <a:t>Device Malfunctions</a:t>
            </a:r>
            <a:r>
              <a:rPr lang="en-GB" sz="1500">
                <a:solidFill>
                  <a:schemeClr val="dk1"/>
                </a:solidFill>
                <a:latin typeface="Times New Roman"/>
                <a:ea typeface="Times New Roman"/>
                <a:cs typeface="Times New Roman"/>
                <a:sym typeface="Times New Roman"/>
              </a:rPr>
              <a:t>: Smart bowls, collars may stop working</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p:txBody>
      </p:sp>
      <p:sp>
        <p:nvSpPr>
          <p:cNvPr id="369" name="Google Shape;369;p41"/>
          <p:cNvSpPr txBox="1"/>
          <p:nvPr/>
        </p:nvSpPr>
        <p:spPr>
          <a:xfrm>
            <a:off x="4299600" y="3469525"/>
            <a:ext cx="4844400" cy="3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50">
              <a:solidFill>
                <a:schemeClr val="dk1"/>
              </a:solidFill>
            </a:endParaRPr>
          </a:p>
        </p:txBody>
      </p:sp>
      <p:grpSp>
        <p:nvGrpSpPr>
          <p:cNvPr id="370" name="Google Shape;370;p41"/>
          <p:cNvGrpSpPr/>
          <p:nvPr/>
        </p:nvGrpSpPr>
        <p:grpSpPr>
          <a:xfrm>
            <a:off x="6479499" y="947900"/>
            <a:ext cx="638217" cy="537158"/>
            <a:chOff x="-33680" y="-8369"/>
            <a:chExt cx="854946" cy="719569"/>
          </a:xfrm>
        </p:grpSpPr>
        <p:sp>
          <p:nvSpPr>
            <p:cNvPr id="371" name="Google Shape;371;p41"/>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72" name="Google Shape;372;p41"/>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373" name="Google Shape;373;p41"/>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5">
              <a:alphaModFix/>
            </a:blip>
            <a:stretch>
              <a:fillRect/>
            </a:stretch>
          </a:blipFill>
          <a:ln>
            <a:noFill/>
          </a:ln>
        </p:spPr>
        <p:txBody>
          <a:bodyPr/>
          <a:lstStyle/>
          <a:p>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377"/>
        <p:cNvGrpSpPr/>
        <p:nvPr/>
      </p:nvGrpSpPr>
      <p:grpSpPr>
        <a:xfrm>
          <a:off x="0" y="0"/>
          <a:ext cx="0" cy="0"/>
          <a:chOff x="0" y="0"/>
          <a:chExt cx="0" cy="0"/>
        </a:xfrm>
      </p:grpSpPr>
      <p:cxnSp>
        <p:nvCxnSpPr>
          <p:cNvPr id="378" name="Google Shape;378;p42"/>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379" name="Google Shape;379;p42"/>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380" name="Google Shape;380;p42"/>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381" name="Google Shape;381;p42"/>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382" name="Google Shape;382;p42"/>
          <p:cNvSpPr txBox="1"/>
          <p:nvPr/>
        </p:nvSpPr>
        <p:spPr>
          <a:xfrm>
            <a:off x="1481975" y="13027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383" name="Google Shape;383;p42"/>
          <p:cNvSpPr txBox="1"/>
          <p:nvPr/>
        </p:nvSpPr>
        <p:spPr>
          <a:xfrm>
            <a:off x="156000" y="879400"/>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Additional Concerns</a:t>
            </a:r>
            <a:endParaRPr sz="1500" b="1">
              <a:solidFill>
                <a:schemeClr val="dk1"/>
              </a:solidFill>
              <a:latin typeface="Times New Roman"/>
              <a:ea typeface="Times New Roman"/>
              <a:cs typeface="Times New Roman"/>
              <a:sym typeface="Times New Roman"/>
            </a:endParaRPr>
          </a:p>
        </p:txBody>
      </p:sp>
      <p:sp>
        <p:nvSpPr>
          <p:cNvPr id="384" name="Google Shape;384;p42"/>
          <p:cNvSpPr txBox="1"/>
          <p:nvPr/>
        </p:nvSpPr>
        <p:spPr>
          <a:xfrm>
            <a:off x="156000" y="244092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385" name="Google Shape;385;p42"/>
          <p:cNvSpPr txBox="1"/>
          <p:nvPr/>
        </p:nvSpPr>
        <p:spPr>
          <a:xfrm>
            <a:off x="156000" y="3531950"/>
            <a:ext cx="3507600" cy="69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sz="1700" b="1">
              <a:solidFill>
                <a:schemeClr val="dk1"/>
              </a:solidFill>
            </a:endParaRPr>
          </a:p>
        </p:txBody>
      </p:sp>
      <p:sp>
        <p:nvSpPr>
          <p:cNvPr id="386" name="Google Shape;386;p42"/>
          <p:cNvSpPr txBox="1"/>
          <p:nvPr/>
        </p:nvSpPr>
        <p:spPr>
          <a:xfrm>
            <a:off x="1882325" y="166475"/>
            <a:ext cx="5159100" cy="5541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GB" sz="2400" b="1">
                <a:solidFill>
                  <a:schemeClr val="dk1"/>
                </a:solidFill>
                <a:latin typeface="Times New Roman"/>
                <a:ea typeface="Times New Roman"/>
                <a:cs typeface="Times New Roman"/>
                <a:sym typeface="Times New Roman"/>
              </a:rPr>
              <a:t>OTHER SIGNIFICANT RISKS</a:t>
            </a:r>
            <a:endParaRPr sz="2400" b="1">
              <a:solidFill>
                <a:schemeClr val="dk1"/>
              </a:solidFill>
              <a:latin typeface="Times New Roman"/>
              <a:ea typeface="Times New Roman"/>
              <a:cs typeface="Times New Roman"/>
              <a:sym typeface="Times New Roman"/>
            </a:endParaRPr>
          </a:p>
        </p:txBody>
      </p:sp>
      <p:sp>
        <p:nvSpPr>
          <p:cNvPr id="387" name="Google Shape;387;p42"/>
          <p:cNvSpPr txBox="1"/>
          <p:nvPr/>
        </p:nvSpPr>
        <p:spPr>
          <a:xfrm>
            <a:off x="4299600" y="1150550"/>
            <a:ext cx="53088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chemeClr val="dk1"/>
              </a:solidFill>
            </a:endParaRPr>
          </a:p>
        </p:txBody>
      </p:sp>
      <p:sp>
        <p:nvSpPr>
          <p:cNvPr id="388" name="Google Shape;388;p42"/>
          <p:cNvSpPr txBox="1"/>
          <p:nvPr/>
        </p:nvSpPr>
        <p:spPr>
          <a:xfrm>
            <a:off x="4181975" y="1450275"/>
            <a:ext cx="5238000" cy="189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500" b="1">
                <a:solidFill>
                  <a:schemeClr val="dk1"/>
                </a:solidFill>
                <a:latin typeface="Times New Roman"/>
                <a:ea typeface="Times New Roman"/>
                <a:cs typeface="Times New Roman"/>
                <a:sym typeface="Times New Roman"/>
              </a:rPr>
              <a:t>Ethical Risks:</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Animal abuse via app info</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Troll users wasting admin time</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Panic button confusion in dense areas</a:t>
            </a:r>
            <a:endParaRPr sz="1500">
              <a:solidFill>
                <a:schemeClr val="dk1"/>
              </a:solidFill>
              <a:latin typeface="Times New Roman"/>
              <a:ea typeface="Times New Roman"/>
              <a:cs typeface="Times New Roman"/>
              <a:sym typeface="Times New Roman"/>
            </a:endParaRPr>
          </a:p>
        </p:txBody>
      </p:sp>
      <p:sp>
        <p:nvSpPr>
          <p:cNvPr id="389" name="Google Shape;389;p42"/>
          <p:cNvSpPr txBox="1"/>
          <p:nvPr/>
        </p:nvSpPr>
        <p:spPr>
          <a:xfrm>
            <a:off x="156000" y="1499925"/>
            <a:ext cx="4070100" cy="2582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500" b="1">
                <a:solidFill>
                  <a:schemeClr val="dk1"/>
                </a:solidFill>
                <a:latin typeface="Times New Roman"/>
                <a:ea typeface="Times New Roman"/>
                <a:cs typeface="Times New Roman"/>
                <a:sym typeface="Times New Roman"/>
              </a:rPr>
              <a:t>Technical Risks:</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Data overload → Lag or crashes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Internet/power outages → Interrupt operations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Cyber attacks → Unlikely, but possible</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393"/>
        <p:cNvGrpSpPr/>
        <p:nvPr/>
      </p:nvGrpSpPr>
      <p:grpSpPr>
        <a:xfrm>
          <a:off x="0" y="0"/>
          <a:ext cx="0" cy="0"/>
          <a:chOff x="0" y="0"/>
          <a:chExt cx="0" cy="0"/>
        </a:xfrm>
      </p:grpSpPr>
      <p:cxnSp>
        <p:nvCxnSpPr>
          <p:cNvPr id="394" name="Google Shape;394;p43"/>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395" name="Google Shape;395;p43"/>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396" name="Google Shape;396;p43"/>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397" name="Google Shape;397;p43"/>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398" name="Google Shape;398;p43"/>
          <p:cNvSpPr txBox="1"/>
          <p:nvPr/>
        </p:nvSpPr>
        <p:spPr>
          <a:xfrm>
            <a:off x="1481975" y="13027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399" name="Google Shape;399;p43"/>
          <p:cNvSpPr txBox="1"/>
          <p:nvPr/>
        </p:nvSpPr>
        <p:spPr>
          <a:xfrm>
            <a:off x="156000" y="825925"/>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Risk Reduction Measures</a:t>
            </a:r>
            <a:endParaRPr sz="1500" b="1">
              <a:solidFill>
                <a:schemeClr val="dk1"/>
              </a:solidFill>
              <a:latin typeface="Times New Roman"/>
              <a:ea typeface="Times New Roman"/>
              <a:cs typeface="Times New Roman"/>
              <a:sym typeface="Times New Roman"/>
            </a:endParaRPr>
          </a:p>
        </p:txBody>
      </p:sp>
      <p:sp>
        <p:nvSpPr>
          <p:cNvPr id="400" name="Google Shape;400;p43"/>
          <p:cNvSpPr txBox="1"/>
          <p:nvPr/>
        </p:nvSpPr>
        <p:spPr>
          <a:xfrm>
            <a:off x="156000" y="244092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01" name="Google Shape;401;p43"/>
          <p:cNvSpPr txBox="1"/>
          <p:nvPr/>
        </p:nvSpPr>
        <p:spPr>
          <a:xfrm>
            <a:off x="156000" y="3531950"/>
            <a:ext cx="3507600" cy="69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sz="1700" b="1">
              <a:solidFill>
                <a:schemeClr val="dk1"/>
              </a:solidFill>
            </a:endParaRPr>
          </a:p>
        </p:txBody>
      </p:sp>
      <p:sp>
        <p:nvSpPr>
          <p:cNvPr id="402" name="Google Shape;402;p43"/>
          <p:cNvSpPr txBox="1"/>
          <p:nvPr/>
        </p:nvSpPr>
        <p:spPr>
          <a:xfrm>
            <a:off x="893825" y="166475"/>
            <a:ext cx="5928300" cy="554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GB" sz="2400" b="1">
                <a:solidFill>
                  <a:schemeClr val="dk1"/>
                </a:solidFill>
                <a:latin typeface="Times New Roman"/>
                <a:ea typeface="Times New Roman"/>
                <a:cs typeface="Times New Roman"/>
                <a:sym typeface="Times New Roman"/>
              </a:rPr>
              <a:t>MITIGATION STRATEGIES</a:t>
            </a:r>
            <a:endParaRPr sz="2400" b="1">
              <a:solidFill>
                <a:schemeClr val="dk1"/>
              </a:solidFill>
              <a:latin typeface="Times New Roman"/>
              <a:ea typeface="Times New Roman"/>
              <a:cs typeface="Times New Roman"/>
              <a:sym typeface="Times New Roman"/>
            </a:endParaRPr>
          </a:p>
        </p:txBody>
      </p:sp>
      <p:sp>
        <p:nvSpPr>
          <p:cNvPr id="403" name="Google Shape;403;p43"/>
          <p:cNvSpPr txBox="1"/>
          <p:nvPr/>
        </p:nvSpPr>
        <p:spPr>
          <a:xfrm>
            <a:off x="4299600" y="1150550"/>
            <a:ext cx="53088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chemeClr val="dk1"/>
              </a:solidFill>
            </a:endParaRPr>
          </a:p>
        </p:txBody>
      </p:sp>
      <p:sp>
        <p:nvSpPr>
          <p:cNvPr id="404" name="Google Shape;404;p43"/>
          <p:cNvSpPr txBox="1"/>
          <p:nvPr/>
        </p:nvSpPr>
        <p:spPr>
          <a:xfrm>
            <a:off x="156000" y="1535450"/>
            <a:ext cx="5238000" cy="2805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Secure sensor placement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Hardware durability testing</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Backup systems for power/internet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Admin alerts for abuse &amp; verification</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Limit data exposure for animal safety</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p:txBody>
      </p:sp>
      <p:sp>
        <p:nvSpPr>
          <p:cNvPr id="405" name="Google Shape;405;p43"/>
          <p:cNvSpPr txBox="1"/>
          <p:nvPr/>
        </p:nvSpPr>
        <p:spPr>
          <a:xfrm>
            <a:off x="4299600" y="3469525"/>
            <a:ext cx="4844400" cy="3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50">
              <a:solidFill>
                <a:schemeClr val="dk1"/>
              </a:solidFill>
            </a:endParaRPr>
          </a:p>
        </p:txBody>
      </p:sp>
      <p:grpSp>
        <p:nvGrpSpPr>
          <p:cNvPr id="406" name="Google Shape;406;p43"/>
          <p:cNvGrpSpPr/>
          <p:nvPr/>
        </p:nvGrpSpPr>
        <p:grpSpPr>
          <a:xfrm>
            <a:off x="6479499" y="947900"/>
            <a:ext cx="638217" cy="537158"/>
            <a:chOff x="-33680" y="-8369"/>
            <a:chExt cx="854946" cy="719569"/>
          </a:xfrm>
        </p:grpSpPr>
        <p:sp>
          <p:nvSpPr>
            <p:cNvPr id="407" name="Google Shape;407;p43"/>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08" name="Google Shape;408;p43"/>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409" name="Google Shape;409;p43"/>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5">
              <a:alphaModFix/>
            </a:blip>
            <a:stretch>
              <a:fillRect/>
            </a:stretch>
          </a:blipFill>
          <a:ln>
            <a:noFill/>
          </a:ln>
        </p:spPr>
        <p:txBody>
          <a:bodyP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142"/>
        <p:cNvGrpSpPr/>
        <p:nvPr/>
      </p:nvGrpSpPr>
      <p:grpSpPr>
        <a:xfrm>
          <a:off x="0" y="0"/>
          <a:ext cx="0" cy="0"/>
          <a:chOff x="0" y="0"/>
          <a:chExt cx="0" cy="0"/>
        </a:xfrm>
      </p:grpSpPr>
      <p:cxnSp>
        <p:nvCxnSpPr>
          <p:cNvPr id="143" name="Google Shape;143;p26"/>
          <p:cNvCxnSpPr/>
          <p:nvPr/>
        </p:nvCxnSpPr>
        <p:spPr>
          <a:xfrm>
            <a:off x="203219" y="4156626"/>
            <a:ext cx="8549330" cy="0"/>
          </a:xfrm>
          <a:prstGeom prst="straightConnector1">
            <a:avLst/>
          </a:prstGeom>
          <a:noFill/>
          <a:ln w="38100" cap="flat" cmpd="sng">
            <a:solidFill>
              <a:srgbClr val="000000"/>
            </a:solidFill>
            <a:prstDash val="solid"/>
            <a:round/>
            <a:headEnd type="none" w="sm" len="sm"/>
            <a:tailEnd type="none" w="sm" len="sm"/>
          </a:ln>
        </p:spPr>
      </p:cxnSp>
      <p:sp>
        <p:nvSpPr>
          <p:cNvPr id="144" name="Google Shape;144;p26"/>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145" name="Google Shape;145;p26"/>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grpSp>
        <p:nvGrpSpPr>
          <p:cNvPr id="146" name="Google Shape;146;p26"/>
          <p:cNvGrpSpPr/>
          <p:nvPr/>
        </p:nvGrpSpPr>
        <p:grpSpPr>
          <a:xfrm>
            <a:off x="6479498" y="947899"/>
            <a:ext cx="638231" cy="537170"/>
            <a:chOff x="-33680" y="-8369"/>
            <a:chExt cx="854946" cy="719569"/>
          </a:xfrm>
        </p:grpSpPr>
        <p:sp>
          <p:nvSpPr>
            <p:cNvPr id="147" name="Google Shape;147;p26"/>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8" name="Google Shape;148;p26"/>
            <p:cNvSpPr txBox="1"/>
            <p:nvPr/>
          </p:nvSpPr>
          <p:spPr>
            <a:xfrm>
              <a:off x="76200" y="22225"/>
              <a:ext cx="660400" cy="561975"/>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49" name="Google Shape;149;p26"/>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5">
              <a:alphaModFix/>
            </a:blip>
            <a:stretch>
              <a:fillRect/>
            </a:stretch>
          </a:blipFill>
          <a:ln>
            <a:noFill/>
          </a:ln>
        </p:spPr>
        <p:txBody>
          <a:bodyPr/>
          <a:lstStyle/>
          <a:p>
            <a:endParaRPr lang="en-GB"/>
          </a:p>
        </p:txBody>
      </p:sp>
      <p:sp>
        <p:nvSpPr>
          <p:cNvPr id="150" name="Google Shape;150;p26"/>
          <p:cNvSpPr txBox="1"/>
          <p:nvPr/>
        </p:nvSpPr>
        <p:spPr>
          <a:xfrm>
            <a:off x="306261" y="1871523"/>
            <a:ext cx="5970000" cy="12006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GB" sz="1500" i="0" u="none" strike="noStrike" cap="none">
                <a:solidFill>
                  <a:srgbClr val="000000"/>
                </a:solidFill>
                <a:latin typeface="Times New Roman"/>
                <a:ea typeface="Times New Roman"/>
                <a:cs typeface="Times New Roman"/>
                <a:sym typeface="Times New Roman"/>
              </a:rPr>
              <a:t>PetPal is a smart system that helps track and care for stray animals on campus using QR codes, sensor-based feeders, and live updates. It aims to improve animal welfare and create a more organized, safe, and responsible environment for both animals and people.</a:t>
            </a:r>
            <a:endParaRPr sz="1500">
              <a:latin typeface="Times New Roman"/>
              <a:ea typeface="Times New Roman"/>
              <a:cs typeface="Times New Roman"/>
              <a:sym typeface="Times New Roman"/>
            </a:endParaRPr>
          </a:p>
        </p:txBody>
      </p:sp>
      <p:sp>
        <p:nvSpPr>
          <p:cNvPr id="151" name="Google Shape;151;p26"/>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152" name="Google Shape;152;p26"/>
          <p:cNvSpPr txBox="1"/>
          <p:nvPr/>
        </p:nvSpPr>
        <p:spPr>
          <a:xfrm>
            <a:off x="203225" y="199200"/>
            <a:ext cx="3778200" cy="14037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GB" sz="2400" b="1" i="0" u="none" strike="noStrike" cap="none">
                <a:solidFill>
                  <a:srgbClr val="000000"/>
                </a:solidFill>
                <a:latin typeface="Times New Roman"/>
                <a:ea typeface="Times New Roman"/>
                <a:cs typeface="Times New Roman"/>
                <a:sym typeface="Times New Roman"/>
              </a:rPr>
              <a:t>SMART CAMPUS ANIMAL MONITORING SYSTEM</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413"/>
        <p:cNvGrpSpPr/>
        <p:nvPr/>
      </p:nvGrpSpPr>
      <p:grpSpPr>
        <a:xfrm>
          <a:off x="0" y="0"/>
          <a:ext cx="0" cy="0"/>
          <a:chOff x="0" y="0"/>
          <a:chExt cx="0" cy="0"/>
        </a:xfrm>
      </p:grpSpPr>
      <p:cxnSp>
        <p:nvCxnSpPr>
          <p:cNvPr id="414" name="Google Shape;414;p44"/>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415" name="Google Shape;415;p44"/>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416" name="Google Shape;416;p44"/>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417" name="Google Shape;417;p44"/>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418" name="Google Shape;418;p44"/>
          <p:cNvSpPr txBox="1"/>
          <p:nvPr/>
        </p:nvSpPr>
        <p:spPr>
          <a:xfrm>
            <a:off x="1481975" y="13027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19" name="Google Shape;419;p44"/>
          <p:cNvSpPr txBox="1"/>
          <p:nvPr/>
        </p:nvSpPr>
        <p:spPr>
          <a:xfrm>
            <a:off x="156000" y="836450"/>
            <a:ext cx="2657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Focusing on</a:t>
            </a:r>
            <a:endParaRPr sz="1500" b="1">
              <a:solidFill>
                <a:schemeClr val="dk1"/>
              </a:solidFill>
              <a:latin typeface="Times New Roman"/>
              <a:ea typeface="Times New Roman"/>
              <a:cs typeface="Times New Roman"/>
              <a:sym typeface="Times New Roman"/>
            </a:endParaRPr>
          </a:p>
        </p:txBody>
      </p:sp>
      <p:sp>
        <p:nvSpPr>
          <p:cNvPr id="420" name="Google Shape;420;p44"/>
          <p:cNvSpPr txBox="1"/>
          <p:nvPr/>
        </p:nvSpPr>
        <p:spPr>
          <a:xfrm>
            <a:off x="156000" y="244092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21" name="Google Shape;421;p44"/>
          <p:cNvSpPr txBox="1"/>
          <p:nvPr/>
        </p:nvSpPr>
        <p:spPr>
          <a:xfrm>
            <a:off x="156000" y="3531950"/>
            <a:ext cx="3507600" cy="69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sz="1700" b="1">
              <a:solidFill>
                <a:schemeClr val="dk1"/>
              </a:solidFill>
            </a:endParaRPr>
          </a:p>
        </p:txBody>
      </p:sp>
      <p:sp>
        <p:nvSpPr>
          <p:cNvPr id="422" name="Google Shape;422;p44"/>
          <p:cNvSpPr txBox="1"/>
          <p:nvPr/>
        </p:nvSpPr>
        <p:spPr>
          <a:xfrm>
            <a:off x="2518925" y="166475"/>
            <a:ext cx="4122000" cy="5541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GB" sz="2400" b="1">
                <a:solidFill>
                  <a:schemeClr val="dk1"/>
                </a:solidFill>
                <a:latin typeface="Times New Roman"/>
                <a:ea typeface="Times New Roman"/>
                <a:cs typeface="Times New Roman"/>
                <a:sym typeface="Times New Roman"/>
              </a:rPr>
              <a:t>SOFTWARE TOOLS</a:t>
            </a:r>
            <a:endParaRPr sz="2400" b="1">
              <a:solidFill>
                <a:schemeClr val="dk1"/>
              </a:solidFill>
              <a:latin typeface="Times New Roman"/>
              <a:ea typeface="Times New Roman"/>
              <a:cs typeface="Times New Roman"/>
              <a:sym typeface="Times New Roman"/>
            </a:endParaRPr>
          </a:p>
        </p:txBody>
      </p:sp>
      <p:sp>
        <p:nvSpPr>
          <p:cNvPr id="423" name="Google Shape;423;p44"/>
          <p:cNvSpPr txBox="1"/>
          <p:nvPr/>
        </p:nvSpPr>
        <p:spPr>
          <a:xfrm>
            <a:off x="156000" y="1367825"/>
            <a:ext cx="2501100" cy="1743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Development,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Database management,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UI/UX design.</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p:txBody>
      </p:sp>
      <p:sp>
        <p:nvSpPr>
          <p:cNvPr id="424" name="Google Shape;424;p44"/>
          <p:cNvSpPr txBox="1"/>
          <p:nvPr/>
        </p:nvSpPr>
        <p:spPr>
          <a:xfrm>
            <a:off x="362975" y="3605025"/>
            <a:ext cx="52380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chemeClr val="dk1"/>
              </a:solidFill>
            </a:endParaRPr>
          </a:p>
        </p:txBody>
      </p:sp>
      <p:sp>
        <p:nvSpPr>
          <p:cNvPr id="425" name="Google Shape;425;p44"/>
          <p:cNvSpPr txBox="1"/>
          <p:nvPr/>
        </p:nvSpPr>
        <p:spPr>
          <a:xfrm>
            <a:off x="4299600" y="3469525"/>
            <a:ext cx="4844400" cy="3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50">
              <a:solidFill>
                <a:schemeClr val="dk1"/>
              </a:solidFill>
            </a:endParaRPr>
          </a:p>
        </p:txBody>
      </p:sp>
      <p:sp>
        <p:nvSpPr>
          <p:cNvPr id="426" name="Google Shape;426;p44"/>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5">
              <a:alphaModFix/>
            </a:blip>
            <a:stretch>
              <a:fillRect/>
            </a:stretch>
          </a:blipFill>
          <a:ln>
            <a:noFill/>
          </a:ln>
        </p:spPr>
        <p:txBody>
          <a:bodyPr/>
          <a:lstStyle/>
          <a:p>
            <a:endParaRPr lang="en-GB"/>
          </a:p>
        </p:txBody>
      </p:sp>
      <p:grpSp>
        <p:nvGrpSpPr>
          <p:cNvPr id="427" name="Google Shape;427;p44"/>
          <p:cNvGrpSpPr/>
          <p:nvPr/>
        </p:nvGrpSpPr>
        <p:grpSpPr>
          <a:xfrm>
            <a:off x="6479499" y="947900"/>
            <a:ext cx="638217" cy="537158"/>
            <a:chOff x="-33680" y="-8369"/>
            <a:chExt cx="854946" cy="719569"/>
          </a:xfrm>
        </p:grpSpPr>
        <p:sp>
          <p:nvSpPr>
            <p:cNvPr id="428" name="Google Shape;428;p44"/>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29" name="Google Shape;429;p44"/>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430" name="Google Shape;430;p44"/>
          <p:cNvSpPr txBox="1"/>
          <p:nvPr/>
        </p:nvSpPr>
        <p:spPr>
          <a:xfrm>
            <a:off x="3395750" y="797100"/>
            <a:ext cx="2657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Considering</a:t>
            </a:r>
            <a:endParaRPr sz="1500" b="1">
              <a:solidFill>
                <a:schemeClr val="dk1"/>
              </a:solidFill>
              <a:latin typeface="Times New Roman"/>
              <a:ea typeface="Times New Roman"/>
              <a:cs typeface="Times New Roman"/>
              <a:sym typeface="Times New Roman"/>
            </a:endParaRPr>
          </a:p>
        </p:txBody>
      </p:sp>
      <p:sp>
        <p:nvSpPr>
          <p:cNvPr id="431" name="Google Shape;431;p44"/>
          <p:cNvSpPr txBox="1"/>
          <p:nvPr/>
        </p:nvSpPr>
        <p:spPr>
          <a:xfrm>
            <a:off x="3395750" y="244092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32" name="Google Shape;432;p44"/>
          <p:cNvSpPr txBox="1"/>
          <p:nvPr/>
        </p:nvSpPr>
        <p:spPr>
          <a:xfrm>
            <a:off x="3395750" y="1367825"/>
            <a:ext cx="2501100" cy="1743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Cost,</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Training days,</a:t>
            </a:r>
            <a:br>
              <a:rPr lang="en-GB"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Functionality.</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436"/>
        <p:cNvGrpSpPr/>
        <p:nvPr/>
      </p:nvGrpSpPr>
      <p:grpSpPr>
        <a:xfrm>
          <a:off x="0" y="0"/>
          <a:ext cx="0" cy="0"/>
          <a:chOff x="0" y="0"/>
          <a:chExt cx="0" cy="0"/>
        </a:xfrm>
      </p:grpSpPr>
      <p:cxnSp>
        <p:nvCxnSpPr>
          <p:cNvPr id="437" name="Google Shape;437;p45"/>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438" name="Google Shape;438;p45"/>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439" name="Google Shape;439;p45"/>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440" name="Google Shape;440;p45"/>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441" name="Google Shape;441;p45"/>
          <p:cNvSpPr txBox="1"/>
          <p:nvPr/>
        </p:nvSpPr>
        <p:spPr>
          <a:xfrm>
            <a:off x="1481975" y="13027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42" name="Google Shape;442;p45"/>
          <p:cNvSpPr txBox="1"/>
          <p:nvPr/>
        </p:nvSpPr>
        <p:spPr>
          <a:xfrm>
            <a:off x="0" y="813350"/>
            <a:ext cx="4924200" cy="4155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Times New Roman"/>
              <a:buAutoNum type="arabicPeriod"/>
            </a:pPr>
            <a:r>
              <a:rPr lang="en-GB" sz="1500" b="1">
                <a:solidFill>
                  <a:schemeClr val="dk1"/>
                </a:solidFill>
                <a:latin typeface="Times New Roman"/>
                <a:ea typeface="Times New Roman"/>
                <a:cs typeface="Times New Roman"/>
                <a:sym typeface="Times New Roman"/>
              </a:rPr>
              <a:t>Development of the Mobile Application</a:t>
            </a:r>
            <a:endParaRPr sz="1500" b="1">
              <a:solidFill>
                <a:schemeClr val="dk1"/>
              </a:solidFill>
              <a:latin typeface="Times New Roman"/>
              <a:ea typeface="Times New Roman"/>
              <a:cs typeface="Times New Roman"/>
              <a:sym typeface="Times New Roman"/>
            </a:endParaRPr>
          </a:p>
        </p:txBody>
      </p:sp>
      <p:sp>
        <p:nvSpPr>
          <p:cNvPr id="443" name="Google Shape;443;p45"/>
          <p:cNvSpPr txBox="1"/>
          <p:nvPr/>
        </p:nvSpPr>
        <p:spPr>
          <a:xfrm>
            <a:off x="156000" y="244092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44" name="Google Shape;444;p45"/>
          <p:cNvSpPr txBox="1"/>
          <p:nvPr/>
        </p:nvSpPr>
        <p:spPr>
          <a:xfrm>
            <a:off x="156000" y="3531950"/>
            <a:ext cx="3507600" cy="69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sz="1700" b="1">
              <a:solidFill>
                <a:schemeClr val="dk1"/>
              </a:solidFill>
            </a:endParaRPr>
          </a:p>
        </p:txBody>
      </p:sp>
      <p:sp>
        <p:nvSpPr>
          <p:cNvPr id="445" name="Google Shape;445;p45"/>
          <p:cNvSpPr txBox="1"/>
          <p:nvPr/>
        </p:nvSpPr>
        <p:spPr>
          <a:xfrm>
            <a:off x="2518925" y="166475"/>
            <a:ext cx="4122000" cy="5541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GB" sz="2400" b="1">
                <a:solidFill>
                  <a:schemeClr val="dk1"/>
                </a:solidFill>
                <a:latin typeface="Times New Roman"/>
                <a:ea typeface="Times New Roman"/>
                <a:cs typeface="Times New Roman"/>
                <a:sym typeface="Times New Roman"/>
              </a:rPr>
              <a:t>SOFTWARE TOOLS</a:t>
            </a:r>
            <a:endParaRPr sz="2400" b="1">
              <a:solidFill>
                <a:schemeClr val="dk1"/>
              </a:solidFill>
              <a:latin typeface="Times New Roman"/>
              <a:ea typeface="Times New Roman"/>
              <a:cs typeface="Times New Roman"/>
              <a:sym typeface="Times New Roman"/>
            </a:endParaRPr>
          </a:p>
        </p:txBody>
      </p:sp>
      <p:sp>
        <p:nvSpPr>
          <p:cNvPr id="446" name="Google Shape;446;p45"/>
          <p:cNvSpPr txBox="1"/>
          <p:nvPr/>
        </p:nvSpPr>
        <p:spPr>
          <a:xfrm>
            <a:off x="156000" y="1367825"/>
            <a:ext cx="3996000" cy="253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u="sng">
                <a:solidFill>
                  <a:schemeClr val="dk1"/>
                </a:solidFill>
                <a:latin typeface="Times New Roman"/>
                <a:ea typeface="Times New Roman"/>
                <a:cs typeface="Times New Roman"/>
                <a:sym typeface="Times New Roman"/>
              </a:rPr>
              <a:t>Android Studio</a:t>
            </a:r>
            <a:r>
              <a:rPr lang="en-GB"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most stable and comprehensive Flutter development environment</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built-in emulators, advanced debugging tools and deep integration with Android SDK</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strong community support and detailed documentation</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p:txBody>
      </p:sp>
      <p:sp>
        <p:nvSpPr>
          <p:cNvPr id="447" name="Google Shape;447;p45"/>
          <p:cNvSpPr txBox="1"/>
          <p:nvPr/>
        </p:nvSpPr>
        <p:spPr>
          <a:xfrm>
            <a:off x="362975" y="3605025"/>
            <a:ext cx="52380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chemeClr val="dk1"/>
              </a:solidFill>
            </a:endParaRPr>
          </a:p>
        </p:txBody>
      </p:sp>
      <p:sp>
        <p:nvSpPr>
          <p:cNvPr id="448" name="Google Shape;448;p45"/>
          <p:cNvSpPr txBox="1"/>
          <p:nvPr/>
        </p:nvSpPr>
        <p:spPr>
          <a:xfrm>
            <a:off x="4299600" y="3469525"/>
            <a:ext cx="4844400" cy="3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50">
              <a:solidFill>
                <a:schemeClr val="dk1"/>
              </a:solidFill>
            </a:endParaRPr>
          </a:p>
        </p:txBody>
      </p:sp>
      <p:pic>
        <p:nvPicPr>
          <p:cNvPr id="449" name="Google Shape;449;p45"/>
          <p:cNvPicPr preferRelativeResize="0"/>
          <p:nvPr/>
        </p:nvPicPr>
        <p:blipFill>
          <a:blip r:embed="rId5">
            <a:alphaModFix/>
          </a:blip>
          <a:stretch>
            <a:fillRect/>
          </a:stretch>
        </p:blipFill>
        <p:spPr>
          <a:xfrm>
            <a:off x="4151850" y="934100"/>
            <a:ext cx="4694850" cy="282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453"/>
        <p:cNvGrpSpPr/>
        <p:nvPr/>
      </p:nvGrpSpPr>
      <p:grpSpPr>
        <a:xfrm>
          <a:off x="0" y="0"/>
          <a:ext cx="0" cy="0"/>
          <a:chOff x="0" y="0"/>
          <a:chExt cx="0" cy="0"/>
        </a:xfrm>
      </p:grpSpPr>
      <p:cxnSp>
        <p:nvCxnSpPr>
          <p:cNvPr id="454" name="Google Shape;454;p46"/>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455" name="Google Shape;455;p46"/>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456" name="Google Shape;456;p46"/>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457" name="Google Shape;457;p46"/>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458" name="Google Shape;458;p46"/>
          <p:cNvSpPr txBox="1"/>
          <p:nvPr/>
        </p:nvSpPr>
        <p:spPr>
          <a:xfrm>
            <a:off x="1481975" y="13027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59" name="Google Shape;459;p46"/>
          <p:cNvSpPr txBox="1"/>
          <p:nvPr/>
        </p:nvSpPr>
        <p:spPr>
          <a:xfrm>
            <a:off x="0" y="813350"/>
            <a:ext cx="49242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 2.    Database Management System</a:t>
            </a:r>
            <a:endParaRPr sz="1500" b="1">
              <a:solidFill>
                <a:schemeClr val="dk1"/>
              </a:solidFill>
              <a:latin typeface="Times New Roman"/>
              <a:ea typeface="Times New Roman"/>
              <a:cs typeface="Times New Roman"/>
              <a:sym typeface="Times New Roman"/>
            </a:endParaRPr>
          </a:p>
        </p:txBody>
      </p:sp>
      <p:sp>
        <p:nvSpPr>
          <p:cNvPr id="460" name="Google Shape;460;p46"/>
          <p:cNvSpPr txBox="1"/>
          <p:nvPr/>
        </p:nvSpPr>
        <p:spPr>
          <a:xfrm>
            <a:off x="156000" y="244092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61" name="Google Shape;461;p46"/>
          <p:cNvSpPr txBox="1"/>
          <p:nvPr/>
        </p:nvSpPr>
        <p:spPr>
          <a:xfrm>
            <a:off x="156000" y="3531950"/>
            <a:ext cx="3507600" cy="69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sz="1700" b="1">
              <a:solidFill>
                <a:schemeClr val="dk1"/>
              </a:solidFill>
            </a:endParaRPr>
          </a:p>
        </p:txBody>
      </p:sp>
      <p:sp>
        <p:nvSpPr>
          <p:cNvPr id="462" name="Google Shape;462;p46"/>
          <p:cNvSpPr txBox="1"/>
          <p:nvPr/>
        </p:nvSpPr>
        <p:spPr>
          <a:xfrm>
            <a:off x="2518925" y="166475"/>
            <a:ext cx="4122000" cy="5541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GB" sz="2400" b="1">
                <a:solidFill>
                  <a:schemeClr val="dk1"/>
                </a:solidFill>
                <a:latin typeface="Times New Roman"/>
                <a:ea typeface="Times New Roman"/>
                <a:cs typeface="Times New Roman"/>
                <a:sym typeface="Times New Roman"/>
              </a:rPr>
              <a:t>SOFTWARE TOOLS</a:t>
            </a:r>
            <a:endParaRPr sz="2400" b="1">
              <a:solidFill>
                <a:schemeClr val="dk1"/>
              </a:solidFill>
              <a:latin typeface="Times New Roman"/>
              <a:ea typeface="Times New Roman"/>
              <a:cs typeface="Times New Roman"/>
              <a:sym typeface="Times New Roman"/>
            </a:endParaRPr>
          </a:p>
        </p:txBody>
      </p:sp>
      <p:sp>
        <p:nvSpPr>
          <p:cNvPr id="463" name="Google Shape;463;p46"/>
          <p:cNvSpPr txBox="1"/>
          <p:nvPr/>
        </p:nvSpPr>
        <p:spPr>
          <a:xfrm>
            <a:off x="156000" y="1367825"/>
            <a:ext cx="3996300" cy="212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u="sng">
                <a:solidFill>
                  <a:schemeClr val="dk1"/>
                </a:solidFill>
                <a:latin typeface="Times New Roman"/>
                <a:ea typeface="Times New Roman"/>
                <a:cs typeface="Times New Roman"/>
                <a:sym typeface="Times New Roman"/>
              </a:rPr>
              <a:t>Firebase: </a:t>
            </a:r>
            <a:endParaRPr sz="1500" u="sng">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integrates with Flutter using official plugins</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fast and reliable implementation of core features </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real-time synchronization and easy scalability</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None/>
            </a:pPr>
            <a:endParaRPr sz="1500">
              <a:solidFill>
                <a:schemeClr val="dk1"/>
              </a:solidFill>
              <a:latin typeface="Times New Roman"/>
              <a:ea typeface="Times New Roman"/>
              <a:cs typeface="Times New Roman"/>
              <a:sym typeface="Times New Roman"/>
            </a:endParaRPr>
          </a:p>
        </p:txBody>
      </p:sp>
      <p:sp>
        <p:nvSpPr>
          <p:cNvPr id="464" name="Google Shape;464;p46"/>
          <p:cNvSpPr txBox="1"/>
          <p:nvPr/>
        </p:nvSpPr>
        <p:spPr>
          <a:xfrm>
            <a:off x="362975" y="3605025"/>
            <a:ext cx="52380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chemeClr val="dk1"/>
              </a:solidFill>
            </a:endParaRPr>
          </a:p>
        </p:txBody>
      </p:sp>
      <p:sp>
        <p:nvSpPr>
          <p:cNvPr id="465" name="Google Shape;465;p46"/>
          <p:cNvSpPr txBox="1"/>
          <p:nvPr/>
        </p:nvSpPr>
        <p:spPr>
          <a:xfrm>
            <a:off x="4299600" y="3469525"/>
            <a:ext cx="4844400" cy="3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50">
              <a:solidFill>
                <a:schemeClr val="dk1"/>
              </a:solidFill>
            </a:endParaRPr>
          </a:p>
        </p:txBody>
      </p:sp>
      <p:pic>
        <p:nvPicPr>
          <p:cNvPr id="466" name="Google Shape;466;p46"/>
          <p:cNvPicPr preferRelativeResize="0"/>
          <p:nvPr/>
        </p:nvPicPr>
        <p:blipFill>
          <a:blip r:embed="rId5">
            <a:alphaModFix/>
          </a:blip>
          <a:stretch>
            <a:fillRect/>
          </a:stretch>
        </p:blipFill>
        <p:spPr>
          <a:xfrm>
            <a:off x="4152311" y="926075"/>
            <a:ext cx="4694400" cy="28273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470"/>
        <p:cNvGrpSpPr/>
        <p:nvPr/>
      </p:nvGrpSpPr>
      <p:grpSpPr>
        <a:xfrm>
          <a:off x="0" y="0"/>
          <a:ext cx="0" cy="0"/>
          <a:chOff x="0" y="0"/>
          <a:chExt cx="0" cy="0"/>
        </a:xfrm>
      </p:grpSpPr>
      <p:cxnSp>
        <p:nvCxnSpPr>
          <p:cNvPr id="471" name="Google Shape;471;p47"/>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472" name="Google Shape;472;p47"/>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473" name="Google Shape;473;p47"/>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sp>
        <p:nvSpPr>
          <p:cNvPr id="474" name="Google Shape;474;p47"/>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475" name="Google Shape;475;p47"/>
          <p:cNvSpPr txBox="1"/>
          <p:nvPr/>
        </p:nvSpPr>
        <p:spPr>
          <a:xfrm>
            <a:off x="1481975" y="13027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76" name="Google Shape;476;p47"/>
          <p:cNvSpPr txBox="1"/>
          <p:nvPr/>
        </p:nvSpPr>
        <p:spPr>
          <a:xfrm>
            <a:off x="0" y="813350"/>
            <a:ext cx="49242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 3.  User Interface Design</a:t>
            </a:r>
            <a:endParaRPr sz="1500" b="1">
              <a:solidFill>
                <a:schemeClr val="dk1"/>
              </a:solidFill>
              <a:latin typeface="Times New Roman"/>
              <a:ea typeface="Times New Roman"/>
              <a:cs typeface="Times New Roman"/>
              <a:sym typeface="Times New Roman"/>
            </a:endParaRPr>
          </a:p>
        </p:txBody>
      </p:sp>
      <p:sp>
        <p:nvSpPr>
          <p:cNvPr id="477" name="Google Shape;477;p47"/>
          <p:cNvSpPr txBox="1"/>
          <p:nvPr/>
        </p:nvSpPr>
        <p:spPr>
          <a:xfrm>
            <a:off x="156000" y="244092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b="1">
              <a:solidFill>
                <a:schemeClr val="dk1"/>
              </a:solidFill>
            </a:endParaRPr>
          </a:p>
        </p:txBody>
      </p:sp>
      <p:sp>
        <p:nvSpPr>
          <p:cNvPr id="478" name="Google Shape;478;p47"/>
          <p:cNvSpPr txBox="1"/>
          <p:nvPr/>
        </p:nvSpPr>
        <p:spPr>
          <a:xfrm>
            <a:off x="156000" y="3531950"/>
            <a:ext cx="3507600" cy="69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None/>
            </a:pPr>
            <a:endParaRPr sz="1700" b="1">
              <a:solidFill>
                <a:schemeClr val="dk1"/>
              </a:solidFill>
            </a:endParaRPr>
          </a:p>
        </p:txBody>
      </p:sp>
      <p:sp>
        <p:nvSpPr>
          <p:cNvPr id="479" name="Google Shape;479;p47"/>
          <p:cNvSpPr txBox="1"/>
          <p:nvPr/>
        </p:nvSpPr>
        <p:spPr>
          <a:xfrm>
            <a:off x="2518925" y="166475"/>
            <a:ext cx="4122000" cy="5541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GB" sz="2400" b="1">
                <a:solidFill>
                  <a:schemeClr val="dk1"/>
                </a:solidFill>
                <a:latin typeface="Times New Roman"/>
                <a:ea typeface="Times New Roman"/>
                <a:cs typeface="Times New Roman"/>
                <a:sym typeface="Times New Roman"/>
              </a:rPr>
              <a:t>SOFTWARE TOOLS</a:t>
            </a:r>
            <a:endParaRPr sz="2400" b="1">
              <a:solidFill>
                <a:schemeClr val="dk1"/>
              </a:solidFill>
              <a:latin typeface="Times New Roman"/>
              <a:ea typeface="Times New Roman"/>
              <a:cs typeface="Times New Roman"/>
              <a:sym typeface="Times New Roman"/>
            </a:endParaRPr>
          </a:p>
        </p:txBody>
      </p:sp>
      <p:sp>
        <p:nvSpPr>
          <p:cNvPr id="480" name="Google Shape;480;p47"/>
          <p:cNvSpPr txBox="1"/>
          <p:nvPr/>
        </p:nvSpPr>
        <p:spPr>
          <a:xfrm>
            <a:off x="156000" y="1367825"/>
            <a:ext cx="3996300" cy="227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u="sng">
                <a:solidFill>
                  <a:schemeClr val="dk1"/>
                </a:solidFill>
                <a:latin typeface="Times New Roman"/>
                <a:ea typeface="Times New Roman"/>
                <a:cs typeface="Times New Roman"/>
                <a:sym typeface="Times New Roman"/>
              </a:rPr>
              <a:t>Figma:</a:t>
            </a:r>
            <a:endParaRPr sz="1500" u="sng">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cloud-based accessibility, powerful collaboration tools and interactive prototyping </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allows team members to work together seamlessly</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plugin ecosystem simplifies tasks, helping us design critical UI components</a:t>
            </a:r>
            <a:endParaRPr sz="1500">
              <a:solidFill>
                <a:schemeClr val="dk1"/>
              </a:solidFill>
              <a:latin typeface="Times New Roman"/>
              <a:ea typeface="Times New Roman"/>
              <a:cs typeface="Times New Roman"/>
              <a:sym typeface="Times New Roman"/>
            </a:endParaRPr>
          </a:p>
        </p:txBody>
      </p:sp>
      <p:sp>
        <p:nvSpPr>
          <p:cNvPr id="481" name="Google Shape;481;p47"/>
          <p:cNvSpPr txBox="1"/>
          <p:nvPr/>
        </p:nvSpPr>
        <p:spPr>
          <a:xfrm>
            <a:off x="362975" y="3605025"/>
            <a:ext cx="52380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chemeClr val="dk1"/>
              </a:solidFill>
            </a:endParaRPr>
          </a:p>
        </p:txBody>
      </p:sp>
      <p:sp>
        <p:nvSpPr>
          <p:cNvPr id="482" name="Google Shape;482;p47"/>
          <p:cNvSpPr txBox="1"/>
          <p:nvPr/>
        </p:nvSpPr>
        <p:spPr>
          <a:xfrm>
            <a:off x="4299600" y="3469525"/>
            <a:ext cx="4844400" cy="3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50">
              <a:solidFill>
                <a:schemeClr val="dk1"/>
              </a:solidFill>
            </a:endParaRPr>
          </a:p>
        </p:txBody>
      </p:sp>
      <p:pic>
        <p:nvPicPr>
          <p:cNvPr id="483" name="Google Shape;483;p47"/>
          <p:cNvPicPr preferRelativeResize="0"/>
          <p:nvPr/>
        </p:nvPicPr>
        <p:blipFill>
          <a:blip r:embed="rId5">
            <a:alphaModFix/>
          </a:blip>
          <a:stretch>
            <a:fillRect/>
          </a:stretch>
        </p:blipFill>
        <p:spPr>
          <a:xfrm>
            <a:off x="4152300" y="903088"/>
            <a:ext cx="4694400" cy="26288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487"/>
        <p:cNvGrpSpPr/>
        <p:nvPr/>
      </p:nvGrpSpPr>
      <p:grpSpPr>
        <a:xfrm>
          <a:off x="0" y="0"/>
          <a:ext cx="0" cy="0"/>
          <a:chOff x="0" y="0"/>
          <a:chExt cx="0" cy="0"/>
        </a:xfrm>
      </p:grpSpPr>
      <p:sp>
        <p:nvSpPr>
          <p:cNvPr id="488" name="Google Shape;488;p48"/>
          <p:cNvSpPr txBox="1"/>
          <p:nvPr/>
        </p:nvSpPr>
        <p:spPr>
          <a:xfrm>
            <a:off x="2635650" y="520700"/>
            <a:ext cx="3872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chemeClr val="dk1"/>
                </a:solidFill>
                <a:latin typeface="Times New Roman"/>
                <a:ea typeface="Times New Roman"/>
                <a:cs typeface="Times New Roman"/>
                <a:sym typeface="Times New Roman"/>
              </a:rPr>
              <a:t>                   </a:t>
            </a:r>
            <a:r>
              <a:rPr lang="en-GB" sz="2400" b="1">
                <a:solidFill>
                  <a:schemeClr val="dk1"/>
                </a:solidFill>
                <a:latin typeface="Times New Roman"/>
                <a:ea typeface="Times New Roman"/>
                <a:cs typeface="Times New Roman"/>
                <a:sym typeface="Times New Roman"/>
              </a:rPr>
              <a:t>GUI</a:t>
            </a:r>
            <a:endParaRPr sz="2400" b="1">
              <a:solidFill>
                <a:schemeClr val="dk1"/>
              </a:solidFill>
              <a:latin typeface="Times New Roman"/>
              <a:ea typeface="Times New Roman"/>
              <a:cs typeface="Times New Roman"/>
              <a:sym typeface="Times New Roman"/>
            </a:endParaRPr>
          </a:p>
        </p:txBody>
      </p:sp>
      <p:pic>
        <p:nvPicPr>
          <p:cNvPr id="489" name="Google Shape;489;p48"/>
          <p:cNvPicPr preferRelativeResize="0"/>
          <p:nvPr/>
        </p:nvPicPr>
        <p:blipFill>
          <a:blip r:embed="rId3">
            <a:alphaModFix/>
          </a:blip>
          <a:stretch>
            <a:fillRect/>
          </a:stretch>
        </p:blipFill>
        <p:spPr>
          <a:xfrm>
            <a:off x="726700" y="1160740"/>
            <a:ext cx="1473525" cy="2822014"/>
          </a:xfrm>
          <a:prstGeom prst="rect">
            <a:avLst/>
          </a:prstGeom>
          <a:noFill/>
          <a:ln>
            <a:noFill/>
          </a:ln>
        </p:spPr>
      </p:pic>
      <p:pic>
        <p:nvPicPr>
          <p:cNvPr id="490" name="Google Shape;490;p48"/>
          <p:cNvPicPr preferRelativeResize="0"/>
          <p:nvPr/>
        </p:nvPicPr>
        <p:blipFill>
          <a:blip r:embed="rId4">
            <a:alphaModFix/>
          </a:blip>
          <a:stretch>
            <a:fillRect/>
          </a:stretch>
        </p:blipFill>
        <p:spPr>
          <a:xfrm>
            <a:off x="5571188" y="1103275"/>
            <a:ext cx="1473525" cy="2850917"/>
          </a:xfrm>
          <a:prstGeom prst="rect">
            <a:avLst/>
          </a:prstGeom>
          <a:noFill/>
          <a:ln>
            <a:noFill/>
          </a:ln>
        </p:spPr>
      </p:pic>
      <p:pic>
        <p:nvPicPr>
          <p:cNvPr id="491" name="Google Shape;491;p48"/>
          <p:cNvPicPr preferRelativeResize="0"/>
          <p:nvPr/>
        </p:nvPicPr>
        <p:blipFill rotWithShape="1">
          <a:blip r:embed="rId5">
            <a:alphaModFix/>
          </a:blip>
          <a:srcRect t="-2899" b="2900"/>
          <a:stretch/>
        </p:blipFill>
        <p:spPr>
          <a:xfrm>
            <a:off x="2361725" y="1059499"/>
            <a:ext cx="1473532" cy="2858850"/>
          </a:xfrm>
          <a:prstGeom prst="rect">
            <a:avLst/>
          </a:prstGeom>
          <a:noFill/>
          <a:ln>
            <a:noFill/>
          </a:ln>
        </p:spPr>
      </p:pic>
      <p:pic>
        <p:nvPicPr>
          <p:cNvPr id="492" name="Google Shape;492;p48"/>
          <p:cNvPicPr preferRelativeResize="0"/>
          <p:nvPr/>
        </p:nvPicPr>
        <p:blipFill>
          <a:blip r:embed="rId6">
            <a:alphaModFix/>
          </a:blip>
          <a:stretch>
            <a:fillRect/>
          </a:stretch>
        </p:blipFill>
        <p:spPr>
          <a:xfrm>
            <a:off x="3966450" y="1154575"/>
            <a:ext cx="1473525" cy="2834362"/>
          </a:xfrm>
          <a:prstGeom prst="rect">
            <a:avLst/>
          </a:prstGeom>
          <a:noFill/>
          <a:ln>
            <a:noFill/>
          </a:ln>
        </p:spPr>
      </p:pic>
      <p:pic>
        <p:nvPicPr>
          <p:cNvPr id="493" name="Google Shape;493;p48"/>
          <p:cNvPicPr preferRelativeResize="0"/>
          <p:nvPr/>
        </p:nvPicPr>
        <p:blipFill>
          <a:blip r:embed="rId7">
            <a:alphaModFix/>
          </a:blip>
          <a:stretch>
            <a:fillRect/>
          </a:stretch>
        </p:blipFill>
        <p:spPr>
          <a:xfrm>
            <a:off x="7175925" y="1131875"/>
            <a:ext cx="1473525" cy="2879732"/>
          </a:xfrm>
          <a:prstGeom prst="rect">
            <a:avLst/>
          </a:prstGeom>
          <a:noFill/>
          <a:ln>
            <a:noFill/>
          </a:ln>
        </p:spPr>
      </p:pic>
      <p:sp>
        <p:nvSpPr>
          <p:cNvPr id="494" name="Google Shape;494;p48"/>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8">
              <a:alphaModFix/>
            </a:blip>
            <a:stretch>
              <a:fillRect/>
            </a:stretch>
          </a:blipFill>
          <a:ln>
            <a:noFill/>
          </a:ln>
        </p:spPr>
        <p:txBody>
          <a:bodyPr/>
          <a:lstStyle/>
          <a:p>
            <a:endParaRPr lang="en-GB"/>
          </a:p>
        </p:txBody>
      </p:sp>
      <p:sp>
        <p:nvSpPr>
          <p:cNvPr id="495" name="Google Shape;495;p48"/>
          <p:cNvSpPr txBox="1"/>
          <p:nvPr/>
        </p:nvSpPr>
        <p:spPr>
          <a:xfrm>
            <a:off x="6640975" y="4450575"/>
            <a:ext cx="30000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496" name="Google Shape;496;p48"/>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9">
              <a:alphaModFix/>
            </a:blip>
            <a:stretch>
              <a:fillRect/>
            </a:stretch>
          </a:blipFill>
          <a:ln>
            <a:noFill/>
          </a:ln>
        </p:spPr>
        <p:txBody>
          <a:bodyPr/>
          <a:lstStyle/>
          <a:p>
            <a:endParaRPr lang="en-GB"/>
          </a:p>
        </p:txBody>
      </p:sp>
      <p:cxnSp>
        <p:nvCxnSpPr>
          <p:cNvPr id="497" name="Google Shape;497;p48"/>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501"/>
        <p:cNvGrpSpPr/>
        <p:nvPr/>
      </p:nvGrpSpPr>
      <p:grpSpPr>
        <a:xfrm>
          <a:off x="0" y="0"/>
          <a:ext cx="0" cy="0"/>
          <a:chOff x="0" y="0"/>
          <a:chExt cx="0" cy="0"/>
        </a:xfrm>
      </p:grpSpPr>
      <p:sp>
        <p:nvSpPr>
          <p:cNvPr id="502" name="Google Shape;502;p49"/>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503" name="Google Shape;503;p49"/>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grpSp>
        <p:nvGrpSpPr>
          <p:cNvPr id="504" name="Google Shape;504;p49"/>
          <p:cNvGrpSpPr/>
          <p:nvPr/>
        </p:nvGrpSpPr>
        <p:grpSpPr>
          <a:xfrm>
            <a:off x="6479499" y="947900"/>
            <a:ext cx="638217" cy="537158"/>
            <a:chOff x="-33680" y="-8369"/>
            <a:chExt cx="854946" cy="719569"/>
          </a:xfrm>
        </p:grpSpPr>
        <p:sp>
          <p:nvSpPr>
            <p:cNvPr id="505" name="Google Shape;505;p49"/>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06" name="Google Shape;506;p49"/>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507" name="Google Shape;507;p49"/>
          <p:cNvSpPr txBox="1"/>
          <p:nvPr/>
        </p:nvSpPr>
        <p:spPr>
          <a:xfrm>
            <a:off x="424225" y="2156950"/>
            <a:ext cx="6538500" cy="69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3300" b="1">
                <a:solidFill>
                  <a:schemeClr val="dk1"/>
                </a:solidFill>
                <a:latin typeface="Times New Roman"/>
                <a:ea typeface="Times New Roman"/>
                <a:cs typeface="Times New Roman"/>
                <a:sym typeface="Times New Roman"/>
              </a:rPr>
              <a:t>THANK YOU FOR LISTENING!</a:t>
            </a:r>
            <a:endParaRPr sz="2400">
              <a:solidFill>
                <a:schemeClr val="dk1"/>
              </a:solidFill>
              <a:latin typeface="Times New Roman"/>
              <a:ea typeface="Times New Roman"/>
              <a:cs typeface="Times New Roman"/>
              <a:sym typeface="Times New Roman"/>
            </a:endParaRPr>
          </a:p>
        </p:txBody>
      </p:sp>
      <p:sp>
        <p:nvSpPr>
          <p:cNvPr id="508" name="Google Shape;508;p49"/>
          <p:cNvSpPr txBox="1"/>
          <p:nvPr/>
        </p:nvSpPr>
        <p:spPr>
          <a:xfrm>
            <a:off x="6590550" y="4363775"/>
            <a:ext cx="31317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509" name="Google Shape;509;p49"/>
          <p:cNvSpPr/>
          <p:nvPr/>
        </p:nvSpPr>
        <p:spPr>
          <a:xfrm>
            <a:off x="7007224" y="45417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5">
              <a:alphaModFix/>
            </a:blip>
            <a:stretch>
              <a:fillRect/>
            </a:stretch>
          </a:blipFill>
          <a:ln>
            <a:noFill/>
          </a:ln>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156"/>
        <p:cNvGrpSpPr/>
        <p:nvPr/>
      </p:nvGrpSpPr>
      <p:grpSpPr>
        <a:xfrm>
          <a:off x="0" y="0"/>
          <a:ext cx="0" cy="0"/>
          <a:chOff x="0" y="0"/>
          <a:chExt cx="0" cy="0"/>
        </a:xfrm>
      </p:grpSpPr>
      <p:cxnSp>
        <p:nvCxnSpPr>
          <p:cNvPr id="157" name="Google Shape;157;p27"/>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158" name="Google Shape;158;p27"/>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159" name="Google Shape;159;p27"/>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grpSp>
        <p:nvGrpSpPr>
          <p:cNvPr id="160" name="Google Shape;160;p27"/>
          <p:cNvGrpSpPr/>
          <p:nvPr/>
        </p:nvGrpSpPr>
        <p:grpSpPr>
          <a:xfrm>
            <a:off x="6479499" y="947900"/>
            <a:ext cx="638217" cy="537158"/>
            <a:chOff x="-33680" y="-8369"/>
            <a:chExt cx="854946" cy="719569"/>
          </a:xfrm>
        </p:grpSpPr>
        <p:sp>
          <p:nvSpPr>
            <p:cNvPr id="161" name="Google Shape;161;p27"/>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2" name="Google Shape;162;p27"/>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63" name="Google Shape;163;p27"/>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5">
              <a:alphaModFix/>
            </a:blip>
            <a:stretch>
              <a:fillRect/>
            </a:stretch>
          </a:blipFill>
          <a:ln>
            <a:noFill/>
          </a:ln>
        </p:spPr>
        <p:txBody>
          <a:bodyPr/>
          <a:lstStyle/>
          <a:p>
            <a:endParaRPr lang="en-GB"/>
          </a:p>
        </p:txBody>
      </p:sp>
      <p:sp>
        <p:nvSpPr>
          <p:cNvPr id="164" name="Google Shape;164;p27"/>
          <p:cNvSpPr txBox="1"/>
          <p:nvPr/>
        </p:nvSpPr>
        <p:spPr>
          <a:xfrm>
            <a:off x="326875" y="1252925"/>
            <a:ext cx="5970000" cy="23574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700" b="1">
                <a:solidFill>
                  <a:schemeClr val="dk1"/>
                </a:solidFill>
                <a:latin typeface="Times New Roman"/>
                <a:ea typeface="Times New Roman"/>
                <a:cs typeface="Times New Roman"/>
                <a:sym typeface="Times New Roman"/>
              </a:rPr>
              <a:t>What is High-Level Functionality?</a:t>
            </a:r>
            <a:endParaRPr sz="1700" b="1">
              <a:solidFill>
                <a:schemeClr val="dk1"/>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chemeClr val="dk1"/>
              </a:buClr>
              <a:buSzPts val="1200"/>
              <a:buChar char="●"/>
            </a:pPr>
            <a:r>
              <a:rPr lang="en-GB" sz="1200">
                <a:solidFill>
                  <a:schemeClr val="dk1"/>
                </a:solidFill>
                <a:latin typeface="Times New Roman"/>
                <a:ea typeface="Times New Roman"/>
                <a:cs typeface="Times New Roman"/>
                <a:sym typeface="Times New Roman"/>
              </a:rPr>
              <a:t>It describes </a:t>
            </a:r>
            <a:r>
              <a:rPr lang="en-GB" sz="1200" b="1">
                <a:solidFill>
                  <a:schemeClr val="dk1"/>
                </a:solidFill>
                <a:latin typeface="Times New Roman"/>
                <a:ea typeface="Times New Roman"/>
                <a:cs typeface="Times New Roman"/>
                <a:sym typeface="Times New Roman"/>
              </a:rPr>
              <a:t>what the system is expected to do</a:t>
            </a:r>
            <a:r>
              <a:rPr lang="en-GB" sz="1200">
                <a:solidFill>
                  <a:schemeClr val="dk1"/>
                </a:solidFill>
                <a:latin typeface="Times New Roman"/>
                <a:ea typeface="Times New Roman"/>
                <a:cs typeface="Times New Roman"/>
                <a:sym typeface="Times New Roman"/>
              </a:rPr>
              <a:t> from a broad perspective.</a:t>
            </a:r>
            <a:br>
              <a:rPr lang="en-GB"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latin typeface="Times New Roman"/>
                <a:ea typeface="Times New Roman"/>
                <a:cs typeface="Times New Roman"/>
                <a:sym typeface="Times New Roman"/>
              </a:rPr>
              <a:t>It focuses on </a:t>
            </a:r>
            <a:r>
              <a:rPr lang="en-GB" sz="1200" b="1">
                <a:solidFill>
                  <a:schemeClr val="dk1"/>
                </a:solidFill>
                <a:latin typeface="Times New Roman"/>
                <a:ea typeface="Times New Roman"/>
                <a:cs typeface="Times New Roman"/>
                <a:sym typeface="Times New Roman"/>
              </a:rPr>
              <a:t>major system behaviours</a:t>
            </a:r>
            <a:r>
              <a:rPr lang="en-GB" sz="1200">
                <a:solidFill>
                  <a:schemeClr val="dk1"/>
                </a:solidFill>
                <a:latin typeface="Times New Roman"/>
                <a:ea typeface="Times New Roman"/>
                <a:cs typeface="Times New Roman"/>
                <a:sym typeface="Times New Roman"/>
              </a:rPr>
              <a:t> and </a:t>
            </a:r>
            <a:r>
              <a:rPr lang="en-GB" sz="1200" b="1">
                <a:solidFill>
                  <a:schemeClr val="dk1"/>
                </a:solidFill>
                <a:latin typeface="Times New Roman"/>
                <a:ea typeface="Times New Roman"/>
                <a:cs typeface="Times New Roman"/>
                <a:sym typeface="Times New Roman"/>
              </a:rPr>
              <a:t>key features</a:t>
            </a:r>
            <a:r>
              <a:rPr lang="en-GB" sz="1200">
                <a:solidFill>
                  <a:schemeClr val="dk1"/>
                </a:solidFill>
                <a:latin typeface="Times New Roman"/>
                <a:ea typeface="Times New Roman"/>
                <a:cs typeface="Times New Roman"/>
                <a:sym typeface="Times New Roman"/>
              </a:rPr>
              <a:t> without going into detailed implementation.</a:t>
            </a:r>
            <a:br>
              <a:rPr lang="en-GB"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latin typeface="Times New Roman"/>
                <a:ea typeface="Times New Roman"/>
                <a:cs typeface="Times New Roman"/>
                <a:sym typeface="Times New Roman"/>
              </a:rPr>
              <a:t>It's used in early stages of design to align stakeholders on the </a:t>
            </a:r>
            <a:r>
              <a:rPr lang="en-GB" sz="1200" b="1">
                <a:solidFill>
                  <a:schemeClr val="dk1"/>
                </a:solidFill>
                <a:latin typeface="Times New Roman"/>
                <a:ea typeface="Times New Roman"/>
                <a:cs typeface="Times New Roman"/>
                <a:sym typeface="Times New Roman"/>
              </a:rPr>
              <a:t>overall capabilities</a:t>
            </a:r>
            <a:r>
              <a:rPr lang="en-GB" sz="1200">
                <a:solidFill>
                  <a:schemeClr val="dk1"/>
                </a:solidFill>
                <a:latin typeface="Times New Roman"/>
                <a:ea typeface="Times New Roman"/>
                <a:cs typeface="Times New Roman"/>
                <a:sym typeface="Times New Roman"/>
              </a:rPr>
              <a:t> of the system.</a:t>
            </a:r>
            <a:endParaRPr sz="1200">
              <a:solidFill>
                <a:schemeClr val="dk1"/>
              </a:solidFill>
              <a:latin typeface="Times New Roman"/>
              <a:ea typeface="Times New Roman"/>
              <a:cs typeface="Times New Roman"/>
              <a:sym typeface="Times New Roman"/>
            </a:endParaRPr>
          </a:p>
          <a:p>
            <a:pPr marL="0" marR="0" lvl="0" indent="0" algn="l" rtl="0">
              <a:lnSpc>
                <a:spcPct val="140011"/>
              </a:lnSpc>
              <a:spcBef>
                <a:spcPts val="1200"/>
              </a:spcBef>
              <a:spcAft>
                <a:spcPts val="0"/>
              </a:spcAft>
              <a:buNone/>
            </a:pPr>
            <a:endParaRPr sz="1700">
              <a:latin typeface="Times New Roman"/>
              <a:ea typeface="Times New Roman"/>
              <a:cs typeface="Times New Roman"/>
              <a:sym typeface="Times New Roman"/>
            </a:endParaRPr>
          </a:p>
        </p:txBody>
      </p:sp>
      <p:sp>
        <p:nvSpPr>
          <p:cNvPr id="165" name="Google Shape;165;p27"/>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166" name="Google Shape;166;p27"/>
          <p:cNvSpPr txBox="1"/>
          <p:nvPr/>
        </p:nvSpPr>
        <p:spPr>
          <a:xfrm>
            <a:off x="203219" y="199194"/>
            <a:ext cx="3394500" cy="8865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GB" sz="2400" b="1">
                <a:latin typeface="Times New Roman"/>
                <a:ea typeface="Times New Roman"/>
                <a:cs typeface="Times New Roman"/>
                <a:sym typeface="Times New Roman"/>
              </a:rPr>
              <a:t>HIGH LEVEL FUNCTIONALITY</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170"/>
        <p:cNvGrpSpPr/>
        <p:nvPr/>
      </p:nvGrpSpPr>
      <p:grpSpPr>
        <a:xfrm>
          <a:off x="0" y="0"/>
          <a:ext cx="0" cy="0"/>
          <a:chOff x="0" y="0"/>
          <a:chExt cx="0" cy="0"/>
        </a:xfrm>
      </p:grpSpPr>
      <p:cxnSp>
        <p:nvCxnSpPr>
          <p:cNvPr id="171" name="Google Shape;171;p28"/>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172" name="Google Shape;172;p28"/>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173" name="Google Shape;173;p28"/>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grpSp>
        <p:nvGrpSpPr>
          <p:cNvPr id="174" name="Google Shape;174;p28"/>
          <p:cNvGrpSpPr/>
          <p:nvPr/>
        </p:nvGrpSpPr>
        <p:grpSpPr>
          <a:xfrm>
            <a:off x="6479499" y="947900"/>
            <a:ext cx="638217" cy="537158"/>
            <a:chOff x="-33680" y="-8369"/>
            <a:chExt cx="854946" cy="719569"/>
          </a:xfrm>
        </p:grpSpPr>
        <p:sp>
          <p:nvSpPr>
            <p:cNvPr id="175" name="Google Shape;175;p28"/>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6" name="Google Shape;176;p28"/>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77" name="Google Shape;177;p28"/>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5">
              <a:alphaModFix/>
            </a:blip>
            <a:stretch>
              <a:fillRect/>
            </a:stretch>
          </a:blipFill>
          <a:ln>
            <a:noFill/>
          </a:ln>
        </p:spPr>
        <p:txBody>
          <a:bodyPr/>
          <a:lstStyle/>
          <a:p>
            <a:endParaRPr lang="en-GB"/>
          </a:p>
        </p:txBody>
      </p:sp>
      <p:sp>
        <p:nvSpPr>
          <p:cNvPr id="178" name="Google Shape;178;p28"/>
          <p:cNvSpPr txBox="1"/>
          <p:nvPr/>
        </p:nvSpPr>
        <p:spPr>
          <a:xfrm>
            <a:off x="0" y="796950"/>
            <a:ext cx="6427200" cy="4002000"/>
          </a:xfrm>
          <a:prstGeom prst="rect">
            <a:avLst/>
          </a:prstGeom>
          <a:noFill/>
          <a:ln>
            <a:noFill/>
          </a:ln>
        </p:spPr>
        <p:txBody>
          <a:bodyPr spcFirstLastPara="1" wrap="square" lIns="0" tIns="0" rIns="0" bIns="0" anchor="t" anchorCtr="0">
            <a:spAutoFit/>
          </a:bodyPr>
          <a:lstStyle/>
          <a:p>
            <a:pPr marL="457200" lvl="0" indent="-323850" algn="just" rtl="0">
              <a:lnSpc>
                <a:spcPct val="150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should allow pet food brands, restaurants, and animal lovers to make food and money donations.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analyze animal movement patterns and detect signs of illness at an early stage.</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Administrators should be able to review, then accept or deny adoption requests.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Administrators should be able to create and update animal profiles with name, photo, and health status.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allow users to make adoption requests from animal profiles.</a:t>
            </a:r>
            <a:endParaRPr sz="1500">
              <a:solidFill>
                <a:schemeClr val="dk1"/>
              </a:solidFill>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40011"/>
              </a:lnSpc>
              <a:spcBef>
                <a:spcPts val="1200"/>
              </a:spcBef>
              <a:spcAft>
                <a:spcPts val="0"/>
              </a:spcAft>
              <a:buNone/>
            </a:pPr>
            <a:endParaRPr sz="1500">
              <a:latin typeface="Times New Roman"/>
              <a:ea typeface="Times New Roman"/>
              <a:cs typeface="Times New Roman"/>
              <a:sym typeface="Times New Roman"/>
            </a:endParaRPr>
          </a:p>
        </p:txBody>
      </p:sp>
      <p:sp>
        <p:nvSpPr>
          <p:cNvPr id="179" name="Google Shape;179;p28"/>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180" name="Google Shape;180;p28"/>
          <p:cNvSpPr txBox="1"/>
          <p:nvPr/>
        </p:nvSpPr>
        <p:spPr>
          <a:xfrm>
            <a:off x="203219" y="199194"/>
            <a:ext cx="3394500" cy="3693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GB" sz="2400" b="1">
                <a:latin typeface="Times New Roman"/>
                <a:ea typeface="Times New Roman"/>
                <a:cs typeface="Times New Roman"/>
                <a:sym typeface="Times New Roman"/>
              </a:rPr>
              <a:t>Functional Requirements</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184"/>
        <p:cNvGrpSpPr/>
        <p:nvPr/>
      </p:nvGrpSpPr>
      <p:grpSpPr>
        <a:xfrm>
          <a:off x="0" y="0"/>
          <a:ext cx="0" cy="0"/>
          <a:chOff x="0" y="0"/>
          <a:chExt cx="0" cy="0"/>
        </a:xfrm>
      </p:grpSpPr>
      <p:cxnSp>
        <p:nvCxnSpPr>
          <p:cNvPr id="185" name="Google Shape;185;p29"/>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186" name="Google Shape;186;p29"/>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187" name="Google Shape;187;p29"/>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grpSp>
        <p:nvGrpSpPr>
          <p:cNvPr id="188" name="Google Shape;188;p29"/>
          <p:cNvGrpSpPr/>
          <p:nvPr/>
        </p:nvGrpSpPr>
        <p:grpSpPr>
          <a:xfrm>
            <a:off x="6479499" y="947900"/>
            <a:ext cx="638217" cy="537158"/>
            <a:chOff x="-33680" y="-8369"/>
            <a:chExt cx="854946" cy="719569"/>
          </a:xfrm>
        </p:grpSpPr>
        <p:sp>
          <p:nvSpPr>
            <p:cNvPr id="189" name="Google Shape;189;p29"/>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0" name="Google Shape;190;p29"/>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91" name="Google Shape;191;p29"/>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5">
              <a:alphaModFix/>
            </a:blip>
            <a:stretch>
              <a:fillRect/>
            </a:stretch>
          </a:blipFill>
          <a:ln>
            <a:noFill/>
          </a:ln>
        </p:spPr>
        <p:txBody>
          <a:bodyPr/>
          <a:lstStyle/>
          <a:p>
            <a:endParaRPr lang="en-GB"/>
          </a:p>
        </p:txBody>
      </p:sp>
      <p:sp>
        <p:nvSpPr>
          <p:cNvPr id="192" name="Google Shape;192;p29"/>
          <p:cNvSpPr txBox="1"/>
          <p:nvPr/>
        </p:nvSpPr>
        <p:spPr>
          <a:xfrm>
            <a:off x="203219" y="568500"/>
            <a:ext cx="6333600" cy="4309800"/>
          </a:xfrm>
          <a:prstGeom prst="rect">
            <a:avLst/>
          </a:prstGeom>
          <a:noFill/>
          <a:ln>
            <a:noFill/>
          </a:ln>
        </p:spPr>
        <p:txBody>
          <a:bodyPr spcFirstLastPara="1" wrap="square" lIns="0" tIns="0" rIns="0" bIns="0" anchor="t" anchorCtr="0">
            <a:spAutoFit/>
          </a:bodyPr>
          <a:lstStyle/>
          <a:p>
            <a:pPr marL="457200" lvl="0" indent="-323850" algn="just" rtl="0">
              <a:lnSpc>
                <a:spcPct val="150000"/>
              </a:lnSpc>
              <a:spcBef>
                <a:spcPts val="1200"/>
              </a:spcBef>
              <a:spcAft>
                <a:spcPts val="0"/>
              </a:spcAft>
              <a:buClr>
                <a:schemeClr val="dk1"/>
              </a:buClr>
              <a:buSzPts val="1500"/>
              <a:buFont typeface="Times New Roman"/>
              <a:buChar char="●"/>
            </a:pPr>
            <a:r>
              <a:rPr lang="en-GB" sz="1500" dirty="0">
                <a:solidFill>
                  <a:schemeClr val="dk1"/>
                </a:solidFill>
                <a:latin typeface="Times New Roman"/>
                <a:ea typeface="Times New Roman"/>
                <a:cs typeface="Times New Roman"/>
                <a:sym typeface="Times New Roman"/>
              </a:rPr>
              <a:t>The system must allow veterinarians to mark an animal as healed after responding to reports.</a:t>
            </a:r>
            <a:endParaRPr sz="1500"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dirty="0">
                <a:solidFill>
                  <a:schemeClr val="dk1"/>
                </a:solidFill>
                <a:latin typeface="Times New Roman"/>
                <a:ea typeface="Times New Roman"/>
                <a:cs typeface="Times New Roman"/>
                <a:sym typeface="Times New Roman"/>
              </a:rPr>
              <a:t>The application should be able to list every animal detected by the nearest RFID detector to the user at the push of the panic button.</a:t>
            </a:r>
            <a:endParaRPr sz="1500"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dirty="0">
                <a:solidFill>
                  <a:schemeClr val="dk1"/>
                </a:solidFill>
                <a:latin typeface="Times New Roman"/>
                <a:ea typeface="Times New Roman"/>
                <a:cs typeface="Times New Roman"/>
                <a:sym typeface="Times New Roman"/>
              </a:rPr>
              <a:t>Users should be able to report injured or sick animals through the app.</a:t>
            </a:r>
            <a:endParaRPr sz="1500"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dirty="0">
                <a:solidFill>
                  <a:schemeClr val="dk1"/>
                </a:solidFill>
                <a:latin typeface="Times New Roman"/>
                <a:ea typeface="Times New Roman"/>
                <a:cs typeface="Times New Roman"/>
                <a:sym typeface="Times New Roman"/>
              </a:rPr>
              <a:t>The system should monitor the fill levels of smart food and water bowls in real time and should send notifications and update the map when levels are low.</a:t>
            </a:r>
            <a:endParaRPr sz="1500"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dirty="0">
                <a:solidFill>
                  <a:schemeClr val="dk1"/>
                </a:solidFill>
                <a:latin typeface="Times New Roman"/>
                <a:ea typeface="Times New Roman"/>
                <a:cs typeface="Times New Roman"/>
                <a:sym typeface="Times New Roman"/>
              </a:rPr>
              <a:t>The system should be able to detect the locations of animals in real time and update a heatmap within the app accordingly.</a:t>
            </a:r>
            <a:endParaRPr sz="1500" dirty="0">
              <a:solidFill>
                <a:schemeClr val="dk1"/>
              </a:solidFill>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sz="1200" dirty="0">
              <a:solidFill>
                <a:schemeClr val="dk1"/>
              </a:solidFill>
            </a:endParaRPr>
          </a:p>
          <a:p>
            <a:pPr marL="0" marR="0" lvl="0" indent="0" algn="l" rtl="0">
              <a:lnSpc>
                <a:spcPct val="140011"/>
              </a:lnSpc>
              <a:spcBef>
                <a:spcPts val="1200"/>
              </a:spcBef>
              <a:spcAft>
                <a:spcPts val="0"/>
              </a:spcAft>
              <a:buNone/>
            </a:pPr>
            <a:endParaRPr sz="1700" dirty="0"/>
          </a:p>
        </p:txBody>
      </p:sp>
      <p:sp>
        <p:nvSpPr>
          <p:cNvPr id="193" name="Google Shape;193;p29"/>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194" name="Google Shape;194;p29"/>
          <p:cNvSpPr txBox="1"/>
          <p:nvPr/>
        </p:nvSpPr>
        <p:spPr>
          <a:xfrm>
            <a:off x="203225" y="199200"/>
            <a:ext cx="5769000" cy="3693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GB" sz="2400" b="1">
                <a:latin typeface="Times New Roman"/>
                <a:ea typeface="Times New Roman"/>
                <a:cs typeface="Times New Roman"/>
                <a:sym typeface="Times New Roman"/>
              </a:rPr>
              <a:t>Functional Requirements (Continued)</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198"/>
        <p:cNvGrpSpPr/>
        <p:nvPr/>
      </p:nvGrpSpPr>
      <p:grpSpPr>
        <a:xfrm>
          <a:off x="0" y="0"/>
          <a:ext cx="0" cy="0"/>
          <a:chOff x="0" y="0"/>
          <a:chExt cx="0" cy="0"/>
        </a:xfrm>
      </p:grpSpPr>
      <p:cxnSp>
        <p:nvCxnSpPr>
          <p:cNvPr id="199" name="Google Shape;199;p30"/>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200" name="Google Shape;200;p30"/>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201" name="Google Shape;201;p30"/>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grpSp>
        <p:nvGrpSpPr>
          <p:cNvPr id="202" name="Google Shape;202;p30"/>
          <p:cNvGrpSpPr/>
          <p:nvPr/>
        </p:nvGrpSpPr>
        <p:grpSpPr>
          <a:xfrm>
            <a:off x="6479499" y="947900"/>
            <a:ext cx="638217" cy="537158"/>
            <a:chOff x="-33680" y="-8369"/>
            <a:chExt cx="854946" cy="719569"/>
          </a:xfrm>
        </p:grpSpPr>
        <p:sp>
          <p:nvSpPr>
            <p:cNvPr id="203" name="Google Shape;203;p30"/>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205" name="Google Shape;205;p30"/>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5">
              <a:alphaModFix/>
            </a:blip>
            <a:stretch>
              <a:fillRect/>
            </a:stretch>
          </a:blipFill>
          <a:ln>
            <a:noFill/>
          </a:ln>
        </p:spPr>
        <p:txBody>
          <a:bodyPr/>
          <a:lstStyle/>
          <a:p>
            <a:endParaRPr lang="en-GB"/>
          </a:p>
        </p:txBody>
      </p:sp>
      <p:sp>
        <p:nvSpPr>
          <p:cNvPr id="206" name="Google Shape;206;p30"/>
          <p:cNvSpPr txBox="1"/>
          <p:nvPr/>
        </p:nvSpPr>
        <p:spPr>
          <a:xfrm>
            <a:off x="316550" y="902025"/>
            <a:ext cx="5970000" cy="30363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SzPts val="1100"/>
              <a:buNone/>
            </a:pPr>
            <a:endParaRPr sz="1500" b="1">
              <a:solidFill>
                <a:schemeClr val="dk1"/>
              </a:solidFill>
              <a:latin typeface="Times New Roman"/>
              <a:ea typeface="Times New Roman"/>
              <a:cs typeface="Times New Roman"/>
              <a:sym typeface="Times New Roman"/>
            </a:endParaRPr>
          </a:p>
          <a:p>
            <a:pPr marL="457200" lvl="0" indent="-323850" algn="just" rtl="0">
              <a:lnSpc>
                <a:spcPct val="150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support at least 500,000 concurrent users.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System updates must be applied without causing any interruptions.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should be able to run on the specified hardware (servers).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should update animal locations every 10 seconds.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be accessible 24/7.</a:t>
            </a:r>
            <a:endParaRPr sz="1500">
              <a:solidFill>
                <a:schemeClr val="dk1"/>
              </a:solidFill>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40011"/>
              </a:lnSpc>
              <a:spcBef>
                <a:spcPts val="1200"/>
              </a:spcBef>
              <a:spcAft>
                <a:spcPts val="0"/>
              </a:spcAft>
              <a:buNone/>
            </a:pPr>
            <a:endParaRPr sz="1500">
              <a:latin typeface="Times New Roman"/>
              <a:ea typeface="Times New Roman"/>
              <a:cs typeface="Times New Roman"/>
              <a:sym typeface="Times New Roman"/>
            </a:endParaRPr>
          </a:p>
        </p:txBody>
      </p:sp>
      <p:sp>
        <p:nvSpPr>
          <p:cNvPr id="207" name="Google Shape;207;p30"/>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208" name="Google Shape;208;p30"/>
          <p:cNvSpPr txBox="1"/>
          <p:nvPr/>
        </p:nvSpPr>
        <p:spPr>
          <a:xfrm>
            <a:off x="203227" y="199200"/>
            <a:ext cx="4404000" cy="3693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GB" sz="2400" b="1">
                <a:latin typeface="Times New Roman"/>
                <a:ea typeface="Times New Roman"/>
                <a:cs typeface="Times New Roman"/>
                <a:sym typeface="Times New Roman"/>
              </a:rPr>
              <a:t>Non-Functional Requirements</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212"/>
        <p:cNvGrpSpPr/>
        <p:nvPr/>
      </p:nvGrpSpPr>
      <p:grpSpPr>
        <a:xfrm>
          <a:off x="0" y="0"/>
          <a:ext cx="0" cy="0"/>
          <a:chOff x="0" y="0"/>
          <a:chExt cx="0" cy="0"/>
        </a:xfrm>
      </p:grpSpPr>
      <p:cxnSp>
        <p:nvCxnSpPr>
          <p:cNvPr id="213" name="Google Shape;213;p31"/>
          <p:cNvCxnSpPr/>
          <p:nvPr/>
        </p:nvCxnSpPr>
        <p:spPr>
          <a:xfrm>
            <a:off x="203219" y="4156626"/>
            <a:ext cx="8549400" cy="0"/>
          </a:xfrm>
          <a:prstGeom prst="straightConnector1">
            <a:avLst/>
          </a:prstGeom>
          <a:noFill/>
          <a:ln w="38100" cap="flat" cmpd="sng">
            <a:solidFill>
              <a:srgbClr val="000000"/>
            </a:solidFill>
            <a:prstDash val="solid"/>
            <a:round/>
            <a:headEnd type="none" w="sm" len="sm"/>
            <a:tailEnd type="none" w="sm" len="sm"/>
          </a:ln>
        </p:spPr>
      </p:cxnSp>
      <p:sp>
        <p:nvSpPr>
          <p:cNvPr id="214" name="Google Shape;214;p31"/>
          <p:cNvSpPr/>
          <p:nvPr/>
        </p:nvSpPr>
        <p:spPr>
          <a:xfrm>
            <a:off x="7007224" y="4462199"/>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215" name="Google Shape;215;p31"/>
          <p:cNvSpPr/>
          <p:nvPr/>
        </p:nvSpPr>
        <p:spPr>
          <a:xfrm>
            <a:off x="7239023" y="1041112"/>
            <a:ext cx="1513527" cy="2057400"/>
          </a:xfrm>
          <a:custGeom>
            <a:avLst/>
            <a:gdLst/>
            <a:ahLst/>
            <a:cxnLst/>
            <a:rect l="l" t="t" r="r" b="b"/>
            <a:pathLst>
              <a:path w="3027054" h="4114800" extrusionOk="0">
                <a:moveTo>
                  <a:pt x="0" y="0"/>
                </a:moveTo>
                <a:lnTo>
                  <a:pt x="3027054" y="0"/>
                </a:lnTo>
                <a:lnTo>
                  <a:pt x="3027054"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grpSp>
        <p:nvGrpSpPr>
          <p:cNvPr id="216" name="Google Shape;216;p31"/>
          <p:cNvGrpSpPr/>
          <p:nvPr/>
        </p:nvGrpSpPr>
        <p:grpSpPr>
          <a:xfrm>
            <a:off x="6479499" y="947900"/>
            <a:ext cx="638217" cy="537158"/>
            <a:chOff x="-33680" y="-8369"/>
            <a:chExt cx="854946" cy="719569"/>
          </a:xfrm>
        </p:grpSpPr>
        <p:sp>
          <p:nvSpPr>
            <p:cNvPr id="217" name="Google Shape;217;p31"/>
            <p:cNvSpPr/>
            <p:nvPr/>
          </p:nvSpPr>
          <p:spPr>
            <a:xfrm>
              <a:off x="-33680" y="-8369"/>
              <a:ext cx="854946" cy="719569"/>
            </a:xfrm>
            <a:custGeom>
              <a:avLst/>
              <a:gdLst/>
              <a:ahLst/>
              <a:cxnLst/>
              <a:rect l="l" t="t" r="r" b="b"/>
              <a:pathLst>
                <a:path w="854946" h="719569" extrusionOk="0">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D6A96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8" name="Google Shape;218;p31"/>
            <p:cNvSpPr txBox="1"/>
            <p:nvPr/>
          </p:nvSpPr>
          <p:spPr>
            <a:xfrm>
              <a:off x="76200" y="22225"/>
              <a:ext cx="660300" cy="5619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219" name="Google Shape;219;p31"/>
          <p:cNvSpPr/>
          <p:nvPr/>
        </p:nvSpPr>
        <p:spPr>
          <a:xfrm>
            <a:off x="424225" y="4330200"/>
            <a:ext cx="689843" cy="813310"/>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5">
              <a:alphaModFix/>
            </a:blip>
            <a:stretch>
              <a:fillRect/>
            </a:stretch>
          </a:blipFill>
          <a:ln>
            <a:noFill/>
          </a:ln>
        </p:spPr>
        <p:txBody>
          <a:bodyPr/>
          <a:lstStyle/>
          <a:p>
            <a:endParaRPr lang="en-GB"/>
          </a:p>
        </p:txBody>
      </p:sp>
      <p:sp>
        <p:nvSpPr>
          <p:cNvPr id="220" name="Google Shape;220;p31"/>
          <p:cNvSpPr txBox="1"/>
          <p:nvPr/>
        </p:nvSpPr>
        <p:spPr>
          <a:xfrm>
            <a:off x="316550" y="902025"/>
            <a:ext cx="5970000" cy="30363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SzPts val="1100"/>
              <a:buNone/>
            </a:pPr>
            <a:endParaRPr sz="1500" b="1">
              <a:solidFill>
                <a:schemeClr val="dk1"/>
              </a:solidFill>
              <a:latin typeface="Times New Roman"/>
              <a:ea typeface="Times New Roman"/>
              <a:cs typeface="Times New Roman"/>
              <a:sym typeface="Times New Roman"/>
            </a:endParaRPr>
          </a:p>
          <a:p>
            <a:pPr marL="457200" lvl="0" indent="-323850" algn="just" rtl="0">
              <a:lnSpc>
                <a:spcPct val="150000"/>
              </a:lnSpc>
              <a:spcBef>
                <a:spcPts val="120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mobile app should have a user-friendly interface.</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app should support Android and IOS as well as web browsers.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system must comply with any relevant laws.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User data must be encrypted to protect sensitive information.</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GB" sz="1500">
                <a:solidFill>
                  <a:schemeClr val="dk1"/>
                </a:solidFill>
                <a:latin typeface="Times New Roman"/>
                <a:ea typeface="Times New Roman"/>
                <a:cs typeface="Times New Roman"/>
                <a:sym typeface="Times New Roman"/>
              </a:rPr>
              <a:t>The app should be optimized to support older or weaker devices.</a:t>
            </a:r>
            <a:endParaRPr sz="1500">
              <a:solidFill>
                <a:schemeClr val="dk1"/>
              </a:solidFill>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40011"/>
              </a:lnSpc>
              <a:spcBef>
                <a:spcPts val="1200"/>
              </a:spcBef>
              <a:spcAft>
                <a:spcPts val="0"/>
              </a:spcAft>
              <a:buNone/>
            </a:pPr>
            <a:endParaRPr sz="1500">
              <a:latin typeface="Times New Roman"/>
              <a:ea typeface="Times New Roman"/>
              <a:cs typeface="Times New Roman"/>
              <a:sym typeface="Times New Roman"/>
            </a:endParaRPr>
          </a:p>
        </p:txBody>
      </p:sp>
      <p:sp>
        <p:nvSpPr>
          <p:cNvPr id="221" name="Google Shape;221;p31"/>
          <p:cNvSpPr txBox="1"/>
          <p:nvPr/>
        </p:nvSpPr>
        <p:spPr>
          <a:xfrm>
            <a:off x="7441275" y="4376625"/>
            <a:ext cx="1311300" cy="507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3300" b="1" i="0" u="none" strike="noStrike" cap="none">
                <a:solidFill>
                  <a:srgbClr val="000000"/>
                </a:solidFill>
                <a:latin typeface="Arimo"/>
                <a:ea typeface="Arimo"/>
                <a:cs typeface="Arimo"/>
                <a:sym typeface="Arimo"/>
              </a:rPr>
              <a:t>PetPal</a:t>
            </a:r>
            <a:endParaRPr sz="700"/>
          </a:p>
        </p:txBody>
      </p:sp>
      <p:sp>
        <p:nvSpPr>
          <p:cNvPr id="222" name="Google Shape;222;p31"/>
          <p:cNvSpPr txBox="1"/>
          <p:nvPr/>
        </p:nvSpPr>
        <p:spPr>
          <a:xfrm>
            <a:off x="203225" y="199200"/>
            <a:ext cx="5127300" cy="8865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GB" sz="2400" b="1">
                <a:latin typeface="Times New Roman"/>
                <a:ea typeface="Times New Roman"/>
                <a:cs typeface="Times New Roman"/>
                <a:sym typeface="Times New Roman"/>
              </a:rPr>
              <a:t>Non-Functional Requirements (Continued)</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226"/>
        <p:cNvGrpSpPr/>
        <p:nvPr/>
      </p:nvGrpSpPr>
      <p:grpSpPr>
        <a:xfrm>
          <a:off x="0" y="0"/>
          <a:ext cx="0" cy="0"/>
          <a:chOff x="0" y="0"/>
          <a:chExt cx="0" cy="0"/>
        </a:xfrm>
      </p:grpSpPr>
      <p:sp>
        <p:nvSpPr>
          <p:cNvPr id="227" name="Google Shape;227;p32"/>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3">
              <a:alphaModFix/>
            </a:blip>
            <a:stretch>
              <a:fillRect/>
            </a:stretch>
          </a:blipFill>
          <a:ln>
            <a:noFill/>
          </a:ln>
        </p:spPr>
        <p:txBody>
          <a:bodyPr/>
          <a:lstStyle/>
          <a:p>
            <a:endParaRPr lang="en-GB"/>
          </a:p>
        </p:txBody>
      </p:sp>
      <p:sp>
        <p:nvSpPr>
          <p:cNvPr id="228" name="Google Shape;228;p32"/>
          <p:cNvSpPr txBox="1"/>
          <p:nvPr/>
        </p:nvSpPr>
        <p:spPr>
          <a:xfrm>
            <a:off x="6590550" y="4457375"/>
            <a:ext cx="31317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229" name="Google Shape;229;p32"/>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4">
              <a:alphaModFix/>
            </a:blip>
            <a:stretch>
              <a:fillRect/>
            </a:stretch>
          </a:blipFill>
          <a:ln>
            <a:noFill/>
          </a:ln>
        </p:spPr>
        <p:txBody>
          <a:bodyPr/>
          <a:lstStyle/>
          <a:p>
            <a:endParaRPr lang="en-GB"/>
          </a:p>
        </p:txBody>
      </p:sp>
      <p:cxnSp>
        <p:nvCxnSpPr>
          <p:cNvPr id="230" name="Google Shape;230;p32"/>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231" name="Google Shape;231;p32"/>
          <p:cNvSpPr txBox="1"/>
          <p:nvPr/>
        </p:nvSpPr>
        <p:spPr>
          <a:xfrm>
            <a:off x="1914425" y="78825"/>
            <a:ext cx="5127000" cy="554100"/>
          </a:xfrm>
          <a:prstGeom prst="rect">
            <a:avLst/>
          </a:prstGeom>
          <a:noFill/>
          <a:ln>
            <a:noFill/>
          </a:ln>
        </p:spPr>
        <p:txBody>
          <a:bodyPr spcFirstLastPara="1" wrap="square" lIns="91425" tIns="91425" rIns="91425" bIns="91425" anchor="t" anchorCtr="0">
            <a:spAutoFit/>
          </a:bodyPr>
          <a:lstStyle/>
          <a:p>
            <a:pPr marL="0" lvl="0" indent="0" algn="ctr" rtl="0">
              <a:lnSpc>
                <a:spcPct val="139977"/>
              </a:lnSpc>
              <a:spcBef>
                <a:spcPts val="0"/>
              </a:spcBef>
              <a:spcAft>
                <a:spcPts val="0"/>
              </a:spcAft>
              <a:buNone/>
            </a:pPr>
            <a:r>
              <a:rPr lang="en-GB" sz="2400" b="1">
                <a:solidFill>
                  <a:schemeClr val="dk1"/>
                </a:solidFill>
                <a:latin typeface="Times New Roman"/>
                <a:ea typeface="Times New Roman"/>
                <a:cs typeface="Times New Roman"/>
                <a:sym typeface="Times New Roman"/>
              </a:rPr>
              <a:t>EXTERNAL STAKEHOLDERS</a:t>
            </a:r>
            <a:endParaRPr sz="2400">
              <a:solidFill>
                <a:schemeClr val="dk1"/>
              </a:solidFill>
              <a:latin typeface="Times New Roman"/>
              <a:ea typeface="Times New Roman"/>
              <a:cs typeface="Times New Roman"/>
              <a:sym typeface="Times New Roman"/>
            </a:endParaRPr>
          </a:p>
        </p:txBody>
      </p:sp>
      <p:sp>
        <p:nvSpPr>
          <p:cNvPr id="232" name="Google Shape;232;p32"/>
          <p:cNvSpPr txBox="1"/>
          <p:nvPr/>
        </p:nvSpPr>
        <p:spPr>
          <a:xfrm>
            <a:off x="203225" y="852138"/>
            <a:ext cx="41064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Students and Campus Community</a:t>
            </a:r>
            <a:endParaRPr sz="1500" b="1">
              <a:solidFill>
                <a:schemeClr val="dk1"/>
              </a:solidFill>
              <a:latin typeface="Times New Roman"/>
              <a:ea typeface="Times New Roman"/>
              <a:cs typeface="Times New Roman"/>
              <a:sym typeface="Times New Roman"/>
            </a:endParaRPr>
          </a:p>
        </p:txBody>
      </p:sp>
      <p:sp>
        <p:nvSpPr>
          <p:cNvPr id="233" name="Google Shape;233;p32"/>
          <p:cNvSpPr txBox="1"/>
          <p:nvPr/>
        </p:nvSpPr>
        <p:spPr>
          <a:xfrm>
            <a:off x="203225" y="1608963"/>
            <a:ext cx="3591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Animal Welfare Organizations</a:t>
            </a:r>
            <a:endParaRPr sz="1500" b="1">
              <a:solidFill>
                <a:schemeClr val="dk1"/>
              </a:solidFill>
              <a:latin typeface="Times New Roman"/>
              <a:ea typeface="Times New Roman"/>
              <a:cs typeface="Times New Roman"/>
              <a:sym typeface="Times New Roman"/>
            </a:endParaRPr>
          </a:p>
        </p:txBody>
      </p:sp>
      <p:sp>
        <p:nvSpPr>
          <p:cNvPr id="234" name="Google Shape;234;p32"/>
          <p:cNvSpPr txBox="1"/>
          <p:nvPr/>
        </p:nvSpPr>
        <p:spPr>
          <a:xfrm>
            <a:off x="203225" y="2538475"/>
            <a:ext cx="30000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Pet Food Brands</a:t>
            </a:r>
            <a:endParaRPr sz="1500" b="1">
              <a:solidFill>
                <a:schemeClr val="dk1"/>
              </a:solidFill>
              <a:latin typeface="Times New Roman"/>
              <a:ea typeface="Times New Roman"/>
              <a:cs typeface="Times New Roman"/>
              <a:sym typeface="Times New Roman"/>
            </a:endParaRPr>
          </a:p>
        </p:txBody>
      </p:sp>
      <p:sp>
        <p:nvSpPr>
          <p:cNvPr id="235" name="Google Shape;235;p32"/>
          <p:cNvSpPr txBox="1"/>
          <p:nvPr/>
        </p:nvSpPr>
        <p:spPr>
          <a:xfrm>
            <a:off x="4168250" y="919725"/>
            <a:ext cx="52686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700">
              <a:solidFill>
                <a:schemeClr val="dk1"/>
              </a:solidFill>
            </a:endParaRPr>
          </a:p>
        </p:txBody>
      </p:sp>
      <p:sp>
        <p:nvSpPr>
          <p:cNvPr id="236" name="Google Shape;236;p32"/>
          <p:cNvSpPr txBox="1"/>
          <p:nvPr/>
        </p:nvSpPr>
        <p:spPr>
          <a:xfrm>
            <a:off x="3916525" y="1526813"/>
            <a:ext cx="45015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PetPal helps them to coordinate vaccinations, streamline adoptions, and mobilise volunteers more efficiently.</a:t>
            </a:r>
            <a:endParaRPr sz="1500">
              <a:solidFill>
                <a:schemeClr val="dk1"/>
              </a:solidFill>
              <a:latin typeface="Times New Roman"/>
              <a:ea typeface="Times New Roman"/>
              <a:cs typeface="Times New Roman"/>
              <a:sym typeface="Times New Roman"/>
            </a:endParaRPr>
          </a:p>
        </p:txBody>
      </p:sp>
      <p:sp>
        <p:nvSpPr>
          <p:cNvPr id="237" name="Google Shape;237;p32"/>
          <p:cNvSpPr txBox="1"/>
          <p:nvPr/>
        </p:nvSpPr>
        <p:spPr>
          <a:xfrm>
            <a:off x="3916525" y="2355500"/>
            <a:ext cx="47736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By donating food, they help reduce operational costs for the project while promoting their products to an engaged audience.</a:t>
            </a:r>
            <a:endParaRPr sz="1500">
              <a:solidFill>
                <a:schemeClr val="dk1"/>
              </a:solidFill>
              <a:latin typeface="Times New Roman"/>
              <a:ea typeface="Times New Roman"/>
              <a:cs typeface="Times New Roman"/>
              <a:sym typeface="Times New Roman"/>
            </a:endParaRPr>
          </a:p>
        </p:txBody>
      </p:sp>
      <p:sp>
        <p:nvSpPr>
          <p:cNvPr id="238" name="Google Shape;238;p32"/>
          <p:cNvSpPr txBox="1"/>
          <p:nvPr/>
        </p:nvSpPr>
        <p:spPr>
          <a:xfrm>
            <a:off x="3981875" y="586650"/>
            <a:ext cx="50457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They can report sick and injured animals, check vaccination status, and submit adoption requests, contributing to animal wellbeing.</a:t>
            </a:r>
            <a:endParaRPr sz="1500">
              <a:solidFill>
                <a:schemeClr val="dk1"/>
              </a:solidFill>
              <a:latin typeface="Times New Roman"/>
              <a:ea typeface="Times New Roman"/>
              <a:cs typeface="Times New Roman"/>
              <a:sym typeface="Times New Roman"/>
            </a:endParaRPr>
          </a:p>
        </p:txBody>
      </p:sp>
      <p:sp>
        <p:nvSpPr>
          <p:cNvPr id="239" name="Google Shape;239;p32"/>
          <p:cNvSpPr txBox="1"/>
          <p:nvPr/>
        </p:nvSpPr>
        <p:spPr>
          <a:xfrm>
            <a:off x="203225" y="3467975"/>
            <a:ext cx="24954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Health Workers And</a:t>
            </a:r>
            <a:endParaRPr sz="1500" b="1">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Animal Attack Victims</a:t>
            </a:r>
            <a:endParaRPr sz="1700" b="1">
              <a:solidFill>
                <a:schemeClr val="dk1"/>
              </a:solidFill>
            </a:endParaRPr>
          </a:p>
        </p:txBody>
      </p:sp>
      <p:sp>
        <p:nvSpPr>
          <p:cNvPr id="240" name="Google Shape;240;p32"/>
          <p:cNvSpPr txBox="1"/>
          <p:nvPr/>
        </p:nvSpPr>
        <p:spPr>
          <a:xfrm>
            <a:off x="3916525" y="3245375"/>
            <a:ext cx="52224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In the event of an animal attack, knowing the types of</a:t>
            </a: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vaccinations an animal has, and even its medical history will help narrow down the infections health workers need to treat for.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6EF"/>
        </a:solidFill>
        <a:effectLst/>
      </p:bgPr>
    </p:bg>
    <p:spTree>
      <p:nvGrpSpPr>
        <p:cNvPr id="1" name="Shape 244"/>
        <p:cNvGrpSpPr/>
        <p:nvPr/>
      </p:nvGrpSpPr>
      <p:grpSpPr>
        <a:xfrm>
          <a:off x="0" y="0"/>
          <a:ext cx="0" cy="0"/>
          <a:chOff x="0" y="0"/>
          <a:chExt cx="0" cy="0"/>
        </a:xfrm>
      </p:grpSpPr>
      <p:sp>
        <p:nvSpPr>
          <p:cNvPr id="245" name="Google Shape;245;p33"/>
          <p:cNvSpPr txBox="1">
            <a:spLocks noGrp="1"/>
          </p:cNvSpPr>
          <p:nvPr>
            <p:ph type="subTitle" idx="1"/>
          </p:nvPr>
        </p:nvSpPr>
        <p:spPr>
          <a:xfrm>
            <a:off x="232125" y="3401984"/>
            <a:ext cx="3422700" cy="5982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Smart</a:t>
            </a:r>
            <a:r>
              <a:rPr lang="en-GB" sz="1700" b="1">
                <a:solidFill>
                  <a:schemeClr val="dk1"/>
                </a:solidFill>
              </a:rPr>
              <a:t> </a:t>
            </a:r>
            <a:r>
              <a:rPr lang="en-GB" sz="1500" b="1">
                <a:solidFill>
                  <a:schemeClr val="dk1"/>
                </a:solidFill>
                <a:latin typeface="Times New Roman"/>
                <a:ea typeface="Times New Roman"/>
                <a:cs typeface="Times New Roman"/>
                <a:sym typeface="Times New Roman"/>
              </a:rPr>
              <a:t>Device</a:t>
            </a:r>
            <a:r>
              <a:rPr lang="en-GB" sz="1700" b="1">
                <a:solidFill>
                  <a:schemeClr val="dk1"/>
                </a:solidFill>
              </a:rPr>
              <a:t> </a:t>
            </a:r>
            <a:r>
              <a:rPr lang="en-GB" sz="1500" b="1">
                <a:solidFill>
                  <a:schemeClr val="dk1"/>
                </a:solidFill>
                <a:latin typeface="Times New Roman"/>
                <a:ea typeface="Times New Roman"/>
                <a:cs typeface="Times New Roman"/>
                <a:sym typeface="Times New Roman"/>
              </a:rPr>
              <a:t>Manufacturers</a:t>
            </a:r>
            <a:endParaRPr sz="1700" b="1">
              <a:solidFill>
                <a:schemeClr val="dk1"/>
              </a:solidFill>
            </a:endParaRPr>
          </a:p>
        </p:txBody>
      </p:sp>
      <p:sp>
        <p:nvSpPr>
          <p:cNvPr id="246" name="Google Shape;246;p33"/>
          <p:cNvSpPr txBox="1"/>
          <p:nvPr/>
        </p:nvSpPr>
        <p:spPr>
          <a:xfrm>
            <a:off x="4450900" y="2271125"/>
            <a:ext cx="43410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dk1"/>
                </a:solidFill>
                <a:latin typeface="Times New Roman"/>
                <a:ea typeface="Times New Roman"/>
                <a:cs typeface="Times New Roman"/>
                <a:sym typeface="Times New Roman"/>
              </a:rPr>
              <a:t>City councils can save time and resources with PetPal, as stray animal issues and disturbances will decrease, reducing the need for council intervention.</a:t>
            </a:r>
            <a:endParaRPr sz="1200">
              <a:solidFill>
                <a:schemeClr val="dk1"/>
              </a:solidFill>
            </a:endParaRPr>
          </a:p>
        </p:txBody>
      </p:sp>
      <p:sp>
        <p:nvSpPr>
          <p:cNvPr id="247" name="Google Shape;247;p33"/>
          <p:cNvSpPr/>
          <p:nvPr/>
        </p:nvSpPr>
        <p:spPr>
          <a:xfrm>
            <a:off x="424225" y="4364002"/>
            <a:ext cx="564071" cy="692282"/>
          </a:xfrm>
          <a:custGeom>
            <a:avLst/>
            <a:gdLst/>
            <a:ahLst/>
            <a:cxnLst/>
            <a:rect l="l" t="t" r="r" b="b"/>
            <a:pathLst>
              <a:path w="1524516" h="1936452" extrusionOk="0">
                <a:moveTo>
                  <a:pt x="0" y="0"/>
                </a:moveTo>
                <a:lnTo>
                  <a:pt x="1524515" y="0"/>
                </a:lnTo>
                <a:lnTo>
                  <a:pt x="1524515" y="1936451"/>
                </a:lnTo>
                <a:lnTo>
                  <a:pt x="0" y="1936451"/>
                </a:lnTo>
                <a:lnTo>
                  <a:pt x="0" y="0"/>
                </a:lnTo>
                <a:close/>
              </a:path>
            </a:pathLst>
          </a:custGeom>
          <a:blipFill rotWithShape="1">
            <a:blip r:embed="rId3">
              <a:alphaModFix/>
            </a:blip>
            <a:stretch>
              <a:fillRect/>
            </a:stretch>
          </a:blipFill>
          <a:ln>
            <a:noFill/>
          </a:ln>
        </p:spPr>
        <p:txBody>
          <a:bodyPr/>
          <a:lstStyle/>
          <a:p>
            <a:endParaRPr lang="en-GB"/>
          </a:p>
        </p:txBody>
      </p:sp>
      <p:sp>
        <p:nvSpPr>
          <p:cNvPr id="248" name="Google Shape;248;p33"/>
          <p:cNvSpPr txBox="1"/>
          <p:nvPr/>
        </p:nvSpPr>
        <p:spPr>
          <a:xfrm>
            <a:off x="6610725" y="4457375"/>
            <a:ext cx="3111300" cy="6927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GB" sz="3300" b="1">
                <a:solidFill>
                  <a:schemeClr val="dk1"/>
                </a:solidFill>
                <a:latin typeface="Arimo"/>
                <a:ea typeface="Arimo"/>
                <a:cs typeface="Arimo"/>
                <a:sym typeface="Arimo"/>
              </a:rPr>
              <a:t>PetPal</a:t>
            </a:r>
            <a:endParaRPr sz="700">
              <a:solidFill>
                <a:schemeClr val="dk1"/>
              </a:solidFill>
            </a:endParaRPr>
          </a:p>
        </p:txBody>
      </p:sp>
      <p:sp>
        <p:nvSpPr>
          <p:cNvPr id="249" name="Google Shape;249;p33"/>
          <p:cNvSpPr/>
          <p:nvPr/>
        </p:nvSpPr>
        <p:spPr>
          <a:xfrm>
            <a:off x="7041424" y="4628561"/>
            <a:ext cx="389862" cy="336744"/>
          </a:xfrm>
          <a:custGeom>
            <a:avLst/>
            <a:gdLst/>
            <a:ahLst/>
            <a:cxnLst/>
            <a:rect l="l" t="t" r="r" b="b"/>
            <a:pathLst>
              <a:path w="825105" h="778599" extrusionOk="0">
                <a:moveTo>
                  <a:pt x="0" y="0"/>
                </a:moveTo>
                <a:lnTo>
                  <a:pt x="825105" y="0"/>
                </a:lnTo>
                <a:lnTo>
                  <a:pt x="825105" y="778599"/>
                </a:lnTo>
                <a:lnTo>
                  <a:pt x="0" y="778599"/>
                </a:lnTo>
                <a:lnTo>
                  <a:pt x="0" y="0"/>
                </a:lnTo>
                <a:close/>
              </a:path>
            </a:pathLst>
          </a:custGeom>
          <a:blipFill rotWithShape="1">
            <a:blip r:embed="rId4">
              <a:alphaModFix/>
            </a:blip>
            <a:stretch>
              <a:fillRect/>
            </a:stretch>
          </a:blipFill>
          <a:ln>
            <a:noFill/>
          </a:ln>
        </p:spPr>
        <p:txBody>
          <a:bodyPr/>
          <a:lstStyle/>
          <a:p>
            <a:endParaRPr lang="en-GB"/>
          </a:p>
        </p:txBody>
      </p:sp>
      <p:cxnSp>
        <p:nvCxnSpPr>
          <p:cNvPr id="250" name="Google Shape;250;p33"/>
          <p:cNvCxnSpPr/>
          <p:nvPr/>
        </p:nvCxnSpPr>
        <p:spPr>
          <a:xfrm>
            <a:off x="297294" y="4291364"/>
            <a:ext cx="8549400" cy="0"/>
          </a:xfrm>
          <a:prstGeom prst="straightConnector1">
            <a:avLst/>
          </a:prstGeom>
          <a:noFill/>
          <a:ln w="38100" cap="flat" cmpd="sng">
            <a:solidFill>
              <a:srgbClr val="000000"/>
            </a:solidFill>
            <a:prstDash val="solid"/>
            <a:round/>
            <a:headEnd type="none" w="sm" len="sm"/>
            <a:tailEnd type="none" w="sm" len="sm"/>
          </a:ln>
        </p:spPr>
      </p:cxnSp>
      <p:sp>
        <p:nvSpPr>
          <p:cNvPr id="251" name="Google Shape;251;p33"/>
          <p:cNvSpPr txBox="1"/>
          <p:nvPr/>
        </p:nvSpPr>
        <p:spPr>
          <a:xfrm>
            <a:off x="232125" y="2417375"/>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City</a:t>
            </a:r>
            <a:r>
              <a:rPr lang="en-GB" sz="1700" b="1">
                <a:solidFill>
                  <a:schemeClr val="dk1"/>
                </a:solidFill>
              </a:rPr>
              <a:t> </a:t>
            </a:r>
            <a:r>
              <a:rPr lang="en-GB" sz="1500" b="1">
                <a:solidFill>
                  <a:schemeClr val="dk1"/>
                </a:solidFill>
                <a:latin typeface="Times New Roman"/>
                <a:ea typeface="Times New Roman"/>
                <a:cs typeface="Times New Roman"/>
                <a:sym typeface="Times New Roman"/>
              </a:rPr>
              <a:t>Councils</a:t>
            </a:r>
            <a:endParaRPr sz="1700" b="1">
              <a:solidFill>
                <a:schemeClr val="dk1"/>
              </a:solidFill>
            </a:endParaRPr>
          </a:p>
        </p:txBody>
      </p:sp>
      <p:sp>
        <p:nvSpPr>
          <p:cNvPr id="252" name="Google Shape;252;p33"/>
          <p:cNvSpPr txBox="1"/>
          <p:nvPr/>
        </p:nvSpPr>
        <p:spPr>
          <a:xfrm>
            <a:off x="171575" y="1131875"/>
            <a:ext cx="2220300" cy="747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Cafes</a:t>
            </a:r>
            <a:r>
              <a:rPr lang="en-GB" sz="1700" b="1">
                <a:solidFill>
                  <a:schemeClr val="dk1"/>
                </a:solidFill>
              </a:rPr>
              <a:t>, </a:t>
            </a:r>
            <a:r>
              <a:rPr lang="en-GB" sz="1500" b="1">
                <a:solidFill>
                  <a:schemeClr val="dk1"/>
                </a:solidFill>
                <a:latin typeface="Times New Roman"/>
                <a:ea typeface="Times New Roman"/>
                <a:cs typeface="Times New Roman"/>
                <a:sym typeface="Times New Roman"/>
              </a:rPr>
              <a:t>Restaurants</a:t>
            </a:r>
            <a:r>
              <a:rPr lang="en-GB" sz="1700" b="1">
                <a:solidFill>
                  <a:schemeClr val="dk1"/>
                </a:solidFill>
              </a:rPr>
              <a:t>,</a:t>
            </a:r>
            <a:endParaRPr sz="1700" b="1">
              <a:solidFill>
                <a:schemeClr val="dk1"/>
              </a:solidFill>
            </a:endParaRPr>
          </a:p>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and</a:t>
            </a:r>
            <a:r>
              <a:rPr lang="en-GB" sz="1700" b="1">
                <a:solidFill>
                  <a:schemeClr val="dk1"/>
                </a:solidFill>
              </a:rPr>
              <a:t> </a:t>
            </a:r>
            <a:r>
              <a:rPr lang="en-GB" sz="1500" b="1">
                <a:solidFill>
                  <a:schemeClr val="dk1"/>
                </a:solidFill>
                <a:latin typeface="Times New Roman"/>
                <a:ea typeface="Times New Roman"/>
                <a:cs typeface="Times New Roman"/>
                <a:sym typeface="Times New Roman"/>
              </a:rPr>
              <a:t>Butchers</a:t>
            </a:r>
            <a:endParaRPr sz="1700" b="1">
              <a:solidFill>
                <a:schemeClr val="dk1"/>
              </a:solidFill>
            </a:endParaRPr>
          </a:p>
        </p:txBody>
      </p:sp>
      <p:sp>
        <p:nvSpPr>
          <p:cNvPr id="253" name="Google Shape;253;p33"/>
          <p:cNvSpPr txBox="1"/>
          <p:nvPr/>
        </p:nvSpPr>
        <p:spPr>
          <a:xfrm>
            <a:off x="4491250" y="90875"/>
            <a:ext cx="4260300" cy="1212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Stray animals stand to gain food, water, and potentially homes from the PetPal project, and thus are affected by the outcomes of the project.</a:t>
            </a: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p:txBody>
      </p:sp>
      <p:sp>
        <p:nvSpPr>
          <p:cNvPr id="254" name="Google Shape;254;p33"/>
          <p:cNvSpPr txBox="1"/>
          <p:nvPr/>
        </p:nvSpPr>
        <p:spPr>
          <a:xfrm>
            <a:off x="171575" y="282600"/>
            <a:ext cx="30000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b="1">
                <a:solidFill>
                  <a:schemeClr val="dk1"/>
                </a:solidFill>
                <a:latin typeface="Times New Roman"/>
                <a:ea typeface="Times New Roman"/>
                <a:cs typeface="Times New Roman"/>
                <a:sym typeface="Times New Roman"/>
              </a:rPr>
              <a:t>Stray Animals</a:t>
            </a:r>
            <a:endParaRPr sz="1500" b="1">
              <a:solidFill>
                <a:schemeClr val="dk1"/>
              </a:solidFill>
              <a:latin typeface="Times New Roman"/>
              <a:ea typeface="Times New Roman"/>
              <a:cs typeface="Times New Roman"/>
              <a:sym typeface="Times New Roman"/>
            </a:endParaRPr>
          </a:p>
        </p:txBody>
      </p:sp>
      <p:sp>
        <p:nvSpPr>
          <p:cNvPr id="255" name="Google Shape;255;p33"/>
          <p:cNvSpPr txBox="1"/>
          <p:nvPr/>
        </p:nvSpPr>
        <p:spPr>
          <a:xfrm>
            <a:off x="4491250" y="1131863"/>
            <a:ext cx="4260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dk1"/>
                </a:solidFill>
                <a:latin typeface="Times New Roman"/>
                <a:ea typeface="Times New Roman"/>
                <a:cs typeface="Times New Roman"/>
                <a:sym typeface="Times New Roman"/>
              </a:rPr>
              <a:t>These businesses can save time by having volunteers to pick up leftovers that would otherwise go to waste and use them to feed stray animals and they benefit from a more efficient and cost-effective option.</a:t>
            </a:r>
            <a:endParaRPr sz="1300"/>
          </a:p>
        </p:txBody>
      </p:sp>
      <p:sp>
        <p:nvSpPr>
          <p:cNvPr id="256" name="Google Shape;256;p33"/>
          <p:cNvSpPr txBox="1"/>
          <p:nvPr/>
        </p:nvSpPr>
        <p:spPr>
          <a:xfrm>
            <a:off x="4491250" y="3095075"/>
            <a:ext cx="4491300" cy="1212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a:solidFill>
                  <a:schemeClr val="dk1"/>
                </a:solidFill>
                <a:latin typeface="Times New Roman"/>
                <a:ea typeface="Times New Roman"/>
                <a:cs typeface="Times New Roman"/>
                <a:sym typeface="Times New Roman"/>
              </a:rPr>
              <a:t>Smart device manufacturers are key stakeholders affected by the performance and longevity of the devices they provide—such as RFID sensors, QR code tags, and feeding stations.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1653</Words>
  <Application>Microsoft Office PowerPoint</Application>
  <PresentationFormat>On-screen Show (16:9)</PresentationFormat>
  <Paragraphs>208</Paragraphs>
  <Slides>25</Slides>
  <Notes>25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Calibri</vt:lpstr>
      <vt:lpstr>Arimo</vt:lpstr>
      <vt:lpstr>Helvetica Neue</vt:lpstr>
      <vt:lpstr>Times New Roman</vt:lpstr>
      <vt:lpstr>Arial</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William Allamand</cp:lastModifiedBy>
  <cp:revision>1</cp:revision>
  <dcterms:modified xsi:type="dcterms:W3CDTF">2025-05-14T20:08:16Z</dcterms:modified>
</cp:coreProperties>
</file>