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4"/>
  </p:notesMasterIdLst>
  <p:sldIdLst>
    <p:sldId id="2834" r:id="rId2"/>
    <p:sldId id="258" r:id="rId3"/>
    <p:sldId id="335" r:id="rId4"/>
    <p:sldId id="2835" r:id="rId5"/>
    <p:sldId id="2839" r:id="rId6"/>
    <p:sldId id="2847" r:id="rId7"/>
    <p:sldId id="2849" r:id="rId8"/>
    <p:sldId id="2850" r:id="rId9"/>
    <p:sldId id="2851" r:id="rId10"/>
    <p:sldId id="312" r:id="rId11"/>
    <p:sldId id="323" r:id="rId12"/>
    <p:sldId id="284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63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D2469-07A4-4829-876C-339EBA57E64A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DC27A-0189-4297-8085-A85C8379C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708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2431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3415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1248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9088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678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2740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3350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115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8652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900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pa Estratégico " preserve="1">
  <p:cSld name="Mapa Estratégico 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2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43790" y="-192506"/>
            <a:ext cx="9431579" cy="72430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9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Entra21">
            <a:extLst>
              <a:ext uri="{FF2B5EF4-FFF2-40B4-BE49-F238E27FC236}">
                <a16:creationId xmlns:a16="http://schemas.microsoft.com/office/drawing/2014/main" id="{49BD328A-F938-95DF-4CC5-B6E903501B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429" y="-1787"/>
            <a:ext cx="1158443" cy="35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Cursos Técnicos - Xambioá - SENAI Tocantins">
            <a:extLst>
              <a:ext uri="{FF2B5EF4-FFF2-40B4-BE49-F238E27FC236}">
                <a16:creationId xmlns:a16="http://schemas.microsoft.com/office/drawing/2014/main" id="{83AD7EEA-88C1-A8EE-BB32-15279EB2AD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8" y="36548"/>
            <a:ext cx="1066164" cy="37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3FBF989-BC0E-2467-6BCB-D2291180FD43}"/>
              </a:ext>
            </a:extLst>
          </p:cNvPr>
          <p:cNvSpPr/>
          <p:nvPr userDrawn="1"/>
        </p:nvSpPr>
        <p:spPr>
          <a:xfrm>
            <a:off x="0" y="651139"/>
            <a:ext cx="9144000" cy="508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5AEE761-A2B1-D72B-4E12-D27411122BC5}"/>
              </a:ext>
            </a:extLst>
          </p:cNvPr>
          <p:cNvSpPr/>
          <p:nvPr userDrawn="1"/>
        </p:nvSpPr>
        <p:spPr>
          <a:xfrm>
            <a:off x="0" y="6603975"/>
            <a:ext cx="9144000" cy="508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0532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B94CD5E-E8C5-EECF-1D76-0305491CD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36615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1CD519A-3A69-A640-3952-60B329B1F3E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946" y="1531655"/>
            <a:ext cx="2952423" cy="295242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D8A2C6C-1D11-B632-25C5-C090B20328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547" y="2522025"/>
            <a:ext cx="2952423" cy="97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12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44FE0C-5912-DF5C-696A-31EDE8E4C9A8}"/>
              </a:ext>
            </a:extLst>
          </p:cNvPr>
          <p:cNvSpPr txBox="1"/>
          <p:nvPr/>
        </p:nvSpPr>
        <p:spPr>
          <a:xfrm>
            <a:off x="-1640541" y="2493"/>
            <a:ext cx="12192000" cy="4616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000" b="1" dirty="0">
                <a:solidFill>
                  <a:srgbClr val="0033CC"/>
                </a:solidFill>
                <a:latin typeface="Century Gothic" panose="020B0502020202020204" pitchFamily="34" charset="0"/>
                <a:ea typeface="Ebrima" panose="02000000000000000000" pitchFamily="2" charset="0"/>
                <a:cs typeface="Segoe UI" panose="020B0502040204020203" pitchFamily="34" charset="0"/>
              </a:rPr>
              <a:t>EXERCÍCIOS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FAE9940-A5BA-7EE3-8672-971B0A4AFDFC}"/>
              </a:ext>
            </a:extLst>
          </p:cNvPr>
          <p:cNvSpPr txBox="1"/>
          <p:nvPr/>
        </p:nvSpPr>
        <p:spPr>
          <a:xfrm>
            <a:off x="2885821" y="1402979"/>
            <a:ext cx="4378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VAMOS Á PRÁTICA 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AD07505-6DA0-E71C-98B7-2FD64A641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725" y="1995579"/>
            <a:ext cx="3250794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05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C585B21A-8BEA-3396-7CBA-5BE78614330B}"/>
              </a:ext>
            </a:extLst>
          </p:cNvPr>
          <p:cNvSpPr txBox="1"/>
          <p:nvPr/>
        </p:nvSpPr>
        <p:spPr>
          <a:xfrm>
            <a:off x="-1640541" y="2493"/>
            <a:ext cx="12192000" cy="4616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000" b="1" dirty="0">
                <a:solidFill>
                  <a:srgbClr val="0033CC"/>
                </a:solidFill>
                <a:latin typeface="Century Gothic" panose="020B0502020202020204" pitchFamily="34" charset="0"/>
                <a:ea typeface="Ebrima" panose="02000000000000000000" pitchFamily="2" charset="0"/>
                <a:cs typeface="Segoe UI" panose="020B0502040204020203" pitchFamily="34" charset="0"/>
              </a:rPr>
              <a:t>EXERCÍCIOS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D5F0E15-C670-81A9-93ED-AC65EF9E0BBB}"/>
              </a:ext>
            </a:extLst>
          </p:cNvPr>
          <p:cNvSpPr txBox="1"/>
          <p:nvPr/>
        </p:nvSpPr>
        <p:spPr>
          <a:xfrm>
            <a:off x="1" y="633170"/>
            <a:ext cx="9144000" cy="5586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i="0" dirty="0">
                <a:solidFill>
                  <a:srgbClr val="000000"/>
                </a:solidFill>
                <a:effectLst/>
                <a:latin typeface="+mj-lt"/>
              </a:rPr>
              <a:t>1. 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+mj-lt"/>
              </a:rPr>
              <a:t>Escreva um algoritmo que solicite ao usuário a entrada de 5 números, e que exiba o somatório desses números na tela. Após exibir a soma, o programa deve mostrar também os números que o usuário digitou, um por linha.</a:t>
            </a:r>
          </a:p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rgbClr val="000000"/>
                </a:solidFill>
                <a:latin typeface="+mj-lt"/>
              </a:rPr>
              <a:t>2. 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+mj-lt"/>
              </a:rPr>
              <a:t>Escreva um algoritmo que solicite ao usuário a entrada de 5 nomes, e que exiba a lista desses nomes na tela. Após exibir essa lista, o programa deve mostrar também os nomes na ordem inversa em que o usuário os digitou, um por linha.</a:t>
            </a:r>
            <a:endParaRPr lang="pt-BR" sz="1600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rgbClr val="000000"/>
                </a:solidFill>
                <a:latin typeface="+mj-lt"/>
              </a:rPr>
              <a:t>3. 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+mj-lt"/>
              </a:rPr>
              <a:t>Crie um programa que solicite a entrada de 10 números pelo usuário, armazenando-os em um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+mj-lt"/>
              </a:rPr>
              <a:t>array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+mj-lt"/>
              </a:rPr>
              <a:t>, e então monte outro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+mj-lt"/>
              </a:rPr>
              <a:t>array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+mj-lt"/>
              </a:rPr>
              <a:t> com os valores do primeiro multiplicados por 5. Exiba os valores dos dois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+mj-lt"/>
              </a:rPr>
              <a:t>array’s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+mj-lt"/>
              </a:rPr>
              <a:t> na tela, simultaneamente, em duas colunas (um em cada coluna), uma posição por linha.</a:t>
            </a:r>
          </a:p>
          <a:p>
            <a:pPr>
              <a:lnSpc>
                <a:spcPct val="150000"/>
              </a:lnSpc>
            </a:pPr>
            <a:r>
              <a:rPr lang="pt-BR" sz="1600" b="1" dirty="0">
                <a:latin typeface="+mj-lt"/>
              </a:rPr>
              <a:t>4. </a:t>
            </a:r>
            <a:r>
              <a:rPr lang="pt-BR" sz="1600" dirty="0">
                <a:latin typeface="+mj-lt"/>
              </a:rPr>
              <a:t>Leia um </a:t>
            </a:r>
            <a:r>
              <a:rPr lang="pt-BR" sz="1600" dirty="0" err="1">
                <a:latin typeface="+mj-lt"/>
              </a:rPr>
              <a:t>array</a:t>
            </a:r>
            <a:r>
              <a:rPr lang="pt-BR" sz="1600" dirty="0">
                <a:latin typeface="+mj-lt"/>
              </a:rPr>
              <a:t> de 16 posições e troque os 8 primeiros valores pelos 8 últimos e vice-e-versa. Escreva ao final o </a:t>
            </a:r>
            <a:r>
              <a:rPr lang="pt-BR" sz="1600" dirty="0" err="1">
                <a:latin typeface="+mj-lt"/>
              </a:rPr>
              <a:t>array</a:t>
            </a:r>
            <a:r>
              <a:rPr lang="pt-BR" sz="1600" dirty="0">
                <a:latin typeface="+mj-lt"/>
              </a:rPr>
              <a:t> obtido.</a:t>
            </a:r>
          </a:p>
          <a:p>
            <a:pPr>
              <a:lnSpc>
                <a:spcPct val="150000"/>
              </a:lnSpc>
            </a:pPr>
            <a:r>
              <a:rPr lang="pt-BR" sz="1600" b="1" dirty="0">
                <a:latin typeface="+mj-lt"/>
              </a:rPr>
              <a:t>5. </a:t>
            </a:r>
            <a:r>
              <a:rPr lang="pt-BR" sz="1600" dirty="0">
                <a:latin typeface="+mj-lt"/>
              </a:rPr>
              <a:t>Leia um </a:t>
            </a:r>
            <a:r>
              <a:rPr lang="pt-BR" sz="1600" dirty="0" err="1">
                <a:latin typeface="+mj-lt"/>
              </a:rPr>
              <a:t>array</a:t>
            </a:r>
            <a:r>
              <a:rPr lang="pt-BR" sz="1600" dirty="0">
                <a:latin typeface="+mj-lt"/>
              </a:rPr>
              <a:t> de 40 posições. Contar e mostrar quantos valores pares ele possui.</a:t>
            </a:r>
          </a:p>
          <a:p>
            <a:pPr>
              <a:lnSpc>
                <a:spcPct val="150000"/>
              </a:lnSpc>
            </a:pPr>
            <a:r>
              <a:rPr lang="pt-BR" sz="1600" b="1" dirty="0">
                <a:latin typeface="Open Sans" panose="020B0606030504020204" pitchFamily="34" charset="0"/>
              </a:rPr>
              <a:t>6</a:t>
            </a:r>
            <a:r>
              <a:rPr lang="pt-BR" sz="1600" b="1" dirty="0">
                <a:latin typeface="+mj-lt"/>
              </a:rPr>
              <a:t>. </a:t>
            </a:r>
            <a:r>
              <a:rPr lang="pt-BR" sz="1600" dirty="0">
                <a:latin typeface="+mj-lt"/>
              </a:rPr>
              <a:t>Leia um </a:t>
            </a:r>
            <a:r>
              <a:rPr lang="pt-BR" sz="1600" dirty="0" err="1">
                <a:latin typeface="+mj-lt"/>
              </a:rPr>
              <a:t>array</a:t>
            </a:r>
            <a:r>
              <a:rPr lang="pt-BR" sz="1600" dirty="0">
                <a:latin typeface="+mj-lt"/>
              </a:rPr>
              <a:t> de 40 posições e atribua valor 0 para todos os elementos que forem ímpares.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000000"/>
                </a:solidFill>
                <a:latin typeface="+mj-lt"/>
              </a:rPr>
              <a:t>Ao término, mostrar como ficou o vetor depois das alterações.</a:t>
            </a:r>
            <a:endParaRPr lang="pt-BR" sz="16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829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C585B21A-8BEA-3396-7CBA-5BE78614330B}"/>
              </a:ext>
            </a:extLst>
          </p:cNvPr>
          <p:cNvSpPr txBox="1"/>
          <p:nvPr/>
        </p:nvSpPr>
        <p:spPr>
          <a:xfrm>
            <a:off x="-1640541" y="2493"/>
            <a:ext cx="12192000" cy="4616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000" b="1" dirty="0">
                <a:solidFill>
                  <a:srgbClr val="0033CC"/>
                </a:solidFill>
                <a:latin typeface="Century Gothic" panose="020B0502020202020204" pitchFamily="34" charset="0"/>
                <a:ea typeface="Ebrima" panose="02000000000000000000" pitchFamily="2" charset="0"/>
                <a:cs typeface="Segoe UI" panose="020B0502040204020203" pitchFamily="34" charset="0"/>
              </a:rPr>
              <a:t>EXERCÍCIOS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9BEC1BA-272A-8A89-B53D-287BDA6E78DC}"/>
              </a:ext>
            </a:extLst>
          </p:cNvPr>
          <p:cNvSpPr txBox="1"/>
          <p:nvPr/>
        </p:nvSpPr>
        <p:spPr>
          <a:xfrm>
            <a:off x="0" y="722349"/>
            <a:ext cx="9144000" cy="5217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rgbClr val="000000"/>
                </a:solidFill>
                <a:latin typeface="+mj-lt"/>
              </a:rPr>
              <a:t>7.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+mj-lt"/>
              </a:rPr>
              <a:t> Crie um programa que armazene 10 números digitados pelo usuário em dois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+mj-lt"/>
              </a:rPr>
              <a:t>array’s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+mj-lt"/>
              </a:rPr>
              <a:t>: um somente para números pares, e outro somente para números ímpares. Após, exiba os valores dos dois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+mj-lt"/>
              </a:rPr>
              <a:t>arrays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+mj-lt"/>
              </a:rPr>
              <a:t> na tela, em sequência.</a:t>
            </a:r>
            <a:br>
              <a:rPr lang="pt-BR" sz="1600" dirty="0">
                <a:latin typeface="+mj-lt"/>
              </a:rPr>
            </a:br>
            <a:r>
              <a:rPr lang="pt-BR" sz="1600" b="0" i="1" dirty="0">
                <a:solidFill>
                  <a:srgbClr val="FF0000"/>
                </a:solidFill>
                <a:effectLst/>
                <a:latin typeface="+mj-lt"/>
              </a:rPr>
              <a:t>Obs.: As posições que não receberem valores exibirão o número zero. Não se preocupe com isso por enquanto.</a:t>
            </a:r>
            <a:endParaRPr lang="pt-BR" sz="1600" i="1" dirty="0">
              <a:solidFill>
                <a:srgbClr val="FF0000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rgbClr val="000000"/>
                </a:solidFill>
                <a:latin typeface="+mj-lt"/>
              </a:rPr>
              <a:t>8.</a:t>
            </a:r>
            <a:r>
              <a:rPr lang="pt-BR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+mj-lt"/>
              </a:rPr>
              <a:t>Modifique o programa anterior para não aceitar a entrada do número zero, e requisitar a digitação de outro número neste caso.</a:t>
            </a:r>
          </a:p>
          <a:p>
            <a:pPr>
              <a:lnSpc>
                <a:spcPct val="150000"/>
              </a:lnSpc>
            </a:pPr>
            <a:r>
              <a:rPr lang="pt-BR" sz="1600" b="1" i="0" dirty="0">
                <a:solidFill>
                  <a:srgbClr val="000000"/>
                </a:solidFill>
                <a:effectLst/>
                <a:latin typeface="+mj-lt"/>
              </a:rPr>
              <a:t>9. 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+mj-lt"/>
              </a:rPr>
              <a:t>Modifique novamente o programa anterior, de modo a não exibir na saída os números zero que são mostrados para todas as posições, e que não receberam nenhum valor durante a atribuição (e portanto estão vazias).</a:t>
            </a:r>
          </a:p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rgbClr val="000000"/>
                </a:solidFill>
                <a:latin typeface="+mj-lt"/>
              </a:rPr>
              <a:t>10. </a:t>
            </a:r>
            <a:r>
              <a:rPr lang="pt-BR" sz="1600" u="sng" dirty="0">
                <a:solidFill>
                  <a:srgbClr val="000000"/>
                </a:solidFill>
                <a:latin typeface="+mj-lt"/>
              </a:rPr>
              <a:t>Carregue</a:t>
            </a:r>
            <a:r>
              <a:rPr lang="pt-BR" sz="1600" dirty="0">
                <a:latin typeface="+mj-lt"/>
              </a:rPr>
              <a:t> um </a:t>
            </a:r>
            <a:r>
              <a:rPr lang="pt-BR" sz="1600" dirty="0" err="1">
                <a:latin typeface="+mj-lt"/>
              </a:rPr>
              <a:t>array</a:t>
            </a:r>
            <a:r>
              <a:rPr lang="pt-BR" sz="1600" dirty="0">
                <a:latin typeface="+mj-lt"/>
              </a:rPr>
              <a:t> de inteiros com 20 posições e em seguida informe um valor X qualquer. Seu programa devera fazer uma busca do valor de X no </a:t>
            </a:r>
            <a:r>
              <a:rPr lang="pt-BR" sz="1600" dirty="0" err="1">
                <a:latin typeface="+mj-lt"/>
              </a:rPr>
              <a:t>array</a:t>
            </a:r>
            <a:r>
              <a:rPr lang="pt-BR" sz="1600" dirty="0">
                <a:latin typeface="+mj-lt"/>
              </a:rPr>
              <a:t> lido e informar a posição em que foi encontrado ou se não foi encontrado.</a:t>
            </a:r>
          </a:p>
          <a:p>
            <a:pPr>
              <a:lnSpc>
                <a:spcPct val="150000"/>
              </a:lnSpc>
            </a:pPr>
            <a:endParaRPr lang="pt-BR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564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44FE0C-5912-DF5C-696A-31EDE8E4C9A8}"/>
              </a:ext>
            </a:extLst>
          </p:cNvPr>
          <p:cNvSpPr txBox="1"/>
          <p:nvPr/>
        </p:nvSpPr>
        <p:spPr>
          <a:xfrm>
            <a:off x="-2" y="1"/>
            <a:ext cx="9144001" cy="4616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000" b="1" dirty="0">
                <a:solidFill>
                  <a:srgbClr val="0033CC"/>
                </a:solidFill>
                <a:latin typeface="Century Gothic" panose="020B0502020202020204" pitchFamily="34" charset="0"/>
                <a:ea typeface="Ebrima" panose="02000000000000000000" pitchFamily="2" charset="0"/>
                <a:cs typeface="Segoe UI" panose="020B0502040204020203" pitchFamily="34" charset="0"/>
              </a:rPr>
              <a:t>ROTEIRO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DDCF88D-20C0-A634-CBBE-AB3DC1C37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54716"/>
            <a:ext cx="2788021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ClrTx/>
            </a:pPr>
            <a:r>
              <a:rPr lang="pt-BR" altLang="pt-BR" sz="18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Parte 1</a:t>
            </a:r>
          </a:p>
          <a:p>
            <a:pPr marL="285750" lvl="2" indent="-285750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pt-BR" altLang="pt-B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Array</a:t>
            </a:r>
            <a:endParaRPr lang="pt-BR" altLang="pt-BR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Tx/>
            </a:pPr>
            <a:r>
              <a:rPr lang="pt-BR" altLang="pt-BR" sz="18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Parte 2</a:t>
            </a:r>
          </a:p>
          <a:p>
            <a:pPr marL="285750" lvl="2" indent="-285750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pt-BR" altLang="pt-B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Ordenação de </a:t>
            </a:r>
            <a:r>
              <a:rPr lang="pt-BR" altLang="pt-B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Arrays</a:t>
            </a:r>
            <a:endParaRPr lang="pt-BR" altLang="pt-BR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Tx/>
            </a:pPr>
            <a:r>
              <a:rPr lang="pt-BR" altLang="pt-BR" sz="18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Parte 3</a:t>
            </a:r>
          </a:p>
          <a:p>
            <a:pPr marL="285750" lvl="2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pt-BR" altLang="pt-B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Exercícios</a:t>
            </a:r>
          </a:p>
          <a:p>
            <a:pPr marL="285750" lvl="2" indent="-285750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pt-BR" altLang="pt-BR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buClrTx/>
            </a:pPr>
            <a:endParaRPr lang="pt-BR" altLang="pt-BR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tênis de cores variadas">
            <a:extLst>
              <a:ext uri="{FF2B5EF4-FFF2-40B4-BE49-F238E27FC236}">
                <a16:creationId xmlns:a16="http://schemas.microsoft.com/office/drawing/2014/main" id="{7802A608-D096-85A7-B394-CC5831A85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021" y="1007263"/>
            <a:ext cx="6231424" cy="351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44FE0C-5912-DF5C-696A-31EDE8E4C9A8}"/>
              </a:ext>
            </a:extLst>
          </p:cNvPr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000" b="1" dirty="0">
                <a:solidFill>
                  <a:srgbClr val="0033CC"/>
                </a:solidFill>
                <a:latin typeface="Century Gothic" panose="020B0502020202020204" pitchFamily="34" charset="0"/>
                <a:ea typeface="Ebrima" panose="02000000000000000000" pitchFamily="2" charset="0"/>
                <a:cs typeface="Segoe UI" panose="020B0502040204020203" pitchFamily="34" charset="0"/>
              </a:rPr>
              <a:t>O QUE SÃO ARRAY’s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6B261C-9110-978A-14A2-29809E8A37FC}"/>
              </a:ext>
            </a:extLst>
          </p:cNvPr>
          <p:cNvSpPr txBox="1"/>
          <p:nvPr/>
        </p:nvSpPr>
        <p:spPr>
          <a:xfrm>
            <a:off x="0" y="836158"/>
            <a:ext cx="9054354" cy="3300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pt-BR" b="1" i="0" dirty="0" err="1">
                <a:solidFill>
                  <a:srgbClr val="353535"/>
                </a:solidFill>
                <a:effectLst/>
                <a:latin typeface="+mj-lt"/>
                <a:cs typeface="Arial" panose="020B0604020202020204" pitchFamily="34" charset="0"/>
              </a:rPr>
              <a:t>Array’s</a:t>
            </a:r>
            <a:r>
              <a:rPr lang="pt-BR" b="0" i="0" dirty="0">
                <a:solidFill>
                  <a:srgbClr val="353535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pt-BR" b="1" i="0" dirty="0">
                <a:solidFill>
                  <a:srgbClr val="353535"/>
                </a:solidFill>
                <a:effectLst/>
                <a:latin typeface="+mj-lt"/>
                <a:cs typeface="Arial" panose="020B0604020202020204" pitchFamily="34" charset="0"/>
              </a:rPr>
              <a:t>ESTRUTURAS DE DADOS</a:t>
            </a:r>
            <a:endParaRPr lang="pt-BR" sz="1600" dirty="0">
              <a:solidFill>
                <a:srgbClr val="353535"/>
              </a:solidFill>
              <a:latin typeface="+mj-lt"/>
            </a:endParaRPr>
          </a:p>
          <a:p>
            <a:pPr algn="just" fontAlgn="base"/>
            <a:endParaRPr lang="pt-BR" sz="1600" dirty="0">
              <a:solidFill>
                <a:srgbClr val="353535"/>
              </a:solidFill>
              <a:latin typeface="+mj-lt"/>
            </a:endParaRPr>
          </a:p>
          <a:p>
            <a:pPr algn="just" fontAlgn="base">
              <a:lnSpc>
                <a:spcPct val="150000"/>
              </a:lnSpc>
            </a:pPr>
            <a:r>
              <a:rPr lang="pt-BR" sz="1600" dirty="0">
                <a:solidFill>
                  <a:srgbClr val="353535"/>
                </a:solidFill>
                <a:latin typeface="+mj-lt"/>
              </a:rPr>
              <a:t>Trabalhar com </a:t>
            </a:r>
            <a:r>
              <a:rPr lang="pt-BR" sz="1600" dirty="0" err="1">
                <a:solidFill>
                  <a:srgbClr val="353535"/>
                </a:solidFill>
                <a:latin typeface="+mj-lt"/>
              </a:rPr>
              <a:t>array</a:t>
            </a:r>
            <a:r>
              <a:rPr lang="pt-BR" sz="1600" dirty="0">
                <a:solidFill>
                  <a:srgbClr val="353535"/>
                </a:solidFill>
                <a:latin typeface="+mj-lt"/>
              </a:rPr>
              <a:t>, significa trabalhar com </a:t>
            </a:r>
            <a:r>
              <a:rPr lang="pt-BR" b="1" dirty="0">
                <a:solidFill>
                  <a:srgbClr val="353535"/>
                </a:solidFill>
                <a:latin typeface="+mj-lt"/>
              </a:rPr>
              <a:t>estruturas de repetições</a:t>
            </a:r>
            <a:r>
              <a:rPr lang="pt-BR" sz="1600" dirty="0">
                <a:solidFill>
                  <a:srgbClr val="353535"/>
                </a:solidFill>
                <a:latin typeface="+mj-lt"/>
              </a:rPr>
              <a:t>. </a:t>
            </a:r>
          </a:p>
          <a:p>
            <a:pPr algn="just" fontAlgn="base">
              <a:lnSpc>
                <a:spcPct val="150000"/>
              </a:lnSpc>
            </a:pPr>
            <a:r>
              <a:rPr lang="pt-BR" sz="1600" dirty="0">
                <a:solidFill>
                  <a:srgbClr val="353535"/>
                </a:solidFill>
                <a:latin typeface="+mj-lt"/>
              </a:rPr>
              <a:t>O motivo é simples:</a:t>
            </a:r>
          </a:p>
          <a:p>
            <a:pPr algn="just" fontAlgn="base">
              <a:lnSpc>
                <a:spcPct val="150000"/>
              </a:lnSpc>
            </a:pPr>
            <a:r>
              <a:rPr lang="pt-BR" sz="1600" dirty="0">
                <a:solidFill>
                  <a:srgbClr val="353535"/>
                </a:solidFill>
                <a:latin typeface="+mj-lt"/>
              </a:rPr>
              <a:t>	Trabalharemos com muitas variáveis e deixaremos o trabalho mais pesado para a estrutura de repetição. </a:t>
            </a:r>
          </a:p>
          <a:p>
            <a:pPr algn="just" fontAlgn="base">
              <a:lnSpc>
                <a:spcPct val="150000"/>
              </a:lnSpc>
            </a:pPr>
            <a:endParaRPr lang="pt-BR" sz="1600" dirty="0">
              <a:solidFill>
                <a:srgbClr val="353535"/>
              </a:solidFill>
              <a:latin typeface="+mj-lt"/>
            </a:endParaRPr>
          </a:p>
          <a:p>
            <a:pPr algn="just" fontAlgn="base">
              <a:lnSpc>
                <a:spcPct val="150000"/>
              </a:lnSpc>
            </a:pPr>
            <a:r>
              <a:rPr lang="pt-BR" sz="1600" dirty="0">
                <a:solidFill>
                  <a:srgbClr val="353535"/>
                </a:solidFill>
                <a:latin typeface="+mj-lt"/>
              </a:rPr>
              <a:t>A melhor estrutura de repetição para trabalhar com </a:t>
            </a:r>
            <a:r>
              <a:rPr lang="pt-BR" sz="1600" dirty="0" err="1">
                <a:solidFill>
                  <a:srgbClr val="353535"/>
                </a:solidFill>
                <a:latin typeface="+mj-lt"/>
              </a:rPr>
              <a:t>array</a:t>
            </a:r>
            <a:r>
              <a:rPr lang="pt-BR" sz="1600" dirty="0">
                <a:solidFill>
                  <a:srgbClr val="353535"/>
                </a:solidFill>
                <a:latin typeface="+mj-lt"/>
              </a:rPr>
              <a:t> é o </a:t>
            </a:r>
            <a:r>
              <a:rPr lang="pt-BR" sz="2000" b="1" dirty="0">
                <a:solidFill>
                  <a:srgbClr val="353535"/>
                </a:solidFill>
                <a:latin typeface="+mj-lt"/>
              </a:rPr>
              <a:t>para</a:t>
            </a:r>
            <a:r>
              <a:rPr lang="pt-BR" sz="1600" dirty="0">
                <a:solidFill>
                  <a:srgbClr val="353535"/>
                </a:solidFill>
                <a:latin typeface="+mj-lt"/>
              </a:rPr>
              <a:t>, pelo simples motivo de sempre termos o número exato dos elementos do </a:t>
            </a:r>
            <a:r>
              <a:rPr lang="pt-BR" sz="1600" dirty="0" err="1">
                <a:solidFill>
                  <a:srgbClr val="353535"/>
                </a:solidFill>
                <a:latin typeface="+mj-lt"/>
              </a:rPr>
              <a:t>array</a:t>
            </a:r>
            <a:r>
              <a:rPr lang="pt-BR" sz="1600" dirty="0">
                <a:solidFill>
                  <a:srgbClr val="353535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296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E56D7F8-66EA-E6EB-78C1-1B70A6AA47ED}"/>
              </a:ext>
            </a:extLst>
          </p:cNvPr>
          <p:cNvSpPr txBox="1"/>
          <p:nvPr/>
        </p:nvSpPr>
        <p:spPr>
          <a:xfrm>
            <a:off x="0" y="775793"/>
            <a:ext cx="90633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pt-BR" sz="1800" dirty="0">
                <a:solidFill>
                  <a:srgbClr val="353535"/>
                </a:solidFill>
                <a:latin typeface="+mj-lt"/>
              </a:rPr>
              <a:t>Imagine o seguinte problema: </a:t>
            </a:r>
          </a:p>
          <a:p>
            <a:pPr algn="just" fontAlgn="base">
              <a:lnSpc>
                <a:spcPct val="150000"/>
              </a:lnSpc>
            </a:pPr>
            <a:r>
              <a:rPr lang="pt-BR" sz="1800" dirty="0">
                <a:solidFill>
                  <a:srgbClr val="353535"/>
                </a:solidFill>
                <a:latin typeface="+mj-lt"/>
              </a:rPr>
              <a:t>Você precisa criar um algoritmo que lê o nome e as 4 notas de 50 alunos, calcular a média de cada aluno e informar quais foram aprovados e quais foram reprovados.</a:t>
            </a:r>
          </a:p>
          <a:p>
            <a:pPr algn="just" fontAlgn="base"/>
            <a:r>
              <a:rPr lang="pt-BR" sz="1800" dirty="0">
                <a:solidFill>
                  <a:srgbClr val="353535"/>
                </a:solidFill>
                <a:latin typeface="+mj-lt"/>
              </a:rPr>
              <a:t>Conseguiu imaginar quantas variáveis você vai precisar? Muitas né?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8567667-D4BF-3030-5B2F-1F78FFF71D73}"/>
              </a:ext>
            </a:extLst>
          </p:cNvPr>
          <p:cNvSpPr txBox="1"/>
          <p:nvPr/>
        </p:nvSpPr>
        <p:spPr>
          <a:xfrm>
            <a:off x="475129" y="2253121"/>
            <a:ext cx="8202706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pt-BR" b="0" i="0" dirty="0">
                <a:solidFill>
                  <a:srgbClr val="353535"/>
                </a:solidFill>
                <a:effectLst/>
                <a:latin typeface="+mj-lt"/>
              </a:rPr>
              <a:t>Vamos fazer uma conta rápida: </a:t>
            </a:r>
          </a:p>
          <a:p>
            <a:pPr algn="just" fontAlgn="base"/>
            <a:endParaRPr lang="pt-BR" b="0" i="0" dirty="0">
              <a:solidFill>
                <a:srgbClr val="353535"/>
              </a:solidFill>
              <a:effectLst/>
              <a:latin typeface="+mj-lt"/>
            </a:endParaRPr>
          </a:p>
          <a:p>
            <a:pPr algn="just" fontAlgn="base"/>
            <a:r>
              <a:rPr lang="pt-BR" sz="2400" b="1" i="0" dirty="0">
                <a:solidFill>
                  <a:srgbClr val="353535"/>
                </a:solidFill>
                <a:effectLst/>
                <a:latin typeface="+mj-lt"/>
              </a:rPr>
              <a:t>50</a:t>
            </a:r>
            <a:r>
              <a:rPr lang="pt-BR" b="0" i="0" dirty="0">
                <a:solidFill>
                  <a:srgbClr val="353535"/>
                </a:solidFill>
                <a:effectLst/>
                <a:latin typeface="+mj-lt"/>
              </a:rPr>
              <a:t> </a:t>
            </a:r>
            <a:r>
              <a:rPr lang="pt-BR" sz="1600" b="0" i="0" dirty="0">
                <a:solidFill>
                  <a:srgbClr val="353535"/>
                </a:solidFill>
                <a:effectLst/>
                <a:latin typeface="+mj-lt"/>
              </a:rPr>
              <a:t>variáveis para armazenar os nomes dos alunos    </a:t>
            </a:r>
          </a:p>
          <a:p>
            <a:pPr algn="just" fontAlgn="base"/>
            <a:r>
              <a:rPr lang="pt-BR" sz="2800" b="1" i="0" dirty="0">
                <a:solidFill>
                  <a:srgbClr val="353535"/>
                </a:solidFill>
                <a:effectLst/>
                <a:latin typeface="+mj-lt"/>
              </a:rPr>
              <a:t>+ </a:t>
            </a:r>
            <a:endParaRPr lang="pt-BR" sz="1600" b="1" i="0" dirty="0">
              <a:solidFill>
                <a:srgbClr val="353535"/>
              </a:solidFill>
              <a:effectLst/>
              <a:latin typeface="+mj-lt"/>
            </a:endParaRPr>
          </a:p>
          <a:p>
            <a:pPr algn="just" fontAlgn="base"/>
            <a:r>
              <a:rPr lang="pt-BR" b="0" i="0" dirty="0">
                <a:solidFill>
                  <a:srgbClr val="353535"/>
                </a:solidFill>
                <a:effectLst/>
                <a:latin typeface="+mj-lt"/>
              </a:rPr>
              <a:t> </a:t>
            </a:r>
            <a:r>
              <a:rPr lang="pt-BR" sz="2400" b="1" i="0" dirty="0">
                <a:solidFill>
                  <a:srgbClr val="353535"/>
                </a:solidFill>
                <a:effectLst/>
                <a:latin typeface="+mj-lt"/>
              </a:rPr>
              <a:t>(4 * 50 = ) 200 </a:t>
            </a:r>
            <a:r>
              <a:rPr lang="pt-BR" sz="1600" b="0" i="0" dirty="0">
                <a:solidFill>
                  <a:srgbClr val="353535"/>
                </a:solidFill>
                <a:effectLst/>
                <a:latin typeface="+mj-lt"/>
              </a:rPr>
              <a:t>variáveis para armazenar as 4 notas de cada aluno </a:t>
            </a:r>
          </a:p>
          <a:p>
            <a:pPr algn="just" fontAlgn="base"/>
            <a:r>
              <a:rPr lang="pt-BR" sz="2800" b="1" dirty="0">
                <a:solidFill>
                  <a:srgbClr val="353535"/>
                </a:solidFill>
                <a:latin typeface="+mj-lt"/>
              </a:rPr>
              <a:t>+</a:t>
            </a:r>
          </a:p>
          <a:p>
            <a:pPr algn="just" fontAlgn="base"/>
            <a:r>
              <a:rPr lang="pt-BR" sz="2400" b="1" dirty="0">
                <a:solidFill>
                  <a:srgbClr val="353535"/>
                </a:solidFill>
                <a:latin typeface="+mj-lt"/>
              </a:rPr>
              <a:t>50</a:t>
            </a:r>
            <a:r>
              <a:rPr lang="pt-BR" sz="2000" b="1" dirty="0">
                <a:solidFill>
                  <a:srgbClr val="353535"/>
                </a:solidFill>
                <a:latin typeface="+mj-lt"/>
              </a:rPr>
              <a:t> </a:t>
            </a:r>
            <a:r>
              <a:rPr lang="pt-BR" sz="1600" dirty="0">
                <a:solidFill>
                  <a:srgbClr val="353535"/>
                </a:solidFill>
                <a:latin typeface="+mj-lt"/>
                <a:cs typeface="Arial" panose="020B0604020202020204" pitchFamily="34" charset="0"/>
              </a:rPr>
              <a:t>variáveis</a:t>
            </a:r>
            <a:r>
              <a:rPr lang="pt-BR" sz="2000" b="1" dirty="0">
                <a:solidFill>
                  <a:srgbClr val="353535"/>
                </a:solidFill>
                <a:latin typeface="+mj-lt"/>
              </a:rPr>
              <a:t> </a:t>
            </a:r>
            <a:r>
              <a:rPr lang="pt-BR" sz="1600" b="0" i="0" dirty="0">
                <a:solidFill>
                  <a:srgbClr val="353535"/>
                </a:solidFill>
                <a:effectLst/>
                <a:latin typeface="+mj-lt"/>
              </a:rPr>
              <a:t>para armazenar as médias de cada aluno. </a:t>
            </a:r>
          </a:p>
          <a:p>
            <a:pPr algn="just" fontAlgn="base"/>
            <a:endParaRPr lang="pt-BR" sz="1600" b="0" i="0" dirty="0">
              <a:solidFill>
                <a:srgbClr val="353535"/>
              </a:solidFill>
              <a:effectLst/>
              <a:latin typeface="+mj-lt"/>
            </a:endParaRPr>
          </a:p>
          <a:p>
            <a:pPr algn="just" fontAlgn="base"/>
            <a:r>
              <a:rPr lang="pt-BR" sz="2000" b="1" i="0" dirty="0">
                <a:solidFill>
                  <a:srgbClr val="353535"/>
                </a:solidFill>
                <a:effectLst/>
                <a:latin typeface="+mj-lt"/>
              </a:rPr>
              <a:t>TOTAL :      </a:t>
            </a:r>
            <a:r>
              <a:rPr lang="pt-BR" sz="2800" b="1" i="0" dirty="0">
                <a:solidFill>
                  <a:srgbClr val="FF0000"/>
                </a:solidFill>
                <a:effectLst/>
                <a:latin typeface="+mj-lt"/>
              </a:rPr>
              <a:t>300 variáveis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E60A4C9F-FE68-C26E-CE59-ECD5CA14F4EC}"/>
              </a:ext>
            </a:extLst>
          </p:cNvPr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000" b="1" dirty="0">
                <a:solidFill>
                  <a:srgbClr val="0033CC"/>
                </a:solidFill>
                <a:latin typeface="Century Gothic" panose="020B0502020202020204" pitchFamily="34" charset="0"/>
                <a:ea typeface="Ebrima" panose="02000000000000000000" pitchFamily="2" charset="0"/>
                <a:cs typeface="Segoe UI" panose="020B0502040204020203" pitchFamily="34" charset="0"/>
              </a:rPr>
              <a:t>O QUE SÃO ARRAY’s</a:t>
            </a:r>
          </a:p>
        </p:txBody>
      </p:sp>
    </p:spTree>
    <p:extLst>
      <p:ext uri="{BB962C8B-B14F-4D97-AF65-F5344CB8AC3E}">
        <p14:creationId xmlns:p14="http://schemas.microsoft.com/office/powerpoint/2010/main" val="378907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9AD57BA-F7DC-4A70-9B61-D4BF415AB643}"/>
              </a:ext>
            </a:extLst>
          </p:cNvPr>
          <p:cNvSpPr txBox="1"/>
          <p:nvPr/>
        </p:nvSpPr>
        <p:spPr>
          <a:xfrm>
            <a:off x="-1" y="4349891"/>
            <a:ext cx="9133852" cy="1010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pt-BR" b="0" i="0" dirty="0">
                <a:solidFill>
                  <a:srgbClr val="353535"/>
                </a:solidFill>
                <a:effectLst/>
                <a:latin typeface="+mj-lt"/>
                <a:cs typeface="Arial" panose="020B0604020202020204" pitchFamily="34" charset="0"/>
              </a:rPr>
              <a:t>Mas eu tenho uma boa notícia pra você. Nós não precisamos criar </a:t>
            </a:r>
            <a:r>
              <a:rPr lang="pt-BR" sz="2400" b="1" i="0" dirty="0">
                <a:solidFill>
                  <a:srgbClr val="353535"/>
                </a:solidFill>
                <a:effectLst/>
                <a:latin typeface="+mj-lt"/>
                <a:cs typeface="Arial" panose="020B0604020202020204" pitchFamily="34" charset="0"/>
              </a:rPr>
              <a:t>300</a:t>
            </a:r>
            <a:r>
              <a:rPr lang="pt-BR" b="0" i="0" dirty="0">
                <a:solidFill>
                  <a:srgbClr val="353535"/>
                </a:solidFill>
                <a:effectLst/>
                <a:latin typeface="+mj-lt"/>
                <a:cs typeface="Arial" panose="020B0604020202020204" pitchFamily="34" charset="0"/>
              </a:rPr>
              <a:t> variáveis! </a:t>
            </a:r>
          </a:p>
          <a:p>
            <a:pPr algn="just" fontAlgn="base">
              <a:lnSpc>
                <a:spcPct val="150000"/>
              </a:lnSpc>
            </a:pPr>
            <a:r>
              <a:rPr lang="pt-BR" b="0" i="0" dirty="0">
                <a:solidFill>
                  <a:srgbClr val="353535"/>
                </a:solidFill>
                <a:effectLst/>
                <a:latin typeface="+mj-lt"/>
                <a:cs typeface="Arial" panose="020B0604020202020204" pitchFamily="34" charset="0"/>
              </a:rPr>
              <a:t>Podemos utilizar </a:t>
            </a:r>
            <a:r>
              <a:rPr lang="pt-BR" b="1" i="0" dirty="0" err="1">
                <a:solidFill>
                  <a:srgbClr val="353535"/>
                </a:solidFill>
                <a:effectLst/>
                <a:latin typeface="+mj-lt"/>
                <a:cs typeface="Arial" panose="020B0604020202020204" pitchFamily="34" charset="0"/>
              </a:rPr>
              <a:t>Arrays</a:t>
            </a:r>
            <a:r>
              <a:rPr lang="pt-BR" b="0" i="0" dirty="0">
                <a:solidFill>
                  <a:srgbClr val="353535"/>
                </a:solidFill>
                <a:effectLst/>
                <a:latin typeface="+mj-lt"/>
                <a:cs typeface="Arial" panose="020B0604020202020204" pitchFamily="34" charset="0"/>
              </a:rPr>
              <a:t> para isso.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75D1238-1D18-211F-B528-B11E43885166}"/>
              </a:ext>
            </a:extLst>
          </p:cNvPr>
          <p:cNvSpPr txBox="1"/>
          <p:nvPr/>
        </p:nvSpPr>
        <p:spPr>
          <a:xfrm>
            <a:off x="-10149" y="878222"/>
            <a:ext cx="9144000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pt-BR" b="0" i="0" dirty="0">
                <a:solidFill>
                  <a:srgbClr val="353535"/>
                </a:solidFill>
                <a:effectLst/>
                <a:latin typeface="+mj-lt"/>
              </a:rPr>
              <a:t>Isso sem contar a quantidade de linhas de código que você vai precisar para ler todos os dados do usuário, calcular as médias e apresentar os resultados. </a:t>
            </a:r>
          </a:p>
        </p:txBody>
      </p:sp>
      <p:pic>
        <p:nvPicPr>
          <p:cNvPr id="8" name="Picture 2" descr="É realmente possível morrer de susto?">
            <a:extLst>
              <a:ext uri="{FF2B5EF4-FFF2-40B4-BE49-F238E27FC236}">
                <a16:creationId xmlns:a16="http://schemas.microsoft.com/office/drawing/2014/main" id="{7A94DAED-2614-CD94-4EE6-6F38686B9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735" y="1750256"/>
            <a:ext cx="3716911" cy="28041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E6607630-A7F8-6CE0-0CBD-FAB33A30F44D}"/>
              </a:ext>
            </a:extLst>
          </p:cNvPr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000" b="1" dirty="0">
                <a:solidFill>
                  <a:srgbClr val="0033CC"/>
                </a:solidFill>
                <a:latin typeface="Century Gothic" panose="020B0502020202020204" pitchFamily="34" charset="0"/>
                <a:ea typeface="Ebrima" panose="02000000000000000000" pitchFamily="2" charset="0"/>
                <a:cs typeface="Segoe UI" panose="020B0502040204020203" pitchFamily="34" charset="0"/>
              </a:rPr>
              <a:t>O QUE SÃO ARRAY’s</a:t>
            </a:r>
          </a:p>
        </p:txBody>
      </p:sp>
    </p:spTree>
    <p:extLst>
      <p:ext uri="{BB962C8B-B14F-4D97-AF65-F5344CB8AC3E}">
        <p14:creationId xmlns:p14="http://schemas.microsoft.com/office/powerpoint/2010/main" val="132325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44FE0C-5912-DF5C-696A-31EDE8E4C9A8}"/>
              </a:ext>
            </a:extLst>
          </p:cNvPr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000" b="1" dirty="0">
                <a:solidFill>
                  <a:srgbClr val="0033CC"/>
                </a:solidFill>
                <a:latin typeface="Century Gothic" panose="020B0502020202020204" pitchFamily="34" charset="0"/>
                <a:ea typeface="Ebrima" panose="02000000000000000000" pitchFamily="2" charset="0"/>
                <a:cs typeface="Segoe UI" panose="020B0502040204020203" pitchFamily="34" charset="0"/>
              </a:rPr>
              <a:t>COMANDOS CONDICIONAIS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EDE01C6-35FA-F420-DC4A-EF7600011266}"/>
              </a:ext>
            </a:extLst>
          </p:cNvPr>
          <p:cNvSpPr txBox="1"/>
          <p:nvPr/>
        </p:nvSpPr>
        <p:spPr>
          <a:xfrm>
            <a:off x="0" y="991549"/>
            <a:ext cx="4561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+mj-lt"/>
              </a:rPr>
              <a:t>O QUE SÃO ARRAY ?’S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2543DE-0264-BA0B-89CC-2395F79ECB80}"/>
              </a:ext>
            </a:extLst>
          </p:cNvPr>
          <p:cNvSpPr txBox="1"/>
          <p:nvPr/>
        </p:nvSpPr>
        <p:spPr>
          <a:xfrm>
            <a:off x="516731" y="1584369"/>
            <a:ext cx="8519694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rgbClr val="353535"/>
                </a:solidFill>
                <a:latin typeface="+mj-lt"/>
                <a:cs typeface="Arial" panose="020B0604020202020204" pitchFamily="34" charset="0"/>
              </a:rPr>
              <a:t>Um </a:t>
            </a:r>
            <a:r>
              <a:rPr lang="pt-BR" dirty="0" err="1">
                <a:solidFill>
                  <a:srgbClr val="353535"/>
                </a:solidFill>
                <a:latin typeface="+mj-lt"/>
                <a:cs typeface="Arial" panose="020B0604020202020204" pitchFamily="34" charset="0"/>
              </a:rPr>
              <a:t>array</a:t>
            </a:r>
            <a:r>
              <a:rPr lang="pt-BR" b="0" i="0" dirty="0">
                <a:solidFill>
                  <a:srgbClr val="353535"/>
                </a:solidFill>
                <a:effectLst/>
                <a:latin typeface="+mj-lt"/>
                <a:cs typeface="Arial" panose="020B0604020202020204" pitchFamily="34" charset="0"/>
              </a:rPr>
              <a:t> é uma variável que armazena várias variáveis do mesmo tipo. </a:t>
            </a:r>
          </a:p>
          <a:p>
            <a:pPr>
              <a:lnSpc>
                <a:spcPct val="150000"/>
              </a:lnSpc>
            </a:pPr>
            <a:r>
              <a:rPr lang="pt-BR" b="0" i="0" dirty="0">
                <a:solidFill>
                  <a:srgbClr val="353535"/>
                </a:solidFill>
                <a:effectLst/>
                <a:latin typeface="+mj-lt"/>
                <a:cs typeface="Arial" panose="020B0604020202020204" pitchFamily="34" charset="0"/>
              </a:rPr>
              <a:t>No problema apresentado anteriormente, nós podemos utilizar um </a:t>
            </a:r>
            <a:r>
              <a:rPr lang="pt-BR" b="0" i="0" u="sng" dirty="0" err="1">
                <a:solidFill>
                  <a:srgbClr val="353535"/>
                </a:solidFill>
                <a:effectLst/>
                <a:latin typeface="+mj-lt"/>
                <a:cs typeface="Arial" panose="020B0604020202020204" pitchFamily="34" charset="0"/>
              </a:rPr>
              <a:t>array</a:t>
            </a:r>
            <a:r>
              <a:rPr lang="pt-BR" b="0" i="0" dirty="0">
                <a:solidFill>
                  <a:srgbClr val="353535"/>
                </a:solidFill>
                <a:effectLst/>
                <a:latin typeface="+mj-lt"/>
                <a:cs typeface="Arial" panose="020B0604020202020204" pitchFamily="34" charset="0"/>
              </a:rPr>
              <a:t> de 50 posições para armazenar os nomes dos 50 alunos</a:t>
            </a:r>
            <a:r>
              <a:rPr lang="pt-BR" b="0" i="0" dirty="0">
                <a:solidFill>
                  <a:srgbClr val="353535"/>
                </a:solidFill>
                <a:effectLst/>
                <a:latin typeface="+mj-lt"/>
              </a:rPr>
              <a:t>.</a:t>
            </a:r>
            <a:endParaRPr lang="pt-BR" dirty="0">
              <a:latin typeface="+mj-lt"/>
            </a:endParaRPr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665DCB2A-8544-5EDE-C67B-1577E6641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686830"/>
              </p:ext>
            </p:extLst>
          </p:nvPr>
        </p:nvGraphicFramePr>
        <p:xfrm>
          <a:off x="1603375" y="4106768"/>
          <a:ext cx="598981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7963">
                  <a:extLst>
                    <a:ext uri="{9D8B030D-6E8A-4147-A177-3AD203B41FA5}">
                      <a16:colId xmlns:a16="http://schemas.microsoft.com/office/drawing/2014/main" val="3490511820"/>
                    </a:ext>
                  </a:extLst>
                </a:gridCol>
                <a:gridCol w="1197963">
                  <a:extLst>
                    <a:ext uri="{9D8B030D-6E8A-4147-A177-3AD203B41FA5}">
                      <a16:colId xmlns:a16="http://schemas.microsoft.com/office/drawing/2014/main" val="961845310"/>
                    </a:ext>
                  </a:extLst>
                </a:gridCol>
                <a:gridCol w="1197963">
                  <a:extLst>
                    <a:ext uri="{9D8B030D-6E8A-4147-A177-3AD203B41FA5}">
                      <a16:colId xmlns:a16="http://schemas.microsoft.com/office/drawing/2014/main" val="4109761449"/>
                    </a:ext>
                  </a:extLst>
                </a:gridCol>
                <a:gridCol w="1197963">
                  <a:extLst>
                    <a:ext uri="{9D8B030D-6E8A-4147-A177-3AD203B41FA5}">
                      <a16:colId xmlns:a16="http://schemas.microsoft.com/office/drawing/2014/main" val="1685808768"/>
                    </a:ext>
                  </a:extLst>
                </a:gridCol>
                <a:gridCol w="1197963">
                  <a:extLst>
                    <a:ext uri="{9D8B030D-6E8A-4147-A177-3AD203B41FA5}">
                      <a16:colId xmlns:a16="http://schemas.microsoft.com/office/drawing/2014/main" val="803522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João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Francisco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.........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José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7781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8072F742-2560-5766-3B5E-573FBA46E6F6}"/>
              </a:ext>
            </a:extLst>
          </p:cNvPr>
          <p:cNvSpPr txBox="1"/>
          <p:nvPr/>
        </p:nvSpPr>
        <p:spPr>
          <a:xfrm>
            <a:off x="2572871" y="3149985"/>
            <a:ext cx="481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+mj-lt"/>
              </a:rPr>
              <a:t>ARRAY COM NOMES DOS ALUNOS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0A2558-7FCE-2EC4-C74C-07412919E863}"/>
              </a:ext>
            </a:extLst>
          </p:cNvPr>
          <p:cNvSpPr txBox="1"/>
          <p:nvPr/>
        </p:nvSpPr>
        <p:spPr>
          <a:xfrm>
            <a:off x="1550809" y="3682779"/>
            <a:ext cx="604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+mj-lt"/>
              </a:rPr>
              <a:t>     [0]              [1]            [2]               [........]          [49]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E3A022F-B198-82AE-2E1C-1D0BE6FF58C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743552" y="4036342"/>
            <a:ext cx="449236" cy="73326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04EB68A-7B2F-CAE2-0890-93DCD90C1E86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34661" y="3586794"/>
            <a:ext cx="518352" cy="763249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37C59686-AA95-D6E7-ED4E-097F188BE5EA}"/>
              </a:ext>
            </a:extLst>
          </p:cNvPr>
          <p:cNvSpPr txBox="1"/>
          <p:nvPr/>
        </p:nvSpPr>
        <p:spPr>
          <a:xfrm>
            <a:off x="20261" y="3783752"/>
            <a:ext cx="110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+mj-lt"/>
              </a:rPr>
              <a:t>Índices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7BA47F-F1EC-1909-6CB0-0FF1EC9124CC}"/>
              </a:ext>
            </a:extLst>
          </p:cNvPr>
          <p:cNvSpPr txBox="1"/>
          <p:nvPr/>
        </p:nvSpPr>
        <p:spPr>
          <a:xfrm>
            <a:off x="8192788" y="4165377"/>
            <a:ext cx="115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+mj-lt"/>
              </a:rPr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108476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FC01A92D-CDFE-21C2-6241-598F164F2FC7}"/>
              </a:ext>
            </a:extLst>
          </p:cNvPr>
          <p:cNvSpPr txBox="1"/>
          <p:nvPr/>
        </p:nvSpPr>
        <p:spPr>
          <a:xfrm>
            <a:off x="0" y="113571"/>
            <a:ext cx="91440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b="1" dirty="0">
                <a:solidFill>
                  <a:srgbClr val="0033CC"/>
                </a:solidFill>
                <a:latin typeface="Century Gothic" panose="020B0502020202020204" pitchFamily="34" charset="0"/>
                <a:ea typeface="Ebrima" panose="02000000000000000000" pitchFamily="2" charset="0"/>
                <a:cs typeface="Segoe UI" panose="020B0502040204020203" pitchFamily="34" charset="0"/>
              </a:rPr>
              <a:t>MÉTODO BOLHA PARA ORDENAÇÃO DE </a:t>
            </a:r>
            <a:r>
              <a:rPr lang="en-US" sz="2000" b="1" dirty="0" err="1">
                <a:solidFill>
                  <a:srgbClr val="0033CC"/>
                </a:solidFill>
                <a:latin typeface="Century Gothic" panose="020B0502020202020204" pitchFamily="34" charset="0"/>
                <a:ea typeface="Ebrima" panose="02000000000000000000" pitchFamily="2" charset="0"/>
                <a:cs typeface="Segoe UI" panose="020B0502040204020203" pitchFamily="34" charset="0"/>
              </a:rPr>
              <a:t>arrayES</a:t>
            </a:r>
            <a:endParaRPr lang="en-US" sz="2000" b="1" dirty="0">
              <a:solidFill>
                <a:srgbClr val="0033CC"/>
              </a:solidFill>
              <a:latin typeface="Century Gothic" panose="020B0502020202020204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7C74617-02F5-DF11-1773-119EBF3780C5}"/>
              </a:ext>
            </a:extLst>
          </p:cNvPr>
          <p:cNvSpPr txBox="1"/>
          <p:nvPr/>
        </p:nvSpPr>
        <p:spPr>
          <a:xfrm>
            <a:off x="-1" y="724336"/>
            <a:ext cx="9144001" cy="1893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3535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fazer para ordenar os valores dentro de um </a:t>
            </a:r>
            <a:r>
              <a:rPr lang="pt-BR" sz="1600" dirty="0" err="1">
                <a:solidFill>
                  <a:srgbClr val="3535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aray</a:t>
            </a:r>
            <a:r>
              <a:rPr lang="pt-BR" sz="1600" dirty="0">
                <a:solidFill>
                  <a:srgbClr val="3535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pt-BR" sz="1600" dirty="0">
              <a:solidFill>
                <a:srgbClr val="3535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3535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isso utilizamos um método chamado de “</a:t>
            </a:r>
            <a:r>
              <a:rPr lang="pt-BR" sz="1600" b="1" dirty="0">
                <a:solidFill>
                  <a:srgbClr val="3535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BOLHA” ou “BUBBLE SORT”.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3535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é o método mais eficiente, digamos assim, mas preza pela simplicidade e facilidade de implementação e manutenção.</a:t>
            </a:r>
          </a:p>
        </p:txBody>
      </p:sp>
    </p:spTree>
    <p:extLst>
      <p:ext uri="{BB962C8B-B14F-4D97-AF65-F5344CB8AC3E}">
        <p14:creationId xmlns:p14="http://schemas.microsoft.com/office/powerpoint/2010/main" val="2272212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FC01A92D-CDFE-21C2-6241-598F164F2FC7}"/>
              </a:ext>
            </a:extLst>
          </p:cNvPr>
          <p:cNvSpPr txBox="1"/>
          <p:nvPr/>
        </p:nvSpPr>
        <p:spPr>
          <a:xfrm>
            <a:off x="0" y="113571"/>
            <a:ext cx="91440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b="1" dirty="0">
                <a:solidFill>
                  <a:srgbClr val="0033CC"/>
                </a:solidFill>
                <a:latin typeface="Century Gothic" panose="020B0502020202020204" pitchFamily="34" charset="0"/>
                <a:ea typeface="Ebrima" panose="02000000000000000000" pitchFamily="2" charset="0"/>
                <a:cs typeface="Segoe UI" panose="020B0502040204020203" pitchFamily="34" charset="0"/>
              </a:rPr>
              <a:t>MÉTODO BOLHA PARA ORDENAÇÃO DE </a:t>
            </a:r>
            <a:r>
              <a:rPr lang="en-US" sz="2000" b="1" dirty="0" err="1">
                <a:solidFill>
                  <a:srgbClr val="0033CC"/>
                </a:solidFill>
                <a:latin typeface="Century Gothic" panose="020B0502020202020204" pitchFamily="34" charset="0"/>
                <a:ea typeface="Ebrima" panose="02000000000000000000" pitchFamily="2" charset="0"/>
                <a:cs typeface="Segoe UI" panose="020B0502040204020203" pitchFamily="34" charset="0"/>
              </a:rPr>
              <a:t>arrayES</a:t>
            </a:r>
            <a:endParaRPr lang="en-US" sz="2000" b="1" dirty="0">
              <a:solidFill>
                <a:srgbClr val="0033CC"/>
              </a:solidFill>
              <a:latin typeface="Century Gothic" panose="020B0502020202020204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C4B624-E445-4E05-6BEC-7A965F4F3B06}"/>
              </a:ext>
            </a:extLst>
          </p:cNvPr>
          <p:cNvSpPr txBox="1"/>
          <p:nvPr/>
        </p:nvSpPr>
        <p:spPr>
          <a:xfrm>
            <a:off x="-1" y="706406"/>
            <a:ext cx="9144001" cy="1154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3535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idéia é percorrer as ocorrências dentro do </a:t>
            </a:r>
            <a:r>
              <a:rPr lang="pt-BR" sz="1600" dirty="0" err="1">
                <a:solidFill>
                  <a:srgbClr val="3535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1600" dirty="0">
                <a:solidFill>
                  <a:srgbClr val="3535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repetidas vezes comparando os elementos vizinhos da ocorrência analisada, e se está fora de posição, colocar na posição correta. Veja o exemplo abaixo: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3EBBA47-BE55-3294-CEE5-E513E4A5158C}"/>
              </a:ext>
            </a:extLst>
          </p:cNvPr>
          <p:cNvSpPr/>
          <p:nvPr/>
        </p:nvSpPr>
        <p:spPr>
          <a:xfrm>
            <a:off x="1713917" y="2067735"/>
            <a:ext cx="666750" cy="304800"/>
          </a:xfrm>
          <a:prstGeom prst="rightArrow">
            <a:avLst/>
          </a:prstGeom>
          <a:solidFill>
            <a:srgbClr val="F886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09197D6-66C0-E2A2-2D20-ACC11A35385D}"/>
              </a:ext>
            </a:extLst>
          </p:cNvPr>
          <p:cNvSpPr txBox="1"/>
          <p:nvPr/>
        </p:nvSpPr>
        <p:spPr>
          <a:xfrm>
            <a:off x="137893" y="2057018"/>
            <a:ext cx="1548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Situação inicial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4C1AE96-DC51-DDCA-D791-A321279CA783}"/>
              </a:ext>
            </a:extLst>
          </p:cNvPr>
          <p:cNvSpPr/>
          <p:nvPr/>
        </p:nvSpPr>
        <p:spPr>
          <a:xfrm>
            <a:off x="2428293" y="1980199"/>
            <a:ext cx="866775" cy="43805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703744F-6472-66E6-8A72-E2C154AFE25B}"/>
              </a:ext>
            </a:extLst>
          </p:cNvPr>
          <p:cNvSpPr/>
          <p:nvPr/>
        </p:nvSpPr>
        <p:spPr>
          <a:xfrm>
            <a:off x="3380793" y="1980199"/>
            <a:ext cx="866775" cy="43805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04C5198-2925-E229-6156-46207BC3425A}"/>
              </a:ext>
            </a:extLst>
          </p:cNvPr>
          <p:cNvSpPr/>
          <p:nvPr/>
        </p:nvSpPr>
        <p:spPr>
          <a:xfrm>
            <a:off x="4333293" y="1980199"/>
            <a:ext cx="866775" cy="43805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EA9DAE3-7C4C-0339-D043-31C6A6A0C811}"/>
              </a:ext>
            </a:extLst>
          </p:cNvPr>
          <p:cNvSpPr/>
          <p:nvPr/>
        </p:nvSpPr>
        <p:spPr>
          <a:xfrm>
            <a:off x="5295320" y="1980199"/>
            <a:ext cx="866775" cy="43805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5CC58C9-BA8A-7508-BD4A-8ED6AE30C84D}"/>
              </a:ext>
            </a:extLst>
          </p:cNvPr>
          <p:cNvSpPr/>
          <p:nvPr/>
        </p:nvSpPr>
        <p:spPr>
          <a:xfrm>
            <a:off x="6247820" y="1975988"/>
            <a:ext cx="866775" cy="43805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7E7106F-1985-465F-CB9F-D85A7EB20B68}"/>
              </a:ext>
            </a:extLst>
          </p:cNvPr>
          <p:cNvSpPr/>
          <p:nvPr/>
        </p:nvSpPr>
        <p:spPr>
          <a:xfrm>
            <a:off x="7200320" y="1975988"/>
            <a:ext cx="866775" cy="43805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3A649C1-855D-D6EF-5277-569A4E037825}"/>
              </a:ext>
            </a:extLst>
          </p:cNvPr>
          <p:cNvSpPr/>
          <p:nvPr/>
        </p:nvSpPr>
        <p:spPr>
          <a:xfrm>
            <a:off x="8152820" y="1977424"/>
            <a:ext cx="866775" cy="43805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4A530FB-DD13-6ADD-998E-A4777D3B4B56}"/>
              </a:ext>
            </a:extLst>
          </p:cNvPr>
          <p:cNvSpPr/>
          <p:nvPr/>
        </p:nvSpPr>
        <p:spPr>
          <a:xfrm>
            <a:off x="2428293" y="2601133"/>
            <a:ext cx="866775" cy="43805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2AEBA90-B013-FA24-A4A5-4AFE635ED190}"/>
              </a:ext>
            </a:extLst>
          </p:cNvPr>
          <p:cNvSpPr/>
          <p:nvPr/>
        </p:nvSpPr>
        <p:spPr>
          <a:xfrm>
            <a:off x="3380793" y="2601133"/>
            <a:ext cx="866775" cy="43805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429E8EB-158B-6582-9BDD-B745B1ACD270}"/>
              </a:ext>
            </a:extLst>
          </p:cNvPr>
          <p:cNvSpPr/>
          <p:nvPr/>
        </p:nvSpPr>
        <p:spPr>
          <a:xfrm>
            <a:off x="4333293" y="2601133"/>
            <a:ext cx="866775" cy="43805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A6ECEB2-2724-0E73-FB1C-151BA10D24F3}"/>
              </a:ext>
            </a:extLst>
          </p:cNvPr>
          <p:cNvSpPr/>
          <p:nvPr/>
        </p:nvSpPr>
        <p:spPr>
          <a:xfrm>
            <a:off x="5295320" y="2601133"/>
            <a:ext cx="866775" cy="43805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08ACDE4-5024-3ED1-6907-7B6FF79C42F2}"/>
              </a:ext>
            </a:extLst>
          </p:cNvPr>
          <p:cNvSpPr/>
          <p:nvPr/>
        </p:nvSpPr>
        <p:spPr>
          <a:xfrm>
            <a:off x="6247820" y="2596922"/>
            <a:ext cx="866775" cy="43805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0FDC56C-1DB1-6C1D-D349-A0A586A2431A}"/>
              </a:ext>
            </a:extLst>
          </p:cNvPr>
          <p:cNvSpPr/>
          <p:nvPr/>
        </p:nvSpPr>
        <p:spPr>
          <a:xfrm>
            <a:off x="7200320" y="2596922"/>
            <a:ext cx="866775" cy="43805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31006B0-38B2-0F77-638D-DEC027FC8E26}"/>
              </a:ext>
            </a:extLst>
          </p:cNvPr>
          <p:cNvSpPr/>
          <p:nvPr/>
        </p:nvSpPr>
        <p:spPr>
          <a:xfrm>
            <a:off x="8152820" y="2598358"/>
            <a:ext cx="866775" cy="43805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C8EED4CF-8B33-DEEB-5FEE-6B994BBDDD2B}"/>
              </a:ext>
            </a:extLst>
          </p:cNvPr>
          <p:cNvSpPr/>
          <p:nvPr/>
        </p:nvSpPr>
        <p:spPr>
          <a:xfrm>
            <a:off x="2428293" y="3230278"/>
            <a:ext cx="866775" cy="43805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9B8AE87-16E3-586E-92C1-4183D74C39B9}"/>
              </a:ext>
            </a:extLst>
          </p:cNvPr>
          <p:cNvSpPr/>
          <p:nvPr/>
        </p:nvSpPr>
        <p:spPr>
          <a:xfrm>
            <a:off x="3380793" y="3230278"/>
            <a:ext cx="866775" cy="43805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E1ACDEF-A450-7421-1FBE-B9877241DCD5}"/>
              </a:ext>
            </a:extLst>
          </p:cNvPr>
          <p:cNvSpPr/>
          <p:nvPr/>
        </p:nvSpPr>
        <p:spPr>
          <a:xfrm>
            <a:off x="4333293" y="3230278"/>
            <a:ext cx="866775" cy="43805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73D99481-4B0E-06F2-CB09-D54A25EEAD58}"/>
              </a:ext>
            </a:extLst>
          </p:cNvPr>
          <p:cNvSpPr/>
          <p:nvPr/>
        </p:nvSpPr>
        <p:spPr>
          <a:xfrm>
            <a:off x="5295320" y="3230278"/>
            <a:ext cx="866775" cy="43805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7D0E204-B3FE-FF0C-E000-476544B7AB6B}"/>
              </a:ext>
            </a:extLst>
          </p:cNvPr>
          <p:cNvSpPr/>
          <p:nvPr/>
        </p:nvSpPr>
        <p:spPr>
          <a:xfrm>
            <a:off x="6247820" y="3226067"/>
            <a:ext cx="866775" cy="43805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F055E67-B838-E99C-C901-903C04E21753}"/>
              </a:ext>
            </a:extLst>
          </p:cNvPr>
          <p:cNvSpPr/>
          <p:nvPr/>
        </p:nvSpPr>
        <p:spPr>
          <a:xfrm>
            <a:off x="7200320" y="3226067"/>
            <a:ext cx="866775" cy="43805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809352A5-F18D-945B-0BF4-D4530B270B11}"/>
              </a:ext>
            </a:extLst>
          </p:cNvPr>
          <p:cNvSpPr/>
          <p:nvPr/>
        </p:nvSpPr>
        <p:spPr>
          <a:xfrm>
            <a:off x="8152820" y="3227503"/>
            <a:ext cx="866775" cy="43805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F110755-891A-46E4-D572-1507B6672F78}"/>
              </a:ext>
            </a:extLst>
          </p:cNvPr>
          <p:cNvSpPr/>
          <p:nvPr/>
        </p:nvSpPr>
        <p:spPr>
          <a:xfrm>
            <a:off x="2428293" y="3855212"/>
            <a:ext cx="866775" cy="43805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8547EB9-215B-9B0A-4FAA-C3E4CAE6DAC3}"/>
              </a:ext>
            </a:extLst>
          </p:cNvPr>
          <p:cNvSpPr/>
          <p:nvPr/>
        </p:nvSpPr>
        <p:spPr>
          <a:xfrm>
            <a:off x="3380793" y="3855212"/>
            <a:ext cx="866775" cy="43805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66CA145E-4ACA-9E77-DBE5-76BBF62DEBE2}"/>
              </a:ext>
            </a:extLst>
          </p:cNvPr>
          <p:cNvSpPr/>
          <p:nvPr/>
        </p:nvSpPr>
        <p:spPr>
          <a:xfrm>
            <a:off x="4333293" y="3855212"/>
            <a:ext cx="866775" cy="43805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176721CF-5D9D-B632-A2B5-437A8E41BEBB}"/>
              </a:ext>
            </a:extLst>
          </p:cNvPr>
          <p:cNvSpPr/>
          <p:nvPr/>
        </p:nvSpPr>
        <p:spPr>
          <a:xfrm>
            <a:off x="5295320" y="3855212"/>
            <a:ext cx="866775" cy="43805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82D327DE-6B8C-718B-0DA3-28D2AE764DD4}"/>
              </a:ext>
            </a:extLst>
          </p:cNvPr>
          <p:cNvSpPr/>
          <p:nvPr/>
        </p:nvSpPr>
        <p:spPr>
          <a:xfrm>
            <a:off x="6247820" y="3851001"/>
            <a:ext cx="866775" cy="43805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F67D126-8C34-57FB-C6EF-A8E03020F7C2}"/>
              </a:ext>
            </a:extLst>
          </p:cNvPr>
          <p:cNvSpPr/>
          <p:nvPr/>
        </p:nvSpPr>
        <p:spPr>
          <a:xfrm>
            <a:off x="7200320" y="3851001"/>
            <a:ext cx="866775" cy="43805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0DBCEB25-3AF1-8B41-8DE7-9C4CD5C9F6A2}"/>
              </a:ext>
            </a:extLst>
          </p:cNvPr>
          <p:cNvSpPr/>
          <p:nvPr/>
        </p:nvSpPr>
        <p:spPr>
          <a:xfrm>
            <a:off x="8152820" y="3852437"/>
            <a:ext cx="866775" cy="43805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E26C24B0-2E42-14A5-D29E-175B9A820B83}"/>
              </a:ext>
            </a:extLst>
          </p:cNvPr>
          <p:cNvSpPr/>
          <p:nvPr/>
        </p:nvSpPr>
        <p:spPr>
          <a:xfrm>
            <a:off x="2428293" y="4480146"/>
            <a:ext cx="866775" cy="43805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A2837704-23B9-B08E-9356-427597D20D02}"/>
              </a:ext>
            </a:extLst>
          </p:cNvPr>
          <p:cNvSpPr/>
          <p:nvPr/>
        </p:nvSpPr>
        <p:spPr>
          <a:xfrm>
            <a:off x="3380793" y="4480146"/>
            <a:ext cx="866775" cy="43805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E3ED80C5-3E1E-4B59-9734-0720D96C10BE}"/>
              </a:ext>
            </a:extLst>
          </p:cNvPr>
          <p:cNvSpPr/>
          <p:nvPr/>
        </p:nvSpPr>
        <p:spPr>
          <a:xfrm>
            <a:off x="4333293" y="4480146"/>
            <a:ext cx="866775" cy="43805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88507A08-4D5E-5B13-2F22-8C1D9CFA20C7}"/>
              </a:ext>
            </a:extLst>
          </p:cNvPr>
          <p:cNvSpPr/>
          <p:nvPr/>
        </p:nvSpPr>
        <p:spPr>
          <a:xfrm>
            <a:off x="5295320" y="4480146"/>
            <a:ext cx="866775" cy="43805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4A0EC2A1-92BA-451F-5192-C82124B2AE3B}"/>
              </a:ext>
            </a:extLst>
          </p:cNvPr>
          <p:cNvSpPr/>
          <p:nvPr/>
        </p:nvSpPr>
        <p:spPr>
          <a:xfrm>
            <a:off x="6247820" y="4475935"/>
            <a:ext cx="866775" cy="43805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96AC6AD-1B1E-1FFA-7450-9773D7476F86}"/>
              </a:ext>
            </a:extLst>
          </p:cNvPr>
          <p:cNvSpPr/>
          <p:nvPr/>
        </p:nvSpPr>
        <p:spPr>
          <a:xfrm>
            <a:off x="7200320" y="4475935"/>
            <a:ext cx="866775" cy="43805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328190D6-A90F-0B9B-CB2D-E287E1B76E04}"/>
              </a:ext>
            </a:extLst>
          </p:cNvPr>
          <p:cNvSpPr/>
          <p:nvPr/>
        </p:nvSpPr>
        <p:spPr>
          <a:xfrm>
            <a:off x="8152820" y="4477371"/>
            <a:ext cx="866775" cy="43805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6AA5E77A-700F-0060-514F-872F6EEB8D0F}"/>
              </a:ext>
            </a:extLst>
          </p:cNvPr>
          <p:cNvSpPr/>
          <p:nvPr/>
        </p:nvSpPr>
        <p:spPr>
          <a:xfrm>
            <a:off x="2428293" y="5100869"/>
            <a:ext cx="866775" cy="43805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96C7B792-5A5C-9753-5133-0C6532BA7B39}"/>
              </a:ext>
            </a:extLst>
          </p:cNvPr>
          <p:cNvSpPr/>
          <p:nvPr/>
        </p:nvSpPr>
        <p:spPr>
          <a:xfrm>
            <a:off x="3380793" y="5100869"/>
            <a:ext cx="866775" cy="43805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A5C2B054-C119-9832-654A-4D6383DDEB56}"/>
              </a:ext>
            </a:extLst>
          </p:cNvPr>
          <p:cNvSpPr/>
          <p:nvPr/>
        </p:nvSpPr>
        <p:spPr>
          <a:xfrm>
            <a:off x="4333293" y="5100869"/>
            <a:ext cx="866775" cy="43805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62FFC87C-B794-974E-7C28-0BA136AA8678}"/>
              </a:ext>
            </a:extLst>
          </p:cNvPr>
          <p:cNvSpPr/>
          <p:nvPr/>
        </p:nvSpPr>
        <p:spPr>
          <a:xfrm>
            <a:off x="5295320" y="5100869"/>
            <a:ext cx="866775" cy="43805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CE550226-B56A-17D8-3ADB-B9CBE57F1CBA}"/>
              </a:ext>
            </a:extLst>
          </p:cNvPr>
          <p:cNvSpPr/>
          <p:nvPr/>
        </p:nvSpPr>
        <p:spPr>
          <a:xfrm>
            <a:off x="6247820" y="5096658"/>
            <a:ext cx="866775" cy="43805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352438A6-DDCC-0EAB-D3AE-DEBF480D2A63}"/>
              </a:ext>
            </a:extLst>
          </p:cNvPr>
          <p:cNvSpPr/>
          <p:nvPr/>
        </p:nvSpPr>
        <p:spPr>
          <a:xfrm>
            <a:off x="7200320" y="5096658"/>
            <a:ext cx="866775" cy="43805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9DFB8437-80D5-C15F-8800-644E77421502}"/>
              </a:ext>
            </a:extLst>
          </p:cNvPr>
          <p:cNvSpPr/>
          <p:nvPr/>
        </p:nvSpPr>
        <p:spPr>
          <a:xfrm>
            <a:off x="8152820" y="5098094"/>
            <a:ext cx="866775" cy="43805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6906EB5D-F5A6-AB3C-AF89-E268002F291B}"/>
              </a:ext>
            </a:extLst>
          </p:cNvPr>
          <p:cNvSpPr/>
          <p:nvPr/>
        </p:nvSpPr>
        <p:spPr>
          <a:xfrm>
            <a:off x="2428293" y="5668767"/>
            <a:ext cx="866775" cy="43805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34754B55-8F9C-59CC-7BBF-E7ECD97DB976}"/>
              </a:ext>
            </a:extLst>
          </p:cNvPr>
          <p:cNvSpPr/>
          <p:nvPr/>
        </p:nvSpPr>
        <p:spPr>
          <a:xfrm>
            <a:off x="3380793" y="5668767"/>
            <a:ext cx="866775" cy="43805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77F89468-9BF8-9ADD-3237-A21DE79C98A4}"/>
              </a:ext>
            </a:extLst>
          </p:cNvPr>
          <p:cNvSpPr/>
          <p:nvPr/>
        </p:nvSpPr>
        <p:spPr>
          <a:xfrm>
            <a:off x="4333293" y="5668767"/>
            <a:ext cx="866775" cy="43805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67E0F9D-D91A-E8E9-1ADD-AFD535AD5797}"/>
              </a:ext>
            </a:extLst>
          </p:cNvPr>
          <p:cNvSpPr/>
          <p:nvPr/>
        </p:nvSpPr>
        <p:spPr>
          <a:xfrm>
            <a:off x="5295320" y="5668767"/>
            <a:ext cx="866775" cy="43805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6A7A3DFF-4C2D-6589-1A27-75F89650D9CB}"/>
              </a:ext>
            </a:extLst>
          </p:cNvPr>
          <p:cNvSpPr/>
          <p:nvPr/>
        </p:nvSpPr>
        <p:spPr>
          <a:xfrm>
            <a:off x="6247820" y="5664556"/>
            <a:ext cx="866775" cy="43805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B77EBE6-FAFF-3422-B112-06C2543A459F}"/>
              </a:ext>
            </a:extLst>
          </p:cNvPr>
          <p:cNvSpPr/>
          <p:nvPr/>
        </p:nvSpPr>
        <p:spPr>
          <a:xfrm>
            <a:off x="7200320" y="5664556"/>
            <a:ext cx="866775" cy="43805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DF5A542-4E11-56BD-DC02-2172CB25638E}"/>
              </a:ext>
            </a:extLst>
          </p:cNvPr>
          <p:cNvSpPr/>
          <p:nvPr/>
        </p:nvSpPr>
        <p:spPr>
          <a:xfrm>
            <a:off x="8152820" y="5665992"/>
            <a:ext cx="866775" cy="43805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8" name="Seta: para a Direita 57">
            <a:extLst>
              <a:ext uri="{FF2B5EF4-FFF2-40B4-BE49-F238E27FC236}">
                <a16:creationId xmlns:a16="http://schemas.microsoft.com/office/drawing/2014/main" id="{E10C0B71-1B0E-8094-93A9-D6194CBEB036}"/>
              </a:ext>
            </a:extLst>
          </p:cNvPr>
          <p:cNvSpPr/>
          <p:nvPr/>
        </p:nvSpPr>
        <p:spPr>
          <a:xfrm>
            <a:off x="1713917" y="2661454"/>
            <a:ext cx="666750" cy="304800"/>
          </a:xfrm>
          <a:prstGeom prst="rightArrow">
            <a:avLst/>
          </a:prstGeom>
          <a:solidFill>
            <a:srgbClr val="F886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D1E942B1-4A5E-D001-186E-FAFD5B9F0AE6}"/>
              </a:ext>
            </a:extLst>
          </p:cNvPr>
          <p:cNvSpPr txBox="1"/>
          <p:nvPr/>
        </p:nvSpPr>
        <p:spPr>
          <a:xfrm>
            <a:off x="761462" y="2650043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Passo 1</a:t>
            </a:r>
          </a:p>
        </p:txBody>
      </p:sp>
      <p:sp>
        <p:nvSpPr>
          <p:cNvPr id="60" name="Seta: para a Direita 59">
            <a:extLst>
              <a:ext uri="{FF2B5EF4-FFF2-40B4-BE49-F238E27FC236}">
                <a16:creationId xmlns:a16="http://schemas.microsoft.com/office/drawing/2014/main" id="{E3B3D330-7CA3-361E-93F0-A8571FC25B2A}"/>
              </a:ext>
            </a:extLst>
          </p:cNvPr>
          <p:cNvSpPr/>
          <p:nvPr/>
        </p:nvSpPr>
        <p:spPr>
          <a:xfrm>
            <a:off x="1704370" y="3307601"/>
            <a:ext cx="666750" cy="304800"/>
          </a:xfrm>
          <a:prstGeom prst="rightArrow">
            <a:avLst/>
          </a:prstGeom>
          <a:solidFill>
            <a:srgbClr val="F886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3C0619D0-E786-1025-9BA8-78DD37CCFCF9}"/>
              </a:ext>
            </a:extLst>
          </p:cNvPr>
          <p:cNvSpPr txBox="1"/>
          <p:nvPr/>
        </p:nvSpPr>
        <p:spPr>
          <a:xfrm>
            <a:off x="750523" y="3273847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Passo 2</a:t>
            </a:r>
          </a:p>
        </p:txBody>
      </p:sp>
      <p:sp>
        <p:nvSpPr>
          <p:cNvPr id="62" name="Seta: para a Direita 61">
            <a:extLst>
              <a:ext uri="{FF2B5EF4-FFF2-40B4-BE49-F238E27FC236}">
                <a16:creationId xmlns:a16="http://schemas.microsoft.com/office/drawing/2014/main" id="{DCFD4BB2-DC10-F785-EC95-33ED71A160EC}"/>
              </a:ext>
            </a:extLst>
          </p:cNvPr>
          <p:cNvSpPr/>
          <p:nvPr/>
        </p:nvSpPr>
        <p:spPr>
          <a:xfrm>
            <a:off x="1704370" y="3944351"/>
            <a:ext cx="666750" cy="304800"/>
          </a:xfrm>
          <a:prstGeom prst="rightArrow">
            <a:avLst/>
          </a:prstGeom>
          <a:solidFill>
            <a:srgbClr val="F886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21842EB-697F-AAD1-21D6-8D432CA175B4}"/>
              </a:ext>
            </a:extLst>
          </p:cNvPr>
          <p:cNvSpPr txBox="1"/>
          <p:nvPr/>
        </p:nvSpPr>
        <p:spPr>
          <a:xfrm>
            <a:off x="750523" y="3919994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Passo 3</a:t>
            </a:r>
          </a:p>
        </p:txBody>
      </p:sp>
      <p:sp>
        <p:nvSpPr>
          <p:cNvPr id="64" name="Seta: para a Direita 63">
            <a:extLst>
              <a:ext uri="{FF2B5EF4-FFF2-40B4-BE49-F238E27FC236}">
                <a16:creationId xmlns:a16="http://schemas.microsoft.com/office/drawing/2014/main" id="{F10F671E-9694-0A49-74F0-73793423B3A5}"/>
              </a:ext>
            </a:extLst>
          </p:cNvPr>
          <p:cNvSpPr/>
          <p:nvPr/>
        </p:nvSpPr>
        <p:spPr>
          <a:xfrm>
            <a:off x="1704370" y="4553888"/>
            <a:ext cx="666750" cy="304800"/>
          </a:xfrm>
          <a:prstGeom prst="rightArrow">
            <a:avLst/>
          </a:prstGeom>
          <a:solidFill>
            <a:srgbClr val="F886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31FACC62-DD29-0AC6-38CE-1FEDB426D2A8}"/>
              </a:ext>
            </a:extLst>
          </p:cNvPr>
          <p:cNvSpPr txBox="1"/>
          <p:nvPr/>
        </p:nvSpPr>
        <p:spPr>
          <a:xfrm>
            <a:off x="750523" y="4547347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Passo 4</a:t>
            </a:r>
          </a:p>
        </p:txBody>
      </p:sp>
      <p:sp>
        <p:nvSpPr>
          <p:cNvPr id="66" name="Seta: para a Direita 65">
            <a:extLst>
              <a:ext uri="{FF2B5EF4-FFF2-40B4-BE49-F238E27FC236}">
                <a16:creationId xmlns:a16="http://schemas.microsoft.com/office/drawing/2014/main" id="{32B99898-5591-57F3-4721-75BDCD0C2ED3}"/>
              </a:ext>
            </a:extLst>
          </p:cNvPr>
          <p:cNvSpPr/>
          <p:nvPr/>
        </p:nvSpPr>
        <p:spPr>
          <a:xfrm>
            <a:off x="1713917" y="5176085"/>
            <a:ext cx="666750" cy="304800"/>
          </a:xfrm>
          <a:prstGeom prst="rightArrow">
            <a:avLst/>
          </a:prstGeom>
          <a:solidFill>
            <a:srgbClr val="F886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60BC5B01-5FB5-D079-6407-5F009AA73097}"/>
              </a:ext>
            </a:extLst>
          </p:cNvPr>
          <p:cNvSpPr txBox="1"/>
          <p:nvPr/>
        </p:nvSpPr>
        <p:spPr>
          <a:xfrm>
            <a:off x="768182" y="517470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Passo 5</a:t>
            </a:r>
          </a:p>
        </p:txBody>
      </p:sp>
      <p:sp>
        <p:nvSpPr>
          <p:cNvPr id="68" name="Seta: para a Direita 67">
            <a:extLst>
              <a:ext uri="{FF2B5EF4-FFF2-40B4-BE49-F238E27FC236}">
                <a16:creationId xmlns:a16="http://schemas.microsoft.com/office/drawing/2014/main" id="{C6A964C0-0E33-455C-AE2C-9C4D3F16597C}"/>
              </a:ext>
            </a:extLst>
          </p:cNvPr>
          <p:cNvSpPr/>
          <p:nvPr/>
        </p:nvSpPr>
        <p:spPr>
          <a:xfrm>
            <a:off x="1713917" y="5731183"/>
            <a:ext cx="666750" cy="304800"/>
          </a:xfrm>
          <a:prstGeom prst="rightArrow">
            <a:avLst/>
          </a:prstGeom>
          <a:solidFill>
            <a:srgbClr val="F886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97F628E6-02E3-7E33-9A68-0AC0B38A66BC}"/>
              </a:ext>
            </a:extLst>
          </p:cNvPr>
          <p:cNvSpPr txBox="1"/>
          <p:nvPr/>
        </p:nvSpPr>
        <p:spPr>
          <a:xfrm>
            <a:off x="750523" y="5734688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Passo 6</a:t>
            </a:r>
          </a:p>
        </p:txBody>
      </p:sp>
      <p:sp>
        <p:nvSpPr>
          <p:cNvPr id="70" name="Explosão: 8 Pontos 69">
            <a:extLst>
              <a:ext uri="{FF2B5EF4-FFF2-40B4-BE49-F238E27FC236}">
                <a16:creationId xmlns:a16="http://schemas.microsoft.com/office/drawing/2014/main" id="{CD3E8B42-E795-EDFA-1D51-A4C85C984612}"/>
              </a:ext>
            </a:extLst>
          </p:cNvPr>
          <p:cNvSpPr/>
          <p:nvPr/>
        </p:nvSpPr>
        <p:spPr>
          <a:xfrm>
            <a:off x="3922643" y="1901170"/>
            <a:ext cx="4572000" cy="4198572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ARRAY</a:t>
            </a:r>
          </a:p>
          <a:p>
            <a:pPr algn="ctr"/>
            <a:r>
              <a:rPr lang="pt-BR" b="1" dirty="0"/>
              <a:t>ORDENADO</a:t>
            </a:r>
          </a:p>
        </p:txBody>
      </p:sp>
    </p:spTree>
    <p:extLst>
      <p:ext uri="{BB962C8B-B14F-4D97-AF65-F5344CB8AC3E}">
        <p14:creationId xmlns:p14="http://schemas.microsoft.com/office/powerpoint/2010/main" val="172410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60" grpId="0" animBg="1"/>
      <p:bldP spid="61" grpId="0"/>
      <p:bldP spid="62" grpId="0" animBg="1"/>
      <p:bldP spid="63" grpId="0"/>
      <p:bldP spid="64" grpId="0" animBg="1"/>
      <p:bldP spid="65" grpId="0"/>
      <p:bldP spid="66" grpId="0" animBg="1"/>
      <p:bldP spid="67" grpId="0"/>
      <p:bldP spid="68" grpId="0" animBg="1"/>
      <p:bldP spid="69" grpId="0"/>
      <p:bldP spid="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FC01A92D-CDFE-21C2-6241-598F164F2FC7}"/>
              </a:ext>
            </a:extLst>
          </p:cNvPr>
          <p:cNvSpPr txBox="1"/>
          <p:nvPr/>
        </p:nvSpPr>
        <p:spPr>
          <a:xfrm>
            <a:off x="0" y="113571"/>
            <a:ext cx="91440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b="1" dirty="0">
                <a:solidFill>
                  <a:srgbClr val="0033CC"/>
                </a:solidFill>
                <a:latin typeface="Century Gothic" panose="020B0502020202020204" pitchFamily="34" charset="0"/>
                <a:ea typeface="Ebrima" panose="02000000000000000000" pitchFamily="2" charset="0"/>
                <a:cs typeface="Segoe UI" panose="020B0502040204020203" pitchFamily="34" charset="0"/>
              </a:rPr>
              <a:t>MÉTODO BOLHA PARA ORDENAÇÃO DE </a:t>
            </a:r>
            <a:r>
              <a:rPr lang="en-US" sz="2000" b="1" dirty="0" err="1">
                <a:solidFill>
                  <a:srgbClr val="0033CC"/>
                </a:solidFill>
                <a:latin typeface="Century Gothic" panose="020B0502020202020204" pitchFamily="34" charset="0"/>
                <a:ea typeface="Ebrima" panose="02000000000000000000" pitchFamily="2" charset="0"/>
                <a:cs typeface="Segoe UI" panose="020B0502040204020203" pitchFamily="34" charset="0"/>
              </a:rPr>
              <a:t>arrayES</a:t>
            </a:r>
            <a:endParaRPr lang="en-US" sz="2000" b="1" dirty="0">
              <a:solidFill>
                <a:srgbClr val="0033CC"/>
              </a:solidFill>
              <a:latin typeface="Century Gothic" panose="020B0502020202020204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BABD3EF-9A2C-DB54-1B55-1A023514538F}"/>
              </a:ext>
            </a:extLst>
          </p:cNvPr>
          <p:cNvSpPr txBox="1"/>
          <p:nvPr/>
        </p:nvSpPr>
        <p:spPr>
          <a:xfrm>
            <a:off x="-64854" y="767995"/>
            <a:ext cx="8913020" cy="785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3535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 como implementar isso num código ?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3535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Vamos ver um passo a passo no JavaScript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BC83046-9B87-C7E4-E597-52DE51C500F4}"/>
              </a:ext>
            </a:extLst>
          </p:cNvPr>
          <p:cNvSpPr txBox="1"/>
          <p:nvPr/>
        </p:nvSpPr>
        <p:spPr>
          <a:xfrm>
            <a:off x="474320" y="1628638"/>
            <a:ext cx="771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MÉTODO BOLHA DE ORDENAÇÃO DE ARRAYS USANDO NÚMEROS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DF0ADD-60DB-BA4F-8A83-43BC59EDD270}"/>
              </a:ext>
            </a:extLst>
          </p:cNvPr>
          <p:cNvSpPr txBox="1"/>
          <p:nvPr/>
        </p:nvSpPr>
        <p:spPr>
          <a:xfrm>
            <a:off x="0" y="2073270"/>
            <a:ext cx="9045388" cy="1195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3535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Vimos como podemos classificar um ARRAY utilizando números. 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3535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 é possível localizar um número de um </a:t>
            </a:r>
            <a:r>
              <a:rPr lang="pt-BR" sz="1600" dirty="0" err="1">
                <a:solidFill>
                  <a:srgbClr val="3535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1600" dirty="0">
                <a:solidFill>
                  <a:srgbClr val="3535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3535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SIM. É possível ! Vamos ver como funciona</a:t>
            </a:r>
          </a:p>
        </p:txBody>
      </p:sp>
    </p:spTree>
    <p:extLst>
      <p:ext uri="{BB962C8B-B14F-4D97-AF65-F5344CB8AC3E}">
        <p14:creationId xmlns:p14="http://schemas.microsoft.com/office/powerpoint/2010/main" val="3089867463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 SES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2061</TotalTime>
  <Words>724</Words>
  <Application>Microsoft Office PowerPoint</Application>
  <PresentationFormat>Apresentação na tela (4:3)</PresentationFormat>
  <Paragraphs>132</Paragraphs>
  <Slides>12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Ebrima</vt:lpstr>
      <vt:lpstr>Open Sans</vt:lpstr>
      <vt:lpstr>Segoe UI</vt:lpstr>
      <vt:lpstr>Times New Roman</vt:lpstr>
      <vt:lpstr>1_Tema do Office SESI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SCHOENFELDER</dc:creator>
  <cp:lastModifiedBy>MARCIO SCHOENFELDER</cp:lastModifiedBy>
  <cp:revision>25</cp:revision>
  <dcterms:created xsi:type="dcterms:W3CDTF">2023-07-23T21:27:42Z</dcterms:created>
  <dcterms:modified xsi:type="dcterms:W3CDTF">2023-08-25T12:23:44Z</dcterms:modified>
</cp:coreProperties>
</file>