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sldIdLst>
    <p:sldId id="2834" r:id="rId2"/>
    <p:sldId id="258" r:id="rId3"/>
    <p:sldId id="335" r:id="rId4"/>
    <p:sldId id="2835" r:id="rId5"/>
    <p:sldId id="2836" r:id="rId6"/>
    <p:sldId id="2837" r:id="rId7"/>
    <p:sldId id="2839" r:id="rId8"/>
    <p:sldId id="2840" r:id="rId9"/>
    <p:sldId id="2841" r:id="rId10"/>
    <p:sldId id="2842" r:id="rId11"/>
    <p:sldId id="312" r:id="rId12"/>
    <p:sldId id="323" r:id="rId13"/>
    <p:sldId id="2843" r:id="rId14"/>
    <p:sldId id="2844" r:id="rId15"/>
    <p:sldId id="284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D2469-07A4-4829-876C-339EBA57E64A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DC27A-0189-4297-8085-A85C8379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00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431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41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5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4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48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0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2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74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7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4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63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76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a Estratégico " preserve="1">
  <p:cSld name="Mapa Estratégico 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43790" y="-192506"/>
            <a:ext cx="9431579" cy="724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Entra21">
            <a:extLst>
              <a:ext uri="{FF2B5EF4-FFF2-40B4-BE49-F238E27FC236}">
                <a16:creationId xmlns:a16="http://schemas.microsoft.com/office/drawing/2014/main" id="{49BD328A-F938-95DF-4CC5-B6E903501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429" y="-1787"/>
            <a:ext cx="1158443" cy="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Cursos Técnicos - Xambioá - SENAI Tocantins">
            <a:extLst>
              <a:ext uri="{FF2B5EF4-FFF2-40B4-BE49-F238E27FC236}">
                <a16:creationId xmlns:a16="http://schemas.microsoft.com/office/drawing/2014/main" id="{83AD7EEA-88C1-A8EE-BB32-15279EB2A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36548"/>
            <a:ext cx="1066164" cy="3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FBF989-BC0E-2467-6BCB-D2291180FD43}"/>
              </a:ext>
            </a:extLst>
          </p:cNvPr>
          <p:cNvSpPr/>
          <p:nvPr userDrawn="1"/>
        </p:nvSpPr>
        <p:spPr>
          <a:xfrm>
            <a:off x="0" y="651139"/>
            <a:ext cx="9144000" cy="508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5AEE761-A2B1-D72B-4E12-D27411122BC5}"/>
              </a:ext>
            </a:extLst>
          </p:cNvPr>
          <p:cNvSpPr/>
          <p:nvPr userDrawn="1"/>
        </p:nvSpPr>
        <p:spPr>
          <a:xfrm>
            <a:off x="0" y="6603975"/>
            <a:ext cx="9144000" cy="508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53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B94CD5E-E8C5-EECF-1D76-0305491CD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6615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CD519A-3A69-A640-3952-60B329B1F3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46" y="1531655"/>
            <a:ext cx="2952423" cy="29524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8A2C6C-1D11-B632-25C5-C090B2032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47" y="2522025"/>
            <a:ext cx="2952423" cy="9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Como a gente expressa isso no JavaScript? Vamos á prática 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58FC35-5064-FD22-2C02-79327B74241E}"/>
              </a:ext>
            </a:extLst>
          </p:cNvPr>
          <p:cNvSpPr txBox="1"/>
          <p:nvPr/>
        </p:nvSpPr>
        <p:spPr>
          <a:xfrm>
            <a:off x="0" y="6881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Switch.. case</a:t>
            </a:r>
          </a:p>
        </p:txBody>
      </p:sp>
    </p:spTree>
    <p:extLst>
      <p:ext uri="{BB962C8B-B14F-4D97-AF65-F5344CB8AC3E}">
        <p14:creationId xmlns:p14="http://schemas.microsoft.com/office/powerpoint/2010/main" val="15360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AE9940-A5BA-7EE3-8672-971B0A4AFDFC}"/>
              </a:ext>
            </a:extLst>
          </p:cNvPr>
          <p:cNvSpPr txBox="1"/>
          <p:nvPr/>
        </p:nvSpPr>
        <p:spPr>
          <a:xfrm>
            <a:off x="2885821" y="1402979"/>
            <a:ext cx="437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VAMOS Á PRÁTICA 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D07505-6DA0-E71C-98B7-2FD64A64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25" y="1995579"/>
            <a:ext cx="325079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DC72E-DFC5-83BD-D218-66559FD014A3}"/>
              </a:ext>
            </a:extLst>
          </p:cNvPr>
          <p:cNvSpPr txBox="1"/>
          <p:nvPr/>
        </p:nvSpPr>
        <p:spPr>
          <a:xfrm>
            <a:off x="0" y="702469"/>
            <a:ext cx="914400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kern="150" dirty="0"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Desenvolva os algoritmos para os problemas abaixo:</a:t>
            </a:r>
          </a:p>
          <a:p>
            <a:pPr algn="just"/>
            <a:endParaRPr lang="pt-BR" sz="1600" kern="150" dirty="0">
              <a:latin typeface="+mj-lt"/>
              <a:ea typeface="Droid Sans Fallback"/>
              <a:cs typeface="Lohit Hindi"/>
            </a:endParaRPr>
          </a:p>
          <a:p>
            <a:pPr marL="342900" indent="-342900" algn="l">
              <a:buAutoNum type="arabicParenR"/>
            </a:pPr>
            <a:r>
              <a:rPr lang="pt-BR" sz="1600" kern="150" dirty="0">
                <a:latin typeface="+mn-lt"/>
                <a:ea typeface="Droid Sans Fallback"/>
                <a:cs typeface="Lohit Hindi"/>
              </a:rPr>
              <a:t>I</a:t>
            </a:r>
            <a:r>
              <a:rPr lang="pt-BR" sz="1600" b="0" i="0" u="none" strike="noStrike" baseline="0" dirty="0">
                <a:latin typeface="+mn-lt"/>
              </a:rPr>
              <a:t>nforme o valor da taxa de entrega de um medicamento em uma farmácia. O valor deve variar conforme a tabela abaixo. </a:t>
            </a:r>
            <a:r>
              <a:rPr lang="pt-BR" sz="1600" dirty="0"/>
              <a:t>A taxa de entrega padrão é R$5,00. </a:t>
            </a:r>
            <a:r>
              <a:rPr lang="pt-BR" sz="1600" b="0" i="0" u="none" strike="noStrike" baseline="0" dirty="0">
                <a:latin typeface="+mn-lt"/>
              </a:rPr>
              <a:t>Mostre o valor a ser cobrado pela entrega:</a:t>
            </a:r>
          </a:p>
          <a:p>
            <a:pPr algn="l"/>
            <a:endParaRPr lang="pt-BR" sz="1800" dirty="0">
              <a:latin typeface="T3Font_20"/>
            </a:endParaRPr>
          </a:p>
          <a:p>
            <a:pPr marL="342900" indent="-342900" algn="l">
              <a:buAutoNum type="arabicParenR"/>
            </a:pPr>
            <a:endParaRPr lang="pt-BR" sz="1800" b="0" i="0" u="none" strike="noStrike" baseline="0" dirty="0">
              <a:latin typeface="T3Font_20"/>
            </a:endParaRPr>
          </a:p>
          <a:p>
            <a:pPr marL="342900" indent="-342900" algn="l">
              <a:buAutoNum type="arabicParenR"/>
            </a:pPr>
            <a:endParaRPr lang="pt-BR" sz="1800" dirty="0">
              <a:latin typeface="T3Font_20"/>
            </a:endParaRPr>
          </a:p>
          <a:p>
            <a:pPr marL="342900" indent="-342900" algn="l">
              <a:buAutoNum type="arabicParenR"/>
            </a:pPr>
            <a:endParaRPr lang="pt-BR" sz="1800" b="0" i="0" u="none" strike="noStrike" baseline="0" dirty="0">
              <a:latin typeface="T3Font_20"/>
            </a:endParaRPr>
          </a:p>
          <a:p>
            <a:pPr marL="342900" indent="-342900" algn="l">
              <a:buAutoNum type="arabicParenR"/>
            </a:pPr>
            <a:endParaRPr lang="pt-BR" sz="1800" dirty="0">
              <a:latin typeface="T3Font_20"/>
            </a:endParaRPr>
          </a:p>
          <a:p>
            <a:r>
              <a:rPr lang="pt-BR" sz="1600" kern="150" dirty="0">
                <a:latin typeface="+mn-lt"/>
              </a:rPr>
              <a:t>2) Verificar se a idade é menor que 18 (menor de idade), entre 18 e 64 anos (maior de idade) ou maior ou igual a 65 anos (idoso). Informar a idade e mostrar na tela em que grupo a idade se enquadra.</a:t>
            </a:r>
          </a:p>
          <a:p>
            <a:endParaRPr lang="pt-BR" sz="1600" u="sng" kern="150" dirty="0">
              <a:latin typeface="+mn-lt"/>
            </a:endParaRPr>
          </a:p>
          <a:p>
            <a:r>
              <a:rPr lang="pt-BR" sz="1600" kern="150" dirty="0">
                <a:latin typeface="+mn-lt"/>
              </a:rPr>
              <a:t>3) Escreva um algoritmo que calcule o IMC (Índice de Massa Corporal) de uma pessoa e mostre se em qual faixa da tabela abaixo ela se enquadra. Informar o peso e a altura da pessoa, calcular o IMC e mostrar em qual grupo se enquadra. </a:t>
            </a:r>
            <a:r>
              <a:rPr lang="pt-BR" sz="1600" kern="150" dirty="0"/>
              <a:t>Utilize a </a:t>
            </a:r>
            <a:r>
              <a:rPr lang="pt-BR" sz="1600" kern="150" dirty="0">
                <a:latin typeface="+mn-lt"/>
              </a:rPr>
              <a:t>tabela á seguir:</a:t>
            </a:r>
          </a:p>
          <a:p>
            <a:endParaRPr lang="pt-BR" sz="1600" u="sng" kern="150" dirty="0">
              <a:latin typeface="+mn-lt"/>
            </a:endParaRPr>
          </a:p>
          <a:p>
            <a:r>
              <a:rPr lang="pt-BR" sz="1600" b="1" i="1" kern="150" dirty="0">
                <a:solidFill>
                  <a:srgbClr val="FF0000"/>
                </a:solidFill>
                <a:latin typeface="Century Gothic" panose="020B0502020202020204" pitchFamily="34" charset="0"/>
                <a:ea typeface="Droid Sans Fallback"/>
                <a:cs typeface="Arial" panose="020B0604020202020204" pitchFamily="34" charset="0"/>
              </a:rPr>
              <a:t>Fórmula do IMC = peso / altura²</a:t>
            </a:r>
          </a:p>
          <a:p>
            <a:endParaRPr lang="pt-BR" sz="1600" b="1" i="1" kern="150" dirty="0">
              <a:solidFill>
                <a:srgbClr val="FF0000"/>
              </a:solidFill>
              <a:latin typeface="Century Gothic" panose="020B0502020202020204" pitchFamily="34" charset="0"/>
              <a:ea typeface="Droid Sans Fallback"/>
              <a:cs typeface="Arial" panose="020B0604020202020204" pitchFamily="34" charset="0"/>
            </a:endParaRPr>
          </a:p>
          <a:p>
            <a:endParaRPr lang="pt-BR" sz="1600" b="1" i="1" kern="150" dirty="0">
              <a:solidFill>
                <a:srgbClr val="FF0000"/>
              </a:solidFill>
              <a:latin typeface="Century Gothic" panose="020B0502020202020204" pitchFamily="34" charset="0"/>
              <a:ea typeface="Droid Sans Fallback"/>
              <a:cs typeface="Arial" panose="020B0604020202020204" pitchFamily="34" charset="0"/>
            </a:endParaRPr>
          </a:p>
          <a:p>
            <a:endParaRPr lang="pt-BR" sz="1600" b="1" i="1" kern="150" dirty="0">
              <a:solidFill>
                <a:srgbClr val="FF0000"/>
              </a:solidFill>
              <a:latin typeface="Century Gothic" panose="020B0502020202020204" pitchFamily="34" charset="0"/>
              <a:ea typeface="Droid Sans Fallback"/>
              <a:cs typeface="Arial" panose="020B0604020202020204" pitchFamily="34" charset="0"/>
            </a:endParaRPr>
          </a:p>
          <a:p>
            <a:endParaRPr lang="pt-BR" sz="1600" kern="150" dirty="0">
              <a:latin typeface="+mn-lt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FAE27CB3-F8EC-A4BE-C9BE-32335CFE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5934"/>
              </p:ext>
            </p:extLst>
          </p:nvPr>
        </p:nvGraphicFramePr>
        <p:xfrm>
          <a:off x="2639110" y="1867494"/>
          <a:ext cx="260773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159031767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905728102"/>
                    </a:ext>
                  </a:extLst>
                </a:gridCol>
              </a:tblGrid>
              <a:tr h="270347">
                <a:tc>
                  <a:txBody>
                    <a:bodyPr/>
                    <a:lstStyle/>
                    <a:p>
                      <a:r>
                        <a:rPr lang="pt-BR" sz="1200" dirty="0"/>
                        <a:t>BAIRRO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92345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r>
                        <a:rPr lang="pt-BR" sz="1200" dirty="0"/>
                        <a:t>GARCIA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R$10,00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99469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r>
                        <a:rPr lang="pt-BR" sz="1200" dirty="0"/>
                        <a:t>VELHA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R$12,00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5677"/>
                  </a:ext>
                </a:extLst>
              </a:tr>
              <a:tr h="270347">
                <a:tc>
                  <a:txBody>
                    <a:bodyPr/>
                    <a:lstStyle/>
                    <a:p>
                      <a:r>
                        <a:rPr lang="pt-BR" sz="1200" dirty="0"/>
                        <a:t>VILA 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R$8,00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0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29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DC72E-DFC5-83BD-D218-66559FD014A3}"/>
              </a:ext>
            </a:extLst>
          </p:cNvPr>
          <p:cNvSpPr txBox="1"/>
          <p:nvPr/>
        </p:nvSpPr>
        <p:spPr>
          <a:xfrm>
            <a:off x="0" y="722900"/>
            <a:ext cx="902745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kern="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kern="150" dirty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pt-BR" sz="1600" kern="150" dirty="0">
                <a:latin typeface="+mn-lt"/>
              </a:rPr>
              <a:t>Calcular o aumento de salário de acordo com o cargo. Ler salário e o código do cargo. Calcular o aumento salarial de acordo com o cargo da pessoa conforme a tabela abaixo. Imprimir o nome do cargo, o valor do aumento e o novo salário.</a:t>
            </a:r>
          </a:p>
          <a:p>
            <a:endParaRPr lang="pt-BR" sz="1600" kern="150" dirty="0">
              <a:latin typeface="+mn-lt"/>
            </a:endParaRPr>
          </a:p>
          <a:p>
            <a:endParaRPr lang="pt-BR" sz="1600" kern="150" dirty="0">
              <a:ea typeface="Droid Sans Fallback"/>
              <a:cs typeface="Lohit Hindi"/>
            </a:endParaRPr>
          </a:p>
          <a:p>
            <a:endParaRPr lang="pt-BR" sz="1800" kern="150" dirty="0">
              <a:latin typeface="T3Font_20"/>
              <a:ea typeface="Droid Sans Fallback"/>
              <a:cs typeface="Lohit Hindi"/>
            </a:endParaRPr>
          </a:p>
        </p:txBody>
      </p:sp>
      <p:pic>
        <p:nvPicPr>
          <p:cNvPr id="2" name="Picture 2" descr="Nome da Plataforma">
            <a:extLst>
              <a:ext uri="{FF2B5EF4-FFF2-40B4-BE49-F238E27FC236}">
                <a16:creationId xmlns:a16="http://schemas.microsoft.com/office/drawing/2014/main" id="{20F676BE-D4E0-7024-69D2-2C3242E7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85" y="803582"/>
            <a:ext cx="4311473" cy="285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F0CE4F-C03C-16BE-0228-E11DCF69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0735"/>
              </p:ext>
            </p:extLst>
          </p:nvPr>
        </p:nvGraphicFramePr>
        <p:xfrm>
          <a:off x="2419748" y="4669919"/>
          <a:ext cx="3575399" cy="1550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01">
                  <a:extLst>
                    <a:ext uri="{9D8B030D-6E8A-4147-A177-3AD203B41FA5}">
                      <a16:colId xmlns:a16="http://schemas.microsoft.com/office/drawing/2014/main" val="3623365316"/>
                    </a:ext>
                  </a:extLst>
                </a:gridCol>
                <a:gridCol w="1524979">
                  <a:extLst>
                    <a:ext uri="{9D8B030D-6E8A-4147-A177-3AD203B41FA5}">
                      <a16:colId xmlns:a16="http://schemas.microsoft.com/office/drawing/2014/main" val="4013040168"/>
                    </a:ext>
                  </a:extLst>
                </a:gridCol>
                <a:gridCol w="1205819">
                  <a:extLst>
                    <a:ext uri="{9D8B030D-6E8A-4147-A177-3AD203B41FA5}">
                      <a16:colId xmlns:a16="http://schemas.microsoft.com/office/drawing/2014/main" val="2489047980"/>
                    </a:ext>
                  </a:extLst>
                </a:gridCol>
              </a:tblGrid>
              <a:tr h="322729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Cargo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% Aumento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414348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r>
                        <a:rPr lang="pt-BR" sz="1400" b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Serviços Gerais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155825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Vigia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5432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Recepcionista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7845"/>
                  </a:ext>
                </a:extLst>
              </a:tr>
              <a:tr h="302998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0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41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DC72E-DFC5-83BD-D218-66559FD014A3}"/>
              </a:ext>
            </a:extLst>
          </p:cNvPr>
          <p:cNvSpPr txBox="1"/>
          <p:nvPr/>
        </p:nvSpPr>
        <p:spPr>
          <a:xfrm>
            <a:off x="0" y="722900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kern="150" dirty="0">
                <a:latin typeface="T3Font_20"/>
                <a:ea typeface="Droid Sans Fallback"/>
                <a:cs typeface="Lohit Hindi"/>
              </a:rPr>
              <a:t>5) </a:t>
            </a:r>
            <a:r>
              <a:rPr lang="pt-BR" sz="1600" kern="150" dirty="0"/>
              <a:t>Verificar a classe eleitoral de uma pessoa. Ler a idade. Verificar se a idade é menor que 16 (não eleitor), entre 18 e 65 anos (eleitor obrigatório) ou idade igual a 16 ou 17 ou maior que 65 (eleitor facultativo). Informar a idade e mostrar na tela em qual grupo a idade se enquadra.</a:t>
            </a:r>
          </a:p>
          <a:p>
            <a:endParaRPr lang="pt-BR" sz="1600" kern="150" dirty="0"/>
          </a:p>
          <a:p>
            <a:pPr algn="just"/>
            <a:r>
              <a:rPr lang="pt-BR" sz="1600" kern="150" dirty="0"/>
              <a:t>6) Elaborar um programa que leia a velocidade permitida em uma estrada e a velocidade de um condutor. Se a velocidade for inferior ou igual à permitida, exiba “Sem Multa”. Se a velocidade for de até 20% maior que a permitida, exiba “Multa Leve”. E, se a velocidade for superior a 20% da</a:t>
            </a:r>
          </a:p>
          <a:p>
            <a:pPr algn="just"/>
            <a:r>
              <a:rPr lang="pt-BR" sz="1600" kern="150" dirty="0"/>
              <a:t>velocidade permitida, exiba “Multa Grave”.</a:t>
            </a:r>
          </a:p>
          <a:p>
            <a:endParaRPr lang="pt-BR" sz="1600" kern="150" dirty="0"/>
          </a:p>
          <a:p>
            <a:pPr algn="just"/>
            <a:r>
              <a:rPr lang="pt-BR" sz="1600" kern="150" dirty="0"/>
              <a:t>7) Escreva um programa que recebe três números inteiros como entrada e exibe o maior deles.</a:t>
            </a:r>
          </a:p>
          <a:p>
            <a:pPr algn="just"/>
            <a:endParaRPr lang="pt-BR" sz="1600" kern="150" dirty="0"/>
          </a:p>
          <a:p>
            <a:pPr algn="just"/>
            <a:r>
              <a:rPr lang="pt-BR" sz="1600" kern="150" dirty="0"/>
              <a:t>8) Escreva um programa que recebe um número inteiro como entrada e exibe se é par ou ímpar.</a:t>
            </a:r>
          </a:p>
          <a:p>
            <a:pPr algn="just"/>
            <a:endParaRPr lang="pt-BR" sz="1600" kern="150" dirty="0"/>
          </a:p>
          <a:p>
            <a:pPr algn="just"/>
            <a:r>
              <a:rPr lang="pt-BR" sz="1600" kern="150" dirty="0"/>
              <a:t>9) Escreva um programa que recebe o valor de um produto e, se o valor for maior que R$ 100, aplique um desconto de 10%. Caso contrário, não aplique desconto.</a:t>
            </a:r>
          </a:p>
          <a:p>
            <a:pPr algn="just"/>
            <a:endParaRPr lang="pt-BR" sz="1600" kern="150" dirty="0"/>
          </a:p>
          <a:p>
            <a:pPr algn="just"/>
            <a:r>
              <a:rPr lang="pt-BR" sz="1600" kern="150" dirty="0"/>
              <a:t>10) Escreva um programa que permita informar três números e calcule a média do aluno com </a:t>
            </a:r>
            <a:r>
              <a:rPr lang="pt-BR" sz="1600" kern="150"/>
              <a:t>base em média </a:t>
            </a:r>
            <a:r>
              <a:rPr lang="pt-BR" sz="1600" kern="150" dirty="0"/>
              <a:t>ponderada e mostre o conceito do aluno.</a:t>
            </a:r>
          </a:p>
          <a:p>
            <a:endParaRPr lang="pt-BR" sz="1800" kern="150" dirty="0">
              <a:latin typeface="T3Font_20"/>
              <a:ea typeface="Droid Sans Fallback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28863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585B21A-8BEA-3396-7CBA-5BE78614330B}"/>
              </a:ext>
            </a:extLst>
          </p:cNvPr>
          <p:cNvSpPr txBox="1"/>
          <p:nvPr/>
        </p:nvSpPr>
        <p:spPr>
          <a:xfrm>
            <a:off x="-1640541" y="2493"/>
            <a:ext cx="12192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CDC72E-DFC5-83BD-D218-66559FD014A3}"/>
              </a:ext>
            </a:extLst>
          </p:cNvPr>
          <p:cNvSpPr txBox="1"/>
          <p:nvPr/>
        </p:nvSpPr>
        <p:spPr>
          <a:xfrm>
            <a:off x="0" y="722900"/>
            <a:ext cx="9144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kern="150" dirty="0">
                <a:latin typeface="T3Font_20"/>
                <a:ea typeface="Droid Sans Fallback"/>
                <a:cs typeface="Lohit Hindi"/>
              </a:rPr>
              <a:t>8</a:t>
            </a:r>
            <a:r>
              <a:rPr lang="pt-BR" sz="1800" kern="150" dirty="0">
                <a:latin typeface="T3Font_20"/>
                <a:ea typeface="Droid Sans Fallback"/>
                <a:cs typeface="Lohit Hindi"/>
              </a:rPr>
              <a:t>) </a:t>
            </a:r>
            <a:r>
              <a:rPr lang="pt-BR" sz="1600" kern="150" dirty="0"/>
              <a:t>Elaborar um programa que leia três lados e verifique se eles podem ou não formar um triângulo. Para formar um triângulo, um dos lados não pode ser maior que a soma dos outros dois. Caso possam formar um triângulo</a:t>
            </a:r>
            <a:r>
              <a:rPr lang="pt-BR" sz="1600" kern="150"/>
              <a:t>, exiba também </a:t>
            </a:r>
            <a:r>
              <a:rPr lang="pt-BR" sz="1600" kern="150" dirty="0"/>
              <a:t>qual o tipo do triângulo: Equilátero (3 lados iguais), Isósceles </a:t>
            </a:r>
            <a:r>
              <a:rPr lang="pt-BR" sz="1600" kern="150"/>
              <a:t>(2 lados </a:t>
            </a:r>
            <a:r>
              <a:rPr lang="pt-BR" sz="1600" kern="150" dirty="0"/>
              <a:t>iguais) e Escaleno (3 lados diferentes).</a:t>
            </a:r>
          </a:p>
          <a:p>
            <a:endParaRPr lang="pt-BR" sz="1600" kern="150" dirty="0"/>
          </a:p>
          <a:p>
            <a:endParaRPr lang="pt-BR" sz="1600" kern="150" dirty="0"/>
          </a:p>
          <a:p>
            <a:endParaRPr lang="pt-BR" sz="1800" kern="150" dirty="0">
              <a:latin typeface="T3Font_20"/>
              <a:ea typeface="Droid Sans Fallback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31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-2" y="1"/>
            <a:ext cx="9144001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ROTEIRO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57C536-368B-D412-A57F-24A1E111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35" y="877603"/>
            <a:ext cx="9143999" cy="217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Tx/>
            </a:pPr>
            <a:r>
              <a:rPr lang="pt-BR" altLang="pt-BR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Parte 1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pt-BR" alt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.. </a:t>
            </a:r>
            <a:r>
              <a:rPr lang="pt-BR" altLang="pt-BR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pt-BR" alt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Switch.. case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pt-BR" altLang="pt-BR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ClrTx/>
            </a:pPr>
            <a:r>
              <a:rPr lang="pt-BR" altLang="pt-BR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Parte 2</a:t>
            </a:r>
          </a:p>
          <a:p>
            <a:pPr marL="285750" lvl="2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pt-BR" altLang="pt-BR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Exercícios</a:t>
            </a:r>
            <a:endParaRPr lang="pt-BR" altLang="pt-BR" sz="4000" dirty="0">
              <a:latin typeface="+mn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48CBDC-72BE-94AD-4608-CCAB1B82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177" y="1063371"/>
            <a:ext cx="6182588" cy="498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Esse comando nos permite definir qual a direção que o fluxo do programa deve seguir dependendo de uma ou mais condições. Repare no fluxo abaixo: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If</a:t>
            </a:r>
            <a:r>
              <a:rPr lang="pt-BR" sz="2000" b="1" dirty="0"/>
              <a:t>.. </a:t>
            </a:r>
            <a:r>
              <a:rPr lang="pt-BR" sz="2000" b="1" dirty="0" err="1"/>
              <a:t>else</a:t>
            </a:r>
            <a:endParaRPr lang="pt-BR" sz="20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C55662-CDF2-B39F-9665-F80BBE71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90" y="2099732"/>
            <a:ext cx="3140489" cy="41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Como a gente expressa isso no JavaScript? Vamos á prática 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If</a:t>
            </a:r>
            <a:r>
              <a:rPr lang="pt-BR" sz="2000" b="1" dirty="0"/>
              <a:t>.. </a:t>
            </a:r>
            <a:r>
              <a:rPr lang="pt-BR" sz="2000" b="1" dirty="0" err="1"/>
              <a:t>else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7890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Porém não é só isso. Considerando o exemplo anterior, a gente poderia ter uma regra bem diferente para considerar faixas etárias, que é considerada como um padrão no Brasil, que é: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If</a:t>
            </a:r>
            <a:r>
              <a:rPr lang="pt-BR" sz="2000" b="1" dirty="0"/>
              <a:t>.. </a:t>
            </a:r>
            <a:r>
              <a:rPr lang="pt-BR" sz="2000" b="1" dirty="0" err="1"/>
              <a:t>else</a:t>
            </a:r>
            <a:endParaRPr lang="pt-BR" sz="2000" b="1" dirty="0"/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105634A-2687-63A0-8B43-5FDCF0949D0F}"/>
              </a:ext>
            </a:extLst>
          </p:cNvPr>
          <p:cNvGraphicFramePr>
            <a:graphicFrameLocks noGrp="1"/>
          </p:cNvGraphicFramePr>
          <p:nvPr/>
        </p:nvGraphicFramePr>
        <p:xfrm>
          <a:off x="1244600" y="2133600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1879159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153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Faixa Etária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0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Até 11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6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 12 á 17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Adolescente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 18 á 29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Jovem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 30 á 59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Adulto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2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 60 á 74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90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 75 á 90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Ancião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5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Mais de 90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Velhice Extrema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1228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78D4365-ACE4-BE5E-5B86-8B7E0B19C098}"/>
              </a:ext>
            </a:extLst>
          </p:cNvPr>
          <p:cNvSpPr txBox="1"/>
          <p:nvPr/>
        </p:nvSpPr>
        <p:spPr>
          <a:xfrm>
            <a:off x="152400" y="5111238"/>
            <a:ext cx="9144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E agora? Como representar isso ? Veja como ficaria um fluxograma:</a:t>
            </a:r>
          </a:p>
        </p:txBody>
      </p:sp>
    </p:spTree>
    <p:extLst>
      <p:ext uri="{BB962C8B-B14F-4D97-AF65-F5344CB8AC3E}">
        <p14:creationId xmlns:p14="http://schemas.microsoft.com/office/powerpoint/2010/main" val="69528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If</a:t>
            </a:r>
            <a:r>
              <a:rPr lang="pt-BR" sz="2000" b="1" dirty="0"/>
              <a:t>.. </a:t>
            </a:r>
            <a:r>
              <a:rPr lang="pt-BR" sz="2000" b="1" dirty="0" err="1"/>
              <a:t>else</a:t>
            </a:r>
            <a:endParaRPr lang="pt-BR" sz="20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590FBB-1E65-085B-C5C0-650AA37E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9" y="358967"/>
            <a:ext cx="8017724" cy="61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Como a gente expressa isso no JavaScript? Vamos á prática 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If</a:t>
            </a:r>
            <a:r>
              <a:rPr lang="pt-BR" sz="2000" b="1" dirty="0"/>
              <a:t>.. </a:t>
            </a:r>
            <a:r>
              <a:rPr lang="pt-BR" sz="2000" b="1" dirty="0" err="1"/>
              <a:t>else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232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20EF1BC-9394-E343-B358-C24537F66BB3}"/>
              </a:ext>
            </a:extLst>
          </p:cNvPr>
          <p:cNvSpPr txBox="1"/>
          <p:nvPr/>
        </p:nvSpPr>
        <p:spPr>
          <a:xfrm>
            <a:off x="0" y="1164788"/>
            <a:ext cx="91440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Essa estrutura além de permitir organizar bem as condições, trabalha especificamente com valores absolutos, ouse já, aqui eu não posso testar intervalos. Mas como funcionaria o fluxo de um Switch.. Case? Veja o fluxo á seguir: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Switch.. case</a:t>
            </a:r>
          </a:p>
        </p:txBody>
      </p:sp>
    </p:spTree>
    <p:extLst>
      <p:ext uri="{BB962C8B-B14F-4D97-AF65-F5344CB8AC3E}">
        <p14:creationId xmlns:p14="http://schemas.microsoft.com/office/powerpoint/2010/main" val="698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4FE0C-5912-DF5C-696A-31EDE8E4C9A8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b="1" dirty="0">
                <a:solidFill>
                  <a:srgbClr val="0033CC"/>
                </a:solidFill>
                <a:latin typeface="Century Gothic" panose="020B0502020202020204" pitchFamily="34" charset="0"/>
                <a:ea typeface="Ebrima" panose="02000000000000000000" pitchFamily="2" charset="0"/>
                <a:cs typeface="Segoe UI" panose="020B0502040204020203" pitchFamily="34" charset="0"/>
              </a:rPr>
              <a:t>COMANDOS CONDICIONAIS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9A10B6-3E3F-0FA6-E626-40854D062EDA}"/>
              </a:ext>
            </a:extLst>
          </p:cNvPr>
          <p:cNvSpPr txBox="1"/>
          <p:nvPr/>
        </p:nvSpPr>
        <p:spPr>
          <a:xfrm>
            <a:off x="0" y="6881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Switch.. case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7CF3C1-92E9-E974-272F-17B02E0C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910" y="330201"/>
            <a:ext cx="9674910" cy="74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40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475</TotalTime>
  <Words>825</Words>
  <Application>Microsoft Office PowerPoint</Application>
  <PresentationFormat>Apresentação na tela (4:3)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T3Font_20</vt:lpstr>
      <vt:lpstr>1_Tema do Office SESI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SCHOENFELDER</dc:creator>
  <cp:lastModifiedBy>MARCIO SCHOENFELDER</cp:lastModifiedBy>
  <cp:revision>9</cp:revision>
  <dcterms:created xsi:type="dcterms:W3CDTF">2023-07-23T21:27:42Z</dcterms:created>
  <dcterms:modified xsi:type="dcterms:W3CDTF">2023-07-27T12:15:22Z</dcterms:modified>
</cp:coreProperties>
</file>