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ztFzBISs8Pa2Jti5hE2awLYZ7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a8d18ed4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ea8d18ed4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a91408f1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ea91408f1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a8d18ed4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ea8d18ed45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a91408f1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ea91408f1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a91408f13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ea91408f13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a91408f13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ea91408f13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a91408f1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ea91408f13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a91408f1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ea91408f1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a91408f13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ea91408f13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9632e60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e9632e604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a91408f13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1ea91408f13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a91408f1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ea91408f13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a91408f13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1ea91408f13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a91408f1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ea91408f1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a91408f13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1ea91408f13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a91408f13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ea91408f13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a91408f13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ea91408f13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a91408f1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1ea91408f13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a91408f1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1ea91408f1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a91408f13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ea91408f13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a91408f1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ea91408f13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a91408f13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1ea91408f13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a91408f13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1ea91408f13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a91408f13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ea91408f13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a91408f13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1ea91408f13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a91408f13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1ea91408f13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96ec9f2f9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1e96ec9f2f9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a91408f13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1ea91408f13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9632e604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e9632e604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a8a31a56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ea8a31a56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a8a31a56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ea8a31a56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a8a31a56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ea8a31a564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a91408f13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ea91408f13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a8d18ed4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ea8d18ed4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22658" y="-10003"/>
            <a:ext cx="6669342" cy="686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7"/>
          <p:cNvPicPr preferRelativeResize="0"/>
          <p:nvPr/>
        </p:nvPicPr>
        <p:blipFill rotWithShape="1">
          <a:blip r:embed="rId3">
            <a:alphaModFix/>
          </a:blip>
          <a:srcRect b="0" l="33888" r="11349" t="0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3141" y="2076426"/>
            <a:ext cx="2243122" cy="270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/>
          <p:nvPr>
            <p:ph type="title"/>
          </p:nvPr>
        </p:nvSpPr>
        <p:spPr>
          <a:xfrm>
            <a:off x="2422492" y="3110426"/>
            <a:ext cx="9769508" cy="1229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5265" y="0"/>
            <a:ext cx="571500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3950" y="0"/>
            <a:ext cx="34480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002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8333" y="5705475"/>
            <a:ext cx="10001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11085690" y="5770107"/>
            <a:ext cx="1179286" cy="119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Calibri"/>
              <a:buNone/>
              <a:defRPr sz="48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tencode.wordpress.com/2015/05/19/os-segredos-de-escalabilidade-da-spotif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aws.amazon.com/pt/redis/" TargetMode="External"/><Relationship Id="rId4" Type="http://schemas.openxmlformats.org/officeDocument/2006/relationships/hyperlink" Target="https://www.youtube.com/watch?v=1Tfzm7Wfk74" TargetMode="External"/><Relationship Id="rId5" Type="http://schemas.openxmlformats.org/officeDocument/2006/relationships/hyperlink" Target="https://www.youtube.com/watch?v=pDC50JYVArI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youtube.com/watch?v=2j2Az0qG7R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518366" y="2644170"/>
            <a:ext cx="555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none" cap="none" strike="noStrike">
                <a:solidFill>
                  <a:srgbClr val="003958"/>
                </a:solidFill>
                <a:latin typeface="Impact"/>
                <a:ea typeface="Impact"/>
                <a:cs typeface="Impact"/>
                <a:sym typeface="Impact"/>
              </a:rPr>
              <a:t>Arquitetura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336999" y="4974224"/>
            <a:ext cx="67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Prof. Eduardo Cizeski Meneghel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a8d18ed45_0_12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Métricas de escalabilidade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ea8d18ed45_0_12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6" name="Google Shape;146;g1ea8d18ed45_0_12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/>
              <a:t>Escala de crescimento </a:t>
            </a:r>
            <a:r>
              <a:rPr b="1" lang="pt-BR" sz="3800"/>
              <a:t>quantitativo</a:t>
            </a:r>
            <a:r>
              <a:rPr lang="pt-BR" sz="3800"/>
              <a:t> é determinar quantos solicitações por segundo (RPS) ou consultar por segundo (QPS) a aplicação deve suportar.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/>
        </p:nvSpPr>
        <p:spPr>
          <a:xfrm>
            <a:off x="174171" y="4667876"/>
            <a:ext cx="8672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>
                <a:solidFill>
                  <a:srgbClr val="003958"/>
                </a:solidFill>
                <a:latin typeface="Impact"/>
                <a:ea typeface="Impact"/>
                <a:cs typeface="Impact"/>
                <a:sym typeface="Impact"/>
              </a:rPr>
              <a:t>Gargalos e dificuldades para escalonamento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>
            <p:ph idx="4294967295" type="sldNum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a91408f13_0_6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Gargalos e dificuldades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ea91408f13_0_6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g1ea91408f13_0_6"/>
          <p:cNvSpPr txBox="1"/>
          <p:nvPr/>
        </p:nvSpPr>
        <p:spPr>
          <a:xfrm>
            <a:off x="946175" y="2041975"/>
            <a:ext cx="10766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Gargalos são elementos do sistema que oferecem restrição à escalabilidade.</a:t>
            </a:r>
            <a:endParaRPr sz="3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a8d18ed45_0_36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Gargalos e dificuldades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ea8d18ed45_0_36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g1ea8d18ed45_0_36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>
                <a:solidFill>
                  <a:schemeClr val="dk1"/>
                </a:solidFill>
              </a:rPr>
              <a:t>Gargalos de recurso: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Os recursos utilizados por sistemas de informação são CPU, memória, armazenamento e rede;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Recursos são </a:t>
            </a:r>
            <a:r>
              <a:rPr lang="pt-BR" sz="3800" u="sng"/>
              <a:t>finitos, caros e raros</a:t>
            </a:r>
            <a:r>
              <a:rPr lang="pt-BR" sz="3800"/>
              <a:t>.</a:t>
            </a:r>
            <a:endParaRPr sz="3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a91408f13_0_36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Gargalos e dificuldades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ea91408f13_0_36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" name="Google Shape;173;g1ea91408f13_0_36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G</a:t>
            </a:r>
            <a:r>
              <a:rPr lang="pt-BR" sz="3800"/>
              <a:t>argalos de recurso: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Detectar algum problema de alto consumo de recurso;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Detectar problemas na construção da aplicação que causem gargalos.</a:t>
            </a:r>
            <a:endParaRPr sz="3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a91408f13_0_108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Gargalos e dificuldades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ea91408f13_0_108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0" name="Google Shape;180;g1ea91408f13_0_108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Limitações das </a:t>
            </a:r>
            <a:r>
              <a:rPr lang="pt-BR" sz="3800"/>
              <a:t>tecnologias</a:t>
            </a:r>
            <a:r>
              <a:rPr lang="pt-BR" sz="3800"/>
              <a:t> de desenvolvimento.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Linguagens de programação ou frameworks que impedem a escalabilidade.</a:t>
            </a:r>
            <a:endParaRPr sz="3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a91408f13_0_114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ea91408f13_0_114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7" name="Google Shape;187;g1ea91408f13_0_114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Limitações das tecnologias de desenvolvimento.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Escolher componentes que permitam a simultaneidade;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Escolher componentes que permitam processamento </a:t>
            </a:r>
            <a:r>
              <a:rPr lang="pt-BR" sz="3800"/>
              <a:t>assíncrono</a:t>
            </a:r>
            <a:r>
              <a:rPr lang="pt-BR" sz="3800"/>
              <a:t>.</a:t>
            </a:r>
            <a:endParaRPr sz="3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a91408f13_0_120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ea91408f13_0_120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4" name="Google Shape;194;g1ea91408f13_0_120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Limitações com bancos de dados: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Permitir leituras e gravações em paralelo;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Atenção as limitações de conexões;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Avaliar trabalhar com consistência eventual dos dados.</a:t>
            </a:r>
            <a:endParaRPr sz="3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a91408f13_0_12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ea91408f13_0_12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1" name="Google Shape;201;g1ea91408f13_0_12"/>
          <p:cNvSpPr txBox="1"/>
          <p:nvPr/>
        </p:nvSpPr>
        <p:spPr>
          <a:xfrm>
            <a:off x="946175" y="2041975"/>
            <a:ext cx="10766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Identificação de gargalos: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Nem sempre são simples e </a:t>
            </a:r>
            <a:r>
              <a:rPr lang="pt-BR" sz="3800"/>
              <a:t>óbvios</a:t>
            </a:r>
            <a:r>
              <a:rPr lang="pt-BR" sz="3800"/>
              <a:t>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 u="sng"/>
              <a:t>Realizar testes de cargas.</a:t>
            </a:r>
            <a:endParaRPr sz="3800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a91408f13_0_179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ea91408f13_0_179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8" name="Google Shape;208;g1ea91408f13_0_179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Estratégia de escalabilidade - Spotify.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 u="sng">
                <a:solidFill>
                  <a:schemeClr val="hlink"/>
                </a:solidFill>
                <a:hlinkClick r:id="rId3"/>
              </a:rPr>
              <a:t>https://bittencode.wordpress.com/2015/05/19/os-segredos-de-escalabilidade-da-spotify/</a:t>
            </a:r>
            <a:r>
              <a:rPr lang="pt-BR" sz="3800"/>
              <a:t> </a:t>
            </a:r>
            <a:endParaRPr sz="38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9632e6049_0_0"/>
          <p:cNvSpPr txBox="1"/>
          <p:nvPr/>
        </p:nvSpPr>
        <p:spPr>
          <a:xfrm>
            <a:off x="174171" y="4667876"/>
            <a:ext cx="8672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pt-BR" sz="6000" u="none" cap="none" strike="noStrike">
                <a:solidFill>
                  <a:srgbClr val="003958"/>
                </a:solidFill>
                <a:latin typeface="Impact"/>
                <a:ea typeface="Impact"/>
                <a:cs typeface="Impact"/>
                <a:sym typeface="Impact"/>
              </a:rPr>
              <a:t>Fundamentos para sistemas </a:t>
            </a:r>
            <a:r>
              <a:rPr lang="pt-BR" sz="6000">
                <a:solidFill>
                  <a:srgbClr val="003958"/>
                </a:solidFill>
                <a:latin typeface="Impact"/>
                <a:ea typeface="Impact"/>
                <a:cs typeface="Impact"/>
                <a:sym typeface="Impact"/>
              </a:rPr>
              <a:t>escaláveis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e9632e6049_0_0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a91408f13_0_83"/>
          <p:cNvSpPr txBox="1"/>
          <p:nvPr/>
        </p:nvSpPr>
        <p:spPr>
          <a:xfrm>
            <a:off x="174171" y="4667876"/>
            <a:ext cx="867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>
                <a:solidFill>
                  <a:srgbClr val="003958"/>
                </a:solidFill>
                <a:latin typeface="Impact"/>
                <a:ea typeface="Impact"/>
                <a:cs typeface="Impact"/>
                <a:sym typeface="Impact"/>
              </a:rPr>
              <a:t>Gerenciamento de </a:t>
            </a:r>
            <a:r>
              <a:rPr lang="pt-BR" sz="6000">
                <a:solidFill>
                  <a:srgbClr val="003958"/>
                </a:solidFill>
                <a:latin typeface="Impact"/>
                <a:ea typeface="Impact"/>
                <a:cs typeface="Impact"/>
                <a:sym typeface="Impact"/>
              </a:rPr>
              <a:t>tráfego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ea91408f13_0_83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a91408f13_0_88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</a:t>
            </a: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tráfego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ea91408f13_0_88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1" name="Google Shape;221;g1ea91408f13_0_88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Entender os padrões de tráfego;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Conhecer momentos de alto tráfego / pico;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Conhecer momentos de baixo tráfego;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O monitoramento do serviço auxilia no processo.</a:t>
            </a:r>
            <a:endParaRPr sz="3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a91408f13_0_100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tráfego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ea91408f13_0_100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8" name="Google Shape;228;g1ea91408f13_0_100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Acompanhamento das filas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Acompanhar as filas da aplicação, verificando se o tempo de resposta e o </a:t>
            </a:r>
            <a:r>
              <a:rPr lang="pt-BR" sz="3800"/>
              <a:t>throughput são aceitáveis.</a:t>
            </a:r>
            <a:endParaRPr sz="3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a91408f13_0_24"/>
          <p:cNvSpPr txBox="1"/>
          <p:nvPr/>
        </p:nvSpPr>
        <p:spPr>
          <a:xfrm>
            <a:off x="174171" y="4667876"/>
            <a:ext cx="8672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>
                <a:solidFill>
                  <a:srgbClr val="003958"/>
                </a:solidFill>
                <a:latin typeface="Impact"/>
                <a:ea typeface="Impact"/>
                <a:cs typeface="Impact"/>
                <a:sym typeface="Impact"/>
              </a:rPr>
              <a:t>Técnicas para obter escalabilidade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ea91408f13_0_24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a91408f13_0_138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Técnicas para obter escalabilidade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ea91408f13_0_138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1" name="Google Shape;241;g1ea91408f13_0_138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pt-BR" sz="3800"/>
              <a:t>Elevar a capacidade de vazão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Utilizar técnicas que escala vertical e horizontal para otimizar os processamentos;</a:t>
            </a:r>
            <a:endParaRPr sz="3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a91408f13_0_29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Técnicas para obter escalabilidade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ea91408f13_0_29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8" name="Google Shape;248;g1ea91408f13_0_29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1.1 Escalabilidade vertical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Adicionar mais processamento e recursos computacionais, melhorando o hardware de uma máquina;</a:t>
            </a:r>
            <a:endParaRPr sz="3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a91408f13_0_144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Técnicas para obter escalabilidade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ea91408f13_0_144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5" name="Google Shape;255;g1ea91408f13_0_144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1.2 </a:t>
            </a:r>
            <a:r>
              <a:rPr lang="pt-BR" sz="3800"/>
              <a:t>Escalabilidade horizontal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Adição de novas máquinas, com réplicas das aplicações, para compartilhar a aplicação;</a:t>
            </a:r>
            <a:endParaRPr sz="3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a91408f13_0_42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ea91408f13_0_42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2" name="Google Shape;262;g1ea91408f13_0_42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AutoNum type="arabicPeriod" startAt="2"/>
            </a:pPr>
            <a:r>
              <a:rPr lang="pt-BR" sz="3800"/>
              <a:t>Subordinar toda a arquitetura aos limites do gargalo;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Muito rara de ser utilizada;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Serve para preservar a estabilidade do sistema;</a:t>
            </a:r>
            <a:endParaRPr sz="3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a91408f13_0_48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ea91408f13_0_48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9" name="Google Shape;269;g1ea91408f13_0_48"/>
          <p:cNvSpPr txBox="1"/>
          <p:nvPr/>
        </p:nvSpPr>
        <p:spPr>
          <a:xfrm>
            <a:off x="946175" y="2041975"/>
            <a:ext cx="10766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AutoNum type="arabicPeriod" startAt="3"/>
            </a:pPr>
            <a:r>
              <a:rPr lang="pt-BR" sz="3800"/>
              <a:t>Criar pulmões antes dos gargalos;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Criar filas de espera pelo processo, cadenciando os processamentos;</a:t>
            </a:r>
            <a:endParaRPr sz="3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a91408f13_0_65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ea91408f13_0_65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6" name="Google Shape;276;g1ea91408f13_0_65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AutoNum type="arabicPeriod" startAt="4"/>
            </a:pPr>
            <a:r>
              <a:rPr lang="pt-BR" sz="3800"/>
              <a:t>Gerenciamento das dependências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Uma aplicação perfeita e preparada para escalar, ainda pode ter problemas, caso as suas </a:t>
            </a:r>
            <a:r>
              <a:rPr lang="pt-BR" sz="3800"/>
              <a:t>dependências</a:t>
            </a:r>
            <a:r>
              <a:rPr lang="pt-BR" sz="3800"/>
              <a:t> não possam escalar;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none" cap="none" strike="noStrike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11085690" y="5770107"/>
            <a:ext cx="1179286" cy="119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46175" y="2041975"/>
            <a:ext cx="10766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pt-BR" sz="3600"/>
              <a:t>Definições gerais;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pt-BR" sz="3600"/>
              <a:t>Métricas de escalabilidade;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pt-BR" sz="3600"/>
              <a:t>Gargalos e dificuldades para escalonamento;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pt-BR" sz="3600"/>
              <a:t>Gerenciamento de tráfego;</a:t>
            </a:r>
            <a:endParaRPr sz="36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 sz="3600"/>
              <a:t>Técnicas para obter escalabilidade.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a91408f13_0_71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ea91408f13_0_71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3" name="Google Shape;283;g1ea91408f13_0_71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AutoNum type="arabicPeriod" startAt="4"/>
            </a:pPr>
            <a:r>
              <a:rPr lang="pt-BR" sz="3800"/>
              <a:t>Gerenciamento das dependências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Conhecer a estrutura e as limitações da dependências;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Manter a equipe responsável pelo serviço de dependência ciente da sua demanda.</a:t>
            </a:r>
            <a:endParaRPr sz="3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a91408f13_0_77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ea91408f13_0_77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0" name="Google Shape;290;g1ea91408f13_0_77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5. Utilização de caches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Forma de armazenamento de dados intermediário que pode servir dados mais rápidos que a origem;</a:t>
            </a:r>
            <a:endParaRPr sz="3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a91408f13_0_159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ea91408f13_0_159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7" name="Google Shape;297;g1ea91408f13_0_159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5. Utilização de caches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A</a:t>
            </a:r>
            <a:r>
              <a:rPr lang="pt-BR" sz="3800"/>
              <a:t>cessar recursos hospedados externamente;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Recuperar recursos que não mudam com frequência;</a:t>
            </a:r>
            <a:endParaRPr sz="3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a91408f13_0_167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ea91408f13_0_167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04" name="Google Shape;304;g1ea91408f13_0_167"/>
          <p:cNvSpPr txBox="1"/>
          <p:nvPr/>
        </p:nvSpPr>
        <p:spPr>
          <a:xfrm>
            <a:off x="946175" y="2041975"/>
            <a:ext cx="10766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5. Utilização de caches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Caches podem ser remotos e em outro componente de rede.</a:t>
            </a:r>
            <a:endParaRPr sz="3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a91408f13_0_173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ea91408f13_0_173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1" name="Google Shape;311;g1ea91408f13_0_173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5. Utilização de caches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Implementação de cache representa complexidade;</a:t>
            </a:r>
            <a:endParaRPr sz="3800"/>
          </a:p>
          <a:p>
            <a:pPr indent="-46990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</a:pPr>
            <a:r>
              <a:rPr lang="pt-BR" sz="3800"/>
              <a:t>Como inserir, substituir ou invalidar os dados?</a:t>
            </a:r>
            <a:endParaRPr sz="3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a91408f13_0_186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Gerenciamento de gargalos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ea91408f13_0_186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8" name="Google Shape;318;g1ea91408f13_0_186"/>
          <p:cNvSpPr txBox="1"/>
          <p:nvPr/>
        </p:nvSpPr>
        <p:spPr>
          <a:xfrm>
            <a:off x="946175" y="2041975"/>
            <a:ext cx="107664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5. Utilização de caches (redis)</a:t>
            </a:r>
            <a:endParaRPr sz="3800"/>
          </a:p>
          <a:p>
            <a:pPr indent="-43815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■"/>
            </a:pPr>
            <a:r>
              <a:rPr lang="pt-BR" sz="3300" u="sng">
                <a:solidFill>
                  <a:schemeClr val="hlink"/>
                </a:solidFill>
                <a:hlinkClick r:id="rId3"/>
              </a:rPr>
              <a:t>https://aws.amazon.com/pt/redis/</a:t>
            </a:r>
            <a:r>
              <a:rPr lang="pt-BR" sz="3300"/>
              <a:t> </a:t>
            </a:r>
            <a:endParaRPr sz="3300"/>
          </a:p>
          <a:p>
            <a:pPr indent="-438150" lvl="2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■"/>
            </a:pPr>
            <a:r>
              <a:rPr lang="pt-BR" sz="3300" u="sng">
                <a:solidFill>
                  <a:schemeClr val="hlink"/>
                </a:solidFill>
                <a:hlinkClick r:id="rId4"/>
              </a:rPr>
              <a:t>https://www.youtube.com/watch?v=1Tfzm7Wfk74</a:t>
            </a:r>
            <a:r>
              <a:rPr lang="pt-BR" sz="3300"/>
              <a:t> e </a:t>
            </a:r>
            <a:r>
              <a:rPr lang="pt-BR" sz="3300" u="sng">
                <a:solidFill>
                  <a:schemeClr val="hlink"/>
                </a:solidFill>
                <a:hlinkClick r:id="rId5"/>
              </a:rPr>
              <a:t>https://www.youtube.com/watch?v=pDC50JYVArI</a:t>
            </a:r>
            <a:r>
              <a:rPr lang="pt-BR" sz="3300"/>
              <a:t> </a:t>
            </a:r>
            <a:endParaRPr sz="3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96ec9f2f9_0_162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none" cap="none" strike="noStrike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e96ec9f2f9_0_162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5" name="Google Shape;325;g1e96ec9f2f9_0_162"/>
          <p:cNvSpPr txBox="1"/>
          <p:nvPr/>
        </p:nvSpPr>
        <p:spPr>
          <a:xfrm>
            <a:off x="946175" y="2041975"/>
            <a:ext cx="10766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●"/>
            </a:pPr>
            <a:r>
              <a:rPr b="0" i="0" lang="pt-BR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Microsserviços prontos para a produção, Susan J. Fowler;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●"/>
            </a:pPr>
            <a:r>
              <a:rPr b="0" i="0" lang="pt-BR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do arquiteto de software, Elemar Júnior.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a91408f13_0_152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ea91408f13_0_152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2" name="Google Shape;332;g1ea91408f13_0_152"/>
          <p:cNvSpPr txBox="1"/>
          <p:nvPr/>
        </p:nvSpPr>
        <p:spPr>
          <a:xfrm>
            <a:off x="946175" y="2041975"/>
            <a:ext cx="10766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 u="sng">
                <a:solidFill>
                  <a:schemeClr val="hlink"/>
                </a:solidFill>
                <a:hlinkClick r:id="rId3"/>
              </a:rPr>
              <a:t>https://www.youtube.com/watch?v=2j2Az0qG7Ro</a:t>
            </a:r>
            <a:endParaRPr sz="38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9632e6049_0_13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Definições gerais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e9632e6049_0_13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" name="Google Shape;105;g1e9632e6049_0_13"/>
          <p:cNvSpPr txBox="1"/>
          <p:nvPr/>
        </p:nvSpPr>
        <p:spPr>
          <a:xfrm>
            <a:off x="946175" y="2041975"/>
            <a:ext cx="10766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/>
              <a:t>Escalabilidade é a capacidade de suportar as mudanças de </a:t>
            </a:r>
            <a:r>
              <a:rPr b="1" lang="pt-BR" sz="3800"/>
              <a:t>demanda</a:t>
            </a:r>
            <a:r>
              <a:rPr lang="pt-BR" sz="3800"/>
              <a:t>, ao longo do tempo, preservando a </a:t>
            </a:r>
            <a:r>
              <a:rPr b="1" lang="pt-BR" sz="3800"/>
              <a:t>eficiência</a:t>
            </a:r>
            <a:r>
              <a:rPr lang="pt-BR" sz="3800"/>
              <a:t>.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a8a31a564_0_9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Definições gerais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ea8a31a564_0_9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g1ea8a31a564_0_9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/>
              <a:t>A escalabilidade está relacionada com a disponibilidade: </a:t>
            </a:r>
            <a:endParaRPr sz="3800"/>
          </a:p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Disponibilidade é o indicativo de que o sistema está funcionando conforme o esperado e com desempenho adequado.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a8a31a564_0_15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Definições gerais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ea8a31a564_0_15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" name="Google Shape;119;g1ea8a31a564_0_15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 sz="3800">
                <a:solidFill>
                  <a:schemeClr val="dk1"/>
                </a:solidFill>
              </a:rPr>
              <a:t>A escalabilidade está relacionada com o desempenho: </a:t>
            </a:r>
            <a:endParaRPr sz="3800"/>
          </a:p>
          <a:p>
            <a:pPr indent="-469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pt-BR" sz="3800"/>
              <a:t>Desempenho é o indicativo de quanto rapidamente um sistema consegue executar uma determinada atividade.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a8a31a564_0_3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Definições gerais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ea8a31a564_0_3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g1ea8a31a564_0_3"/>
          <p:cNvSpPr txBox="1"/>
          <p:nvPr/>
        </p:nvSpPr>
        <p:spPr>
          <a:xfrm>
            <a:off x="946175" y="2041975"/>
            <a:ext cx="10766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/>
              <a:t>Elasticidade é quando as </a:t>
            </a:r>
            <a:r>
              <a:rPr b="1" lang="pt-BR" sz="3800"/>
              <a:t>alocações</a:t>
            </a:r>
            <a:r>
              <a:rPr lang="pt-BR" sz="3800"/>
              <a:t> de recursos ou </a:t>
            </a:r>
            <a:r>
              <a:rPr b="1" lang="pt-BR" sz="3800"/>
              <a:t>diminuição</a:t>
            </a:r>
            <a:r>
              <a:rPr lang="pt-BR" sz="3800"/>
              <a:t> deles ocorre de forma </a:t>
            </a:r>
            <a:r>
              <a:rPr b="1" lang="pt-BR" sz="3800"/>
              <a:t>dinâmica e rápida</a:t>
            </a:r>
            <a:r>
              <a:rPr lang="pt-BR" sz="3800"/>
              <a:t>.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a91408f13_0_131"/>
          <p:cNvSpPr txBox="1"/>
          <p:nvPr/>
        </p:nvSpPr>
        <p:spPr>
          <a:xfrm>
            <a:off x="174171" y="4667876"/>
            <a:ext cx="8672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5900">
                <a:solidFill>
                  <a:srgbClr val="003958"/>
                </a:solidFill>
                <a:latin typeface="Impact"/>
                <a:ea typeface="Impact"/>
                <a:cs typeface="Impact"/>
                <a:sym typeface="Impact"/>
              </a:rPr>
              <a:t>Métricas de escalabilidade (quantitativo x qualitativo)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ea91408f13_0_131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a8d18ed45_0_6"/>
          <p:cNvSpPr txBox="1"/>
          <p:nvPr/>
        </p:nvSpPr>
        <p:spPr>
          <a:xfrm>
            <a:off x="1023257" y="341091"/>
            <a:ext cx="1087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>
                <a:solidFill>
                  <a:srgbClr val="003958"/>
                </a:solidFill>
                <a:latin typeface="Calibri"/>
                <a:ea typeface="Calibri"/>
                <a:cs typeface="Calibri"/>
                <a:sym typeface="Calibri"/>
              </a:rPr>
              <a:t>Métricas de escalabilidade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ea8d18ed45_0_6"/>
          <p:cNvSpPr txBox="1"/>
          <p:nvPr>
            <p:ph idx="12" type="sldNum"/>
          </p:nvPr>
        </p:nvSpPr>
        <p:spPr>
          <a:xfrm>
            <a:off x="11085690" y="5770107"/>
            <a:ext cx="11793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fld id="{00000000-1234-1234-1234-123412341234}" type="slidenum">
              <a:rPr lang="pt-BR" sz="6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‹#›</a:t>
            </a:fld>
            <a:endParaRPr sz="6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9" name="Google Shape;139;g1ea8d18ed45_0_6"/>
          <p:cNvSpPr txBox="1"/>
          <p:nvPr/>
        </p:nvSpPr>
        <p:spPr>
          <a:xfrm>
            <a:off x="946175" y="2041975"/>
            <a:ext cx="10766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/>
              <a:t>Escala de crescimento </a:t>
            </a:r>
            <a:r>
              <a:rPr b="1" lang="pt-BR" sz="3800"/>
              <a:t>qualitativo</a:t>
            </a:r>
            <a:r>
              <a:rPr lang="pt-BR" sz="3800"/>
              <a:t> se refere às métricas de negócio que a aplicação deve suporte. São vinculadas ao produto.</a:t>
            </a:r>
            <a:endParaRPr sz="38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/>
              <a:t>Ex: Quantidade de vendas, quantidade transações financeiras, etc.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2019-02-19T17:16:10Z</dcterms:created>
  <dc:creator>Joao Marcos Garcia Vieira</dc:creator>
</cp:coreProperties>
</file>