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4" r:id="rId4"/>
    <p:sldId id="265" r:id="rId5"/>
    <p:sldId id="270" r:id="rId6"/>
    <p:sldId id="266" r:id="rId7"/>
    <p:sldId id="262" r:id="rId8"/>
    <p:sldId id="259" r:id="rId9"/>
    <p:sldId id="263" r:id="rId10"/>
    <p:sldId id="258" r:id="rId11"/>
    <p:sldId id="267" r:id="rId12"/>
    <p:sldId id="260" r:id="rId13"/>
    <p:sldId id="261" r:id="rId14"/>
    <p:sldId id="268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C14"/>
    <a:srgbClr val="6B728E"/>
    <a:srgbClr val="3F4258"/>
    <a:srgbClr val="4F577A"/>
    <a:srgbClr val="0B1214"/>
    <a:srgbClr val="464E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/>
    <p:restoredTop sz="94658"/>
  </p:normalViewPr>
  <p:slideViewPr>
    <p:cSldViewPr snapToGrid="0">
      <p:cViewPr varScale="1">
        <p:scale>
          <a:sx n="105" d="100"/>
          <a:sy n="105" d="100"/>
        </p:scale>
        <p:origin x="1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A1089-78B6-A9C1-9451-0D8D0F95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535FA8-C3FE-E670-39FC-0F8F840B5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C1927F-3C57-FC61-410B-ADFAEC5B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54AC-5486-864D-BFAB-FB472F500C09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10C045-2B4A-8260-9FF2-E1710E41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D9790D-8D5C-0F1E-55BD-5665874D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448D-3799-724C-A583-3054EC8D01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17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78F31-603C-68ED-4278-52E74FC8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F5E193-7560-EF46-8B0E-8DE997E04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28C92A-435E-FC32-E0F9-357326EF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54AC-5486-864D-BFAB-FB472F500C09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C96402-E5F9-D0E0-C00D-8D721A28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17CB5D-5E3C-D6F7-9570-570E06E8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448D-3799-724C-A583-3054EC8D01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0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7825D1-7894-5EFA-63DB-1AD07B286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FCA82D-DD16-872C-D480-70B21C9D6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9E29F6-F7C3-1F00-1825-A47AAF24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54AC-5486-864D-BFAB-FB472F500C09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BE9244-5292-9248-DAC3-753E2038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0DC3BE-B65C-22EC-D8CA-3182BB5A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448D-3799-724C-A583-3054EC8D01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6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E1994-9B0F-94A1-8FB0-6F249085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F38256-AEEC-24EE-9656-9CC900F77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61E0AA-20BC-D0A2-EA25-A325730D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54AC-5486-864D-BFAB-FB472F500C09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8029D5-962C-FB5E-CA73-A7128D2C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21A416-4808-0595-4CEF-0D1EDB71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448D-3799-724C-A583-3054EC8D01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10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3318D-7F1F-3388-95C9-92C8A125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FEECD4-5790-3982-05A9-B075D7C4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320CD7-8A04-624D-CC64-FAFDFB3E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54AC-5486-864D-BFAB-FB472F500C09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0F6B3F-D2E4-41E6-90A3-CEB26E99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F7ACEF-1D37-EFFB-D0B4-F7F2D0A2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448D-3799-724C-A583-3054EC8D01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69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2E637-EE17-1BBD-2B96-D081E575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D8E826-0319-4E06-5591-ECD766C91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722976-9E0A-B2AF-214D-A180C9E5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AD2ADB-CF11-6340-0931-2DF136A4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54AC-5486-864D-BFAB-FB472F500C09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BE3E59-686F-B2A1-9102-B118292C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E4FDD5-CBB8-310B-A7D9-02E77990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448D-3799-724C-A583-3054EC8D01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24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2A190-C6AA-85E4-4882-FF7DD106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67AE1E-E93C-807A-1B36-F5C6AF6E0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F6E491-854E-BB54-71CD-0B0DFF0A4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192D594-E01A-AA73-9AD5-C4A988A06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74FEF7-0B29-32A1-486C-A63CA93F5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D750B2-D28C-906E-F2A1-9B7F5586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54AC-5486-864D-BFAB-FB472F500C09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F0BF0D-5A7C-B8A4-538C-87D87743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1E7AC8-09A7-6B3E-7A50-62DFD827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448D-3799-724C-A583-3054EC8D01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69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F430D-5FC1-19F9-1C2A-DDFC1F93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F6475C-7AD1-428C-6080-59DA116A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54AC-5486-864D-BFAB-FB472F500C09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2A123F-4D84-AADD-1873-A0B6AFB4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415B62-50F7-D5BF-B769-ED979EAC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448D-3799-724C-A583-3054EC8D01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90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0BC32E-EE34-9751-60E8-690B033C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54AC-5486-864D-BFAB-FB472F500C09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5CD2EB-3A92-C92E-289D-0BFD7FAF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0E2DC0-767F-5620-F178-2344F738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448D-3799-724C-A583-3054EC8D01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81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C1409-DDC4-7B9B-47D4-78CD388D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BDD55C-7758-4BC8-8599-BDA74AC78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0471FC-8453-CEDE-0189-D0ECFF299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FF30EF-98F1-2AA2-CEE4-0A1F5916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54AC-5486-864D-BFAB-FB472F500C09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9DAC9E-ABD1-0193-429C-A9BAE62F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10234F-EE04-5D76-C58B-3D3E0730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448D-3799-724C-A583-3054EC8D01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99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4101B-2D9E-DDB0-C156-DAA292E7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5AC4AC-2FAE-709E-C2FB-A666D7EC1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1C2DF2-D4EF-96CC-A7BC-A426D07E9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71AFE6-0C6C-ADBF-13E0-D5EF2AA8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54AC-5486-864D-BFAB-FB472F500C09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1B959D-2FA0-1EB1-F326-71D51441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19990E-20C8-159A-715E-EA4A691F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448D-3799-724C-A583-3054EC8D01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20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B8A2D9B-A70A-7FB6-4273-2D77DFC8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659B64-550F-EA1C-8028-2C852D8B1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8E864-29B5-CCB6-B03C-3B0C8F145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5554AC-5486-864D-BFAB-FB472F500C09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DA2FAE-2A48-F8C9-A9FD-D47EA844B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7B1634-BB40-F9AD-EA2E-9EA10FD65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D1448D-3799-724C-A583-3054EC8D01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84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2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19ABF642-46DC-0777-3C20-CEF1C505B3A5}"/>
              </a:ext>
            </a:extLst>
          </p:cNvPr>
          <p:cNvSpPr/>
          <p:nvPr/>
        </p:nvSpPr>
        <p:spPr>
          <a:xfrm>
            <a:off x="3771900" y="185123"/>
            <a:ext cx="4648200" cy="626533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Integrantes </a:t>
            </a:r>
          </a:p>
        </p:txBody>
      </p:sp>
      <p:sp>
        <p:nvSpPr>
          <p:cNvPr id="5" name="Triângulo Retângulo 4">
            <a:extLst>
              <a:ext uri="{FF2B5EF4-FFF2-40B4-BE49-F238E27FC236}">
                <a16:creationId xmlns:a16="http://schemas.microsoft.com/office/drawing/2014/main" id="{E45E9D67-1442-AB58-AB5D-7B59BADD66A9}"/>
              </a:ext>
            </a:extLst>
          </p:cNvPr>
          <p:cNvSpPr/>
          <p:nvPr/>
        </p:nvSpPr>
        <p:spPr>
          <a:xfrm rot="5400000">
            <a:off x="2651051" y="-2699994"/>
            <a:ext cx="6889898" cy="12192000"/>
          </a:xfrm>
          <a:prstGeom prst="rtTriangle">
            <a:avLst/>
          </a:prstGeom>
          <a:solidFill>
            <a:srgbClr val="464E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D8704069-1A3B-E4C2-B74A-2642F2DF5D6D}"/>
              </a:ext>
            </a:extLst>
          </p:cNvPr>
          <p:cNvSpPr/>
          <p:nvPr/>
        </p:nvSpPr>
        <p:spPr>
          <a:xfrm rot="16200000">
            <a:off x="2651052" y="-2699994"/>
            <a:ext cx="6889900" cy="12192003"/>
          </a:xfrm>
          <a:prstGeom prst="rtTriangle">
            <a:avLst/>
          </a:prstGeom>
          <a:solidFill>
            <a:srgbClr val="464E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706EA2E6-73D3-D33D-D8F0-8A1E8B7947CC}"/>
              </a:ext>
            </a:extLst>
          </p:cNvPr>
          <p:cNvGrpSpPr/>
          <p:nvPr/>
        </p:nvGrpSpPr>
        <p:grpSpPr>
          <a:xfrm>
            <a:off x="4296439" y="2246275"/>
            <a:ext cx="3599122" cy="1349788"/>
            <a:chOff x="4296439" y="2246275"/>
            <a:chExt cx="3599122" cy="1349788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8EF99B5-3129-E8FA-CA00-5E1EFFFFF109}"/>
                </a:ext>
              </a:extLst>
            </p:cNvPr>
            <p:cNvSpPr txBox="1"/>
            <p:nvPr/>
          </p:nvSpPr>
          <p:spPr>
            <a:xfrm>
              <a:off x="4296439" y="2246275"/>
              <a:ext cx="359912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0" dirty="0">
                  <a:solidFill>
                    <a:srgbClr val="0B1214"/>
                  </a:solidFill>
                  <a:latin typeface="Poppins" pitchFamily="2" charset="77"/>
                  <a:cs typeface="Poppins" pitchFamily="2" charset="77"/>
                </a:rPr>
                <a:t>Sec4You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61E23F2-FB9E-A4AC-4F10-3FC53A584FE3}"/>
                </a:ext>
              </a:extLst>
            </p:cNvPr>
            <p:cNvSpPr txBox="1"/>
            <p:nvPr/>
          </p:nvSpPr>
          <p:spPr>
            <a:xfrm>
              <a:off x="5394251" y="3195953"/>
              <a:ext cx="1403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0B1214"/>
                  </a:solidFill>
                  <a:latin typeface="Poppins" pitchFamily="2" charset="77"/>
                  <a:cs typeface="Poppins" pitchFamily="2" charset="77"/>
                </a:rPr>
                <a:t>Entrega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78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25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6A0907-FF18-B7E1-CC1D-640EC73FE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7ACC4408-AC94-8437-35CD-2CFD1B11175B}"/>
              </a:ext>
            </a:extLst>
          </p:cNvPr>
          <p:cNvSpPr/>
          <p:nvPr/>
        </p:nvSpPr>
        <p:spPr>
          <a:xfrm>
            <a:off x="4534297" y="1110501"/>
            <a:ext cx="7525182" cy="6930887"/>
          </a:xfrm>
          <a:prstGeom prst="roundRect">
            <a:avLst>
              <a:gd name="adj" fmla="val 4153"/>
            </a:avLst>
          </a:prstGeom>
          <a:solidFill>
            <a:srgbClr val="6B72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1917744E-1704-4317-B825-349D10137C41}"/>
              </a:ext>
            </a:extLst>
          </p:cNvPr>
          <p:cNvSpPr/>
          <p:nvPr/>
        </p:nvSpPr>
        <p:spPr>
          <a:xfrm>
            <a:off x="3771900" y="185123"/>
            <a:ext cx="4648200" cy="626533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TOGAF</a:t>
            </a:r>
          </a:p>
        </p:txBody>
      </p:sp>
      <p:sp>
        <p:nvSpPr>
          <p:cNvPr id="3" name="Retângulo Arredondado 2">
            <a:extLst>
              <a:ext uri="{FF2B5EF4-FFF2-40B4-BE49-F238E27FC236}">
                <a16:creationId xmlns:a16="http://schemas.microsoft.com/office/drawing/2014/main" id="{4EBF0B7B-D552-BF11-C51B-0321D8C6E847}"/>
              </a:ext>
            </a:extLst>
          </p:cNvPr>
          <p:cNvSpPr/>
          <p:nvPr/>
        </p:nvSpPr>
        <p:spPr>
          <a:xfrm>
            <a:off x="245164" y="1256124"/>
            <a:ext cx="4119375" cy="1613285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Modelo Arquitetural Adotado</a:t>
            </a:r>
          </a:p>
          <a:p>
            <a:r>
              <a:rPr lang="pt-BR" sz="1600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 Microsserviços</a:t>
            </a:r>
            <a:b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</a:br>
            <a:r>
              <a:rPr lang="pt-BR" sz="14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-&gt;Alta escalabilidade e modularidade</a:t>
            </a:r>
            <a:br>
              <a:rPr lang="pt-BR" sz="14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</a:br>
            <a:r>
              <a:rPr lang="pt-BR" sz="14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-&gt; Uso de API Gateway para gerenciamento da comunicação</a:t>
            </a:r>
            <a:endParaRPr lang="pt-BR" dirty="0">
              <a:solidFill>
                <a:srgbClr val="0B1214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41351B8C-B234-2E46-7EDC-4275BDA8B699}"/>
              </a:ext>
            </a:extLst>
          </p:cNvPr>
          <p:cNvSpPr/>
          <p:nvPr/>
        </p:nvSpPr>
        <p:spPr>
          <a:xfrm>
            <a:off x="4666819" y="1695276"/>
            <a:ext cx="3397131" cy="854444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Aplicação</a:t>
            </a:r>
            <a:br>
              <a:rPr lang="pt-BR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</a:br>
            <a:r>
              <a:rPr lang="pt-BR" dirty="0" err="1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Flutter</a:t>
            </a:r>
            <a:r>
              <a:rPr lang="pt-BR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 (multiplataforma)</a:t>
            </a:r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650C0AB8-1A0F-92CB-573A-43B3C88BE762}"/>
              </a:ext>
            </a:extLst>
          </p:cNvPr>
          <p:cNvSpPr/>
          <p:nvPr/>
        </p:nvSpPr>
        <p:spPr>
          <a:xfrm>
            <a:off x="4666818" y="2881339"/>
            <a:ext cx="3397131" cy="854444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Infraestrutura</a:t>
            </a:r>
            <a:br>
              <a:rPr lang="pt-BR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</a:br>
            <a:r>
              <a:rPr lang="pt-BR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Cloud </a:t>
            </a:r>
            <a:r>
              <a:rPr lang="pt-BR" dirty="0" err="1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Computing</a:t>
            </a:r>
            <a:r>
              <a:rPr lang="pt-BR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 para escalabilidade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8B61E45F-5CA9-66E4-8242-119269B5CB94}"/>
              </a:ext>
            </a:extLst>
          </p:cNvPr>
          <p:cNvSpPr/>
          <p:nvPr/>
        </p:nvSpPr>
        <p:spPr>
          <a:xfrm>
            <a:off x="8549705" y="1695276"/>
            <a:ext cx="3397131" cy="854444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Dados</a:t>
            </a:r>
            <a:br>
              <a:rPr lang="pt-BR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</a:br>
            <a:r>
              <a:rPr lang="pt-BR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Criptografia + LGPD + Armazenamento seguro</a:t>
            </a:r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ADD381F9-B1E4-3A65-E0E2-2EE77B246B02}"/>
              </a:ext>
            </a:extLst>
          </p:cNvPr>
          <p:cNvSpPr/>
          <p:nvPr/>
        </p:nvSpPr>
        <p:spPr>
          <a:xfrm>
            <a:off x="8549704" y="2881339"/>
            <a:ext cx="3397131" cy="854444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Integração</a:t>
            </a:r>
            <a:br>
              <a:rPr lang="pt-BR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</a:br>
            <a:r>
              <a:rPr lang="pt-BR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APIs externas (HIBP, IA)</a:t>
            </a: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0BCF8587-F960-2031-3528-EAD56096FC01}"/>
              </a:ext>
            </a:extLst>
          </p:cNvPr>
          <p:cNvSpPr/>
          <p:nvPr/>
        </p:nvSpPr>
        <p:spPr>
          <a:xfrm>
            <a:off x="242878" y="3250769"/>
            <a:ext cx="4119375" cy="1613285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Alinhamento com o Negócio</a:t>
            </a:r>
          </a:p>
          <a:p>
            <a:r>
              <a:rPr lang="pt-BR" sz="14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Escalabilidade para novas funcionalidades</a:t>
            </a:r>
            <a:br>
              <a:rPr lang="pt-BR" sz="14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</a:br>
            <a:r>
              <a:rPr lang="pt-BR" sz="14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IA melhora experiência e análise de dados</a:t>
            </a:r>
            <a:br>
              <a:rPr lang="pt-BR" sz="14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</a:br>
            <a:r>
              <a:rPr lang="pt-BR" sz="1400" dirty="0" err="1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Flutter</a:t>
            </a:r>
            <a:r>
              <a:rPr lang="pt-BR" sz="14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 amplia o alcance (mobile + web)</a:t>
            </a:r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5E28C53B-B7B4-10B4-9F57-0352CE6322FD}"/>
              </a:ext>
            </a:extLst>
          </p:cNvPr>
          <p:cNvSpPr/>
          <p:nvPr/>
        </p:nvSpPr>
        <p:spPr>
          <a:xfrm>
            <a:off x="4666819" y="4448762"/>
            <a:ext cx="3397131" cy="854444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Módulo de Educação</a:t>
            </a:r>
            <a:endParaRPr lang="pt-BR" dirty="0">
              <a:solidFill>
                <a:srgbClr val="181C14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Retângulo Arredondado 9">
            <a:extLst>
              <a:ext uri="{FF2B5EF4-FFF2-40B4-BE49-F238E27FC236}">
                <a16:creationId xmlns:a16="http://schemas.microsoft.com/office/drawing/2014/main" id="{B344032F-95CC-80EC-4E22-32C13293E1E5}"/>
              </a:ext>
            </a:extLst>
          </p:cNvPr>
          <p:cNvSpPr/>
          <p:nvPr/>
        </p:nvSpPr>
        <p:spPr>
          <a:xfrm>
            <a:off x="4666818" y="5592387"/>
            <a:ext cx="3397131" cy="854444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Módulo de Validação de Dados</a:t>
            </a:r>
            <a:endParaRPr lang="pt-BR" dirty="0">
              <a:solidFill>
                <a:srgbClr val="181C14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089AF444-EDE1-C94B-2EAA-9944AAB1DD49}"/>
              </a:ext>
            </a:extLst>
          </p:cNvPr>
          <p:cNvSpPr/>
          <p:nvPr/>
        </p:nvSpPr>
        <p:spPr>
          <a:xfrm>
            <a:off x="8549705" y="4448762"/>
            <a:ext cx="3397131" cy="854444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err="1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Chatbot</a:t>
            </a:r>
            <a:r>
              <a:rPr lang="pt-BR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 com IA</a:t>
            </a:r>
            <a:endParaRPr lang="pt-BR" dirty="0">
              <a:solidFill>
                <a:srgbClr val="181C14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0A2C785C-AD27-7D8B-C083-C825C0C93924}"/>
              </a:ext>
            </a:extLst>
          </p:cNvPr>
          <p:cNvSpPr/>
          <p:nvPr/>
        </p:nvSpPr>
        <p:spPr>
          <a:xfrm>
            <a:off x="8549704" y="5592387"/>
            <a:ext cx="3397131" cy="854444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Fórum Interativo</a:t>
            </a:r>
            <a:endParaRPr lang="pt-BR" dirty="0">
              <a:solidFill>
                <a:srgbClr val="181C14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1366E4A-345C-7231-CBA1-31D191C636B9}"/>
              </a:ext>
            </a:extLst>
          </p:cNvPr>
          <p:cNvSpPr txBox="1"/>
          <p:nvPr/>
        </p:nvSpPr>
        <p:spPr>
          <a:xfrm>
            <a:off x="5922065" y="1110501"/>
            <a:ext cx="4996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Camadas do sistema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65CB1AA-E0B2-8C9A-300E-F0E6E86CADD5}"/>
              </a:ext>
            </a:extLst>
          </p:cNvPr>
          <p:cNvSpPr txBox="1"/>
          <p:nvPr/>
        </p:nvSpPr>
        <p:spPr>
          <a:xfrm>
            <a:off x="5378610" y="3852057"/>
            <a:ext cx="5836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Modelo de 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2508750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25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8CCE8C-20E1-6408-6875-FE76A7583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9E615B1A-6E78-187B-E8CF-CF38C84F690A}"/>
              </a:ext>
            </a:extLst>
          </p:cNvPr>
          <p:cNvSpPr/>
          <p:nvPr/>
        </p:nvSpPr>
        <p:spPr>
          <a:xfrm>
            <a:off x="3771900" y="185123"/>
            <a:ext cx="4648200" cy="626533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Regras de negócio</a:t>
            </a:r>
          </a:p>
        </p:txBody>
      </p:sp>
      <p:sp>
        <p:nvSpPr>
          <p:cNvPr id="3" name="Retângulo Arredondado 2">
            <a:extLst>
              <a:ext uri="{FF2B5EF4-FFF2-40B4-BE49-F238E27FC236}">
                <a16:creationId xmlns:a16="http://schemas.microsoft.com/office/drawing/2014/main" id="{BA7977CE-57CD-AC4B-11D9-A105A296DEE6}"/>
              </a:ext>
            </a:extLst>
          </p:cNvPr>
          <p:cNvSpPr/>
          <p:nvPr/>
        </p:nvSpPr>
        <p:spPr>
          <a:xfrm>
            <a:off x="1212573" y="1242872"/>
            <a:ext cx="4119375" cy="1613285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Regras Gerais</a:t>
            </a:r>
          </a:p>
          <a:p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Todo usuário deve aceitar os Termos de Uso</a:t>
            </a:r>
            <a:endParaRPr lang="pt-BR" sz="1600" b="1" dirty="0">
              <a:solidFill>
                <a:srgbClr val="0B1214"/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Acesso ao app requer login/autenticação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55C39B80-AC18-9E81-9BB8-6876FE3A9C53}"/>
              </a:ext>
            </a:extLst>
          </p:cNvPr>
          <p:cNvSpPr/>
          <p:nvPr/>
        </p:nvSpPr>
        <p:spPr>
          <a:xfrm>
            <a:off x="1212572" y="4808092"/>
            <a:ext cx="4760846" cy="1372602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Regras de Verificação de Segurança</a:t>
            </a:r>
          </a:p>
          <a:p>
            <a:r>
              <a:rPr lang="pt-BR" sz="1600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Máx. 3 verificações de e-mail por período</a:t>
            </a:r>
            <a:br>
              <a:rPr lang="pt-BR" sz="1600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</a:br>
            <a:r>
              <a:rPr lang="pt-BR" sz="1600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Dados do HIBP não são armazenados permanentemente</a:t>
            </a: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AD77B02F-1A63-E392-DA13-3B09A66297EF}"/>
              </a:ext>
            </a:extLst>
          </p:cNvPr>
          <p:cNvSpPr/>
          <p:nvPr/>
        </p:nvSpPr>
        <p:spPr>
          <a:xfrm>
            <a:off x="1212572" y="3025482"/>
            <a:ext cx="4119375" cy="1613285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Regras de Treinamento</a:t>
            </a:r>
          </a:p>
          <a:p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Progresso salvo automaticamente</a:t>
            </a:r>
            <a:b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</a:br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Módulos com pré-requisitos (gateways)</a:t>
            </a:r>
            <a:b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</a:br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Certificados gerados ao final de cursos</a:t>
            </a:r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05A1F026-6181-10BB-9D4B-C677802FC7C5}"/>
              </a:ext>
            </a:extLst>
          </p:cNvPr>
          <p:cNvSpPr/>
          <p:nvPr/>
        </p:nvSpPr>
        <p:spPr>
          <a:xfrm>
            <a:off x="6860052" y="1479619"/>
            <a:ext cx="4119375" cy="3091725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Regras de Perfil e Visualização (Empresas)</a:t>
            </a:r>
          </a:p>
          <a:p>
            <a:r>
              <a:rPr lang="pt-BR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Aluno escolhe o que é visível no perfil</a:t>
            </a:r>
            <a:br>
              <a:rPr lang="pt-BR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</a:br>
            <a:r>
              <a:rPr lang="pt-BR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Conquistas e cursos adicionados automaticamente</a:t>
            </a:r>
            <a:br>
              <a:rPr lang="pt-BR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</a:br>
            <a:r>
              <a:rPr lang="pt-BR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Empresas precisam de cadastro validado para acessar perfis</a:t>
            </a:r>
          </a:p>
        </p:txBody>
      </p:sp>
    </p:spTree>
    <p:extLst>
      <p:ext uri="{BB962C8B-B14F-4D97-AF65-F5344CB8AC3E}">
        <p14:creationId xmlns:p14="http://schemas.microsoft.com/office/powerpoint/2010/main" val="2026049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25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E7D77C-E689-BBDD-F9A1-06D4A5D00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>
            <a:extLst>
              <a:ext uri="{FF2B5EF4-FFF2-40B4-BE49-F238E27FC236}">
                <a16:creationId xmlns:a16="http://schemas.microsoft.com/office/drawing/2014/main" id="{A07C69B4-BDD8-1A00-9BD1-1A4ADB4FA509}"/>
              </a:ext>
            </a:extLst>
          </p:cNvPr>
          <p:cNvSpPr/>
          <p:nvPr/>
        </p:nvSpPr>
        <p:spPr>
          <a:xfrm>
            <a:off x="3771900" y="185123"/>
            <a:ext cx="4648200" cy="626533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Estratégia de </a:t>
            </a:r>
            <a:r>
              <a:rPr lang="pt-BR" sz="2800" b="1" dirty="0" err="1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Sourcing</a:t>
            </a:r>
            <a:endParaRPr lang="pt-BR" sz="2800" b="1" dirty="0">
              <a:solidFill>
                <a:srgbClr val="0B1214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BE95423E-7007-D043-3639-9347282779FC}"/>
              </a:ext>
            </a:extLst>
          </p:cNvPr>
          <p:cNvSpPr/>
          <p:nvPr/>
        </p:nvSpPr>
        <p:spPr>
          <a:xfrm>
            <a:off x="479129" y="994234"/>
            <a:ext cx="2919847" cy="1613285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Estratégia Escolhida</a:t>
            </a:r>
            <a:br>
              <a:rPr lang="pt-BR" sz="20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</a:br>
            <a:r>
              <a:rPr lang="pt-BR" sz="1400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Construção do Produto</a:t>
            </a:r>
            <a:br>
              <a:rPr lang="pt-BR" sz="12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</a:br>
            <a:r>
              <a:rPr lang="pt-BR" sz="12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Total controle sobre personalização, segurança e escalabilidade.</a:t>
            </a:r>
          </a:p>
        </p:txBody>
      </p:sp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0C6B2182-9E83-8239-83D3-58B4526336F9}"/>
              </a:ext>
            </a:extLst>
          </p:cNvPr>
          <p:cNvSpPr/>
          <p:nvPr/>
        </p:nvSpPr>
        <p:spPr>
          <a:xfrm>
            <a:off x="479130" y="2708653"/>
            <a:ext cx="2919847" cy="1613285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Custos:</a:t>
            </a:r>
            <a:endParaRPr lang="pt-BR" dirty="0">
              <a:solidFill>
                <a:srgbClr val="0B1214"/>
              </a:solidFill>
              <a:latin typeface="Poppins" pitchFamily="2" charset="77"/>
              <a:cs typeface="Poppins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APIs utilizadas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Armazenamento de dados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Produção do sistema</a:t>
            </a:r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8CFA856D-7FAC-D76F-4640-E35086F38E27}"/>
              </a:ext>
            </a:extLst>
          </p:cNvPr>
          <p:cNvSpPr/>
          <p:nvPr/>
        </p:nvSpPr>
        <p:spPr>
          <a:xfrm>
            <a:off x="479130" y="4423072"/>
            <a:ext cx="2919847" cy="1034474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pt-BR" sz="1600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Expertise:</a:t>
            </a:r>
            <a:b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</a:br>
            <a:r>
              <a:rPr lang="pt-BR" sz="14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Equipe capacitada para desenvolver e manter a solução.</a:t>
            </a:r>
            <a:endParaRPr lang="pt-BR" sz="1600" dirty="0">
              <a:solidFill>
                <a:srgbClr val="0B1214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3BA5C530-B120-BCAD-F67D-30BE49FB3CC9}"/>
              </a:ext>
            </a:extLst>
          </p:cNvPr>
          <p:cNvSpPr/>
          <p:nvPr/>
        </p:nvSpPr>
        <p:spPr>
          <a:xfrm>
            <a:off x="479129" y="5558680"/>
            <a:ext cx="2919847" cy="1034474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pt-BR" sz="1600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Tempo:</a:t>
            </a:r>
            <a:b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</a:br>
            <a:r>
              <a:rPr lang="pt-BR" sz="14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Entrega compatível com o cronograma do </a:t>
            </a:r>
            <a:r>
              <a:rPr lang="pt-BR" sz="1400" dirty="0" err="1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challenge</a:t>
            </a:r>
            <a:r>
              <a:rPr lang="pt-BR" sz="14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.</a:t>
            </a:r>
            <a:endParaRPr lang="pt-BR" sz="1600" dirty="0">
              <a:solidFill>
                <a:srgbClr val="0B1214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87D87425-84E5-BEDF-935B-40C9C59B67E4}"/>
              </a:ext>
            </a:extLst>
          </p:cNvPr>
          <p:cNvSpPr/>
          <p:nvPr/>
        </p:nvSpPr>
        <p:spPr>
          <a:xfrm>
            <a:off x="3771900" y="994234"/>
            <a:ext cx="4648200" cy="1862321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Plano de ação</a:t>
            </a:r>
            <a:endParaRPr lang="pt-BR" sz="1200" dirty="0">
              <a:solidFill>
                <a:srgbClr val="0B1214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EA57C65D-6073-1383-3BD1-C4732359D2D9}"/>
              </a:ext>
            </a:extLst>
          </p:cNvPr>
          <p:cNvSpPr/>
          <p:nvPr/>
        </p:nvSpPr>
        <p:spPr>
          <a:xfrm>
            <a:off x="3915032" y="2020030"/>
            <a:ext cx="4361935" cy="135924"/>
          </a:xfrm>
          <a:prstGeom prst="roundRect">
            <a:avLst/>
          </a:prstGeom>
          <a:solidFill>
            <a:srgbClr val="6B72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B655CC4-A79A-B6EB-8E71-6D8BA5608B43}"/>
              </a:ext>
            </a:extLst>
          </p:cNvPr>
          <p:cNvCxnSpPr/>
          <p:nvPr/>
        </p:nvCxnSpPr>
        <p:spPr>
          <a:xfrm flipV="1">
            <a:off x="4315061" y="1707888"/>
            <a:ext cx="0" cy="312142"/>
          </a:xfrm>
          <a:prstGeom prst="line">
            <a:avLst/>
          </a:prstGeom>
          <a:ln w="19050" cap="flat" cmpd="sng" algn="ctr">
            <a:solidFill>
              <a:srgbClr val="3F425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0693B9D-2C0A-2B93-D609-687D88E4E69C}"/>
              </a:ext>
            </a:extLst>
          </p:cNvPr>
          <p:cNvCxnSpPr/>
          <p:nvPr/>
        </p:nvCxnSpPr>
        <p:spPr>
          <a:xfrm flipV="1">
            <a:off x="5344076" y="2155954"/>
            <a:ext cx="0" cy="312142"/>
          </a:xfrm>
          <a:prstGeom prst="line">
            <a:avLst/>
          </a:prstGeom>
          <a:ln w="19050" cap="flat" cmpd="sng" algn="ctr">
            <a:solidFill>
              <a:srgbClr val="3F425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8693969-E403-E89F-689E-425E5E4C7BFC}"/>
              </a:ext>
            </a:extLst>
          </p:cNvPr>
          <p:cNvCxnSpPr/>
          <p:nvPr/>
        </p:nvCxnSpPr>
        <p:spPr>
          <a:xfrm flipV="1">
            <a:off x="6448661" y="1707888"/>
            <a:ext cx="0" cy="312142"/>
          </a:xfrm>
          <a:prstGeom prst="line">
            <a:avLst/>
          </a:prstGeom>
          <a:ln w="19050" cap="flat" cmpd="sng" algn="ctr">
            <a:solidFill>
              <a:srgbClr val="3F425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957711A8-4B3E-6E20-5D87-DC7BE477973F}"/>
              </a:ext>
            </a:extLst>
          </p:cNvPr>
          <p:cNvCxnSpPr/>
          <p:nvPr/>
        </p:nvCxnSpPr>
        <p:spPr>
          <a:xfrm flipV="1">
            <a:off x="7606145" y="2155954"/>
            <a:ext cx="0" cy="312142"/>
          </a:xfrm>
          <a:prstGeom prst="line">
            <a:avLst/>
          </a:prstGeom>
          <a:ln w="19050" cap="flat" cmpd="sng" algn="ctr">
            <a:solidFill>
              <a:srgbClr val="3F425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FC134F6-E83D-EC4E-31C0-0A314BF1A3AA}"/>
              </a:ext>
            </a:extLst>
          </p:cNvPr>
          <p:cNvSpPr txBox="1"/>
          <p:nvPr/>
        </p:nvSpPr>
        <p:spPr>
          <a:xfrm>
            <a:off x="3850304" y="1491684"/>
            <a:ext cx="929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Requisitos de modelagem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B8D7B8E-B1A8-467F-E36B-579FF0C71821}"/>
              </a:ext>
            </a:extLst>
          </p:cNvPr>
          <p:cNvSpPr txBox="1"/>
          <p:nvPr/>
        </p:nvSpPr>
        <p:spPr>
          <a:xfrm>
            <a:off x="4879319" y="2434743"/>
            <a:ext cx="92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 err="1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Backend</a:t>
            </a:r>
            <a:r>
              <a:rPr lang="pt-BR" sz="800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 + banco de dados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DC487E9-C993-A38E-4FC3-5FC7DA2582A0}"/>
              </a:ext>
            </a:extLst>
          </p:cNvPr>
          <p:cNvSpPr txBox="1"/>
          <p:nvPr/>
        </p:nvSpPr>
        <p:spPr>
          <a:xfrm>
            <a:off x="5983904" y="1402687"/>
            <a:ext cx="929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 err="1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Frontend</a:t>
            </a:r>
            <a:r>
              <a:rPr lang="pt-BR" sz="800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 + integração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12ADC0C-26CA-C2FC-F962-FF0398BE7F5E}"/>
              </a:ext>
            </a:extLst>
          </p:cNvPr>
          <p:cNvSpPr txBox="1"/>
          <p:nvPr/>
        </p:nvSpPr>
        <p:spPr>
          <a:xfrm>
            <a:off x="6765564" y="2480159"/>
            <a:ext cx="1511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Testes, implementação e apresentação</a:t>
            </a:r>
          </a:p>
        </p:txBody>
      </p:sp>
      <p:sp>
        <p:nvSpPr>
          <p:cNvPr id="22" name="Retângulo Arredondado 21">
            <a:extLst>
              <a:ext uri="{FF2B5EF4-FFF2-40B4-BE49-F238E27FC236}">
                <a16:creationId xmlns:a16="http://schemas.microsoft.com/office/drawing/2014/main" id="{6389E574-6A12-DAF8-770E-BBE2A8BA098B}"/>
              </a:ext>
            </a:extLst>
          </p:cNvPr>
          <p:cNvSpPr/>
          <p:nvPr/>
        </p:nvSpPr>
        <p:spPr>
          <a:xfrm>
            <a:off x="3771900" y="3030432"/>
            <a:ext cx="4648200" cy="1862321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Fornecedores e Ferramentas:</a:t>
            </a:r>
            <a:endParaRPr lang="pt-BR" dirty="0">
              <a:solidFill>
                <a:srgbClr val="0B1214"/>
              </a:solidFill>
              <a:latin typeface="Poppins" pitchFamily="2" charset="77"/>
              <a:cs typeface="Poppins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Cloud + Hospedagem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APIs: </a:t>
            </a:r>
            <a:r>
              <a:rPr lang="pt-BR" sz="1600" b="1" dirty="0" err="1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HaveIBeenPwned</a:t>
            </a:r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 e </a:t>
            </a:r>
            <a:r>
              <a:rPr lang="pt-BR" sz="1600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Google Gemini</a:t>
            </a:r>
            <a:endParaRPr lang="pt-BR" sz="1600" dirty="0">
              <a:solidFill>
                <a:srgbClr val="0B1214"/>
              </a:solidFill>
              <a:latin typeface="Poppins" pitchFamily="2" charset="77"/>
              <a:cs typeface="Poppins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Ferramentas de monitoramento e análise</a:t>
            </a:r>
          </a:p>
        </p:txBody>
      </p:sp>
      <p:sp>
        <p:nvSpPr>
          <p:cNvPr id="23" name="Retângulo Arredondado 22">
            <a:extLst>
              <a:ext uri="{FF2B5EF4-FFF2-40B4-BE49-F238E27FC236}">
                <a16:creationId xmlns:a16="http://schemas.microsoft.com/office/drawing/2014/main" id="{1133CDD4-20B2-CB3A-974B-4ECD22F8895F}"/>
              </a:ext>
            </a:extLst>
          </p:cNvPr>
          <p:cNvSpPr/>
          <p:nvPr/>
        </p:nvSpPr>
        <p:spPr>
          <a:xfrm>
            <a:off x="3915032" y="2020030"/>
            <a:ext cx="562188" cy="154018"/>
          </a:xfrm>
          <a:prstGeom prst="roundRect">
            <a:avLst/>
          </a:prstGeom>
          <a:solidFill>
            <a:srgbClr val="464E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Arredondado 23">
            <a:extLst>
              <a:ext uri="{FF2B5EF4-FFF2-40B4-BE49-F238E27FC236}">
                <a16:creationId xmlns:a16="http://schemas.microsoft.com/office/drawing/2014/main" id="{84D2AF9C-0B2D-92C2-7C88-D18A0A63BBE8}"/>
              </a:ext>
            </a:extLst>
          </p:cNvPr>
          <p:cNvSpPr/>
          <p:nvPr/>
        </p:nvSpPr>
        <p:spPr>
          <a:xfrm>
            <a:off x="3771899" y="5073155"/>
            <a:ext cx="4648200" cy="1581222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Critérios de Escolha:</a:t>
            </a:r>
            <a:endParaRPr lang="pt-BR" dirty="0">
              <a:solidFill>
                <a:srgbClr val="0B1214"/>
              </a:solidFill>
              <a:latin typeface="Poppins" pitchFamily="2" charset="77"/>
              <a:cs typeface="Poppins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Segurança e conformidade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Escalabilidade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Custo-benefício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Suporte técnico</a:t>
            </a:r>
          </a:p>
        </p:txBody>
      </p: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483A3F66-F075-7EE6-0481-43591F2562AE}"/>
              </a:ext>
            </a:extLst>
          </p:cNvPr>
          <p:cNvSpPr/>
          <p:nvPr/>
        </p:nvSpPr>
        <p:spPr>
          <a:xfrm>
            <a:off x="8741724" y="994234"/>
            <a:ext cx="3186285" cy="5485231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Riscos &amp; Mitigações:</a:t>
            </a:r>
            <a:br>
              <a:rPr lang="pt-BR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</a:br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Operacionais:</a:t>
            </a:r>
            <a:endParaRPr lang="pt-BR" dirty="0">
              <a:solidFill>
                <a:srgbClr val="0B1214"/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Atrasos → </a:t>
            </a:r>
            <a:r>
              <a:rPr lang="pt-BR" sz="1600" i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Sprints e revisões</a:t>
            </a:r>
            <a:endParaRPr lang="pt-BR" sz="1600" dirty="0">
              <a:solidFill>
                <a:srgbClr val="0B1214"/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Falhas infra → </a:t>
            </a:r>
            <a:r>
              <a:rPr lang="pt-BR" sz="1600" i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Redundância e monitoramento</a:t>
            </a:r>
            <a:endParaRPr lang="pt-BR" sz="1600" dirty="0">
              <a:solidFill>
                <a:srgbClr val="0B1214"/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Prompt </a:t>
            </a:r>
            <a:r>
              <a:rPr lang="pt-BR" sz="1600" dirty="0" err="1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Injection</a:t>
            </a:r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 → </a:t>
            </a:r>
            <a:r>
              <a:rPr lang="pt-BR" sz="1600" i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Engenharia de prompt e boas práticas</a:t>
            </a:r>
          </a:p>
          <a:p>
            <a:endParaRPr lang="pt-BR" sz="1600" dirty="0">
              <a:solidFill>
                <a:srgbClr val="0B1214"/>
              </a:solidFill>
              <a:latin typeface="Poppins" pitchFamily="2" charset="77"/>
              <a:cs typeface="Poppins" pitchFamily="2" charset="77"/>
            </a:endParaRPr>
          </a:p>
          <a:p>
            <a:endParaRPr lang="pt-BR" sz="1600" dirty="0">
              <a:solidFill>
                <a:srgbClr val="0B1214"/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Financeiros:</a:t>
            </a:r>
            <a:endParaRPr lang="pt-BR" dirty="0">
              <a:solidFill>
                <a:srgbClr val="0B1214"/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Custos extras → </a:t>
            </a:r>
            <a:r>
              <a:rPr lang="pt-BR" sz="1600" i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Planejamento flexível</a:t>
            </a:r>
            <a:endParaRPr lang="pt-BR" sz="1600" dirty="0">
              <a:solidFill>
                <a:srgbClr val="0B1214"/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Fornecedores → </a:t>
            </a:r>
            <a:r>
              <a:rPr lang="pt-BR" sz="1600" i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Avaliação contínua</a:t>
            </a:r>
            <a:endParaRPr lang="pt-BR" sz="1600" dirty="0">
              <a:solidFill>
                <a:srgbClr val="0B1214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63494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8" grpId="0" animBg="1"/>
      <p:bldP spid="11" grpId="0" animBg="1"/>
      <p:bldP spid="12" grpId="0" animBg="1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25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6EB7A6-242C-1E0C-3532-3F917D99F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>
            <a:extLst>
              <a:ext uri="{FF2B5EF4-FFF2-40B4-BE49-F238E27FC236}">
                <a16:creationId xmlns:a16="http://schemas.microsoft.com/office/drawing/2014/main" id="{0365C7DE-361B-9391-2079-479E06433DB1}"/>
              </a:ext>
            </a:extLst>
          </p:cNvPr>
          <p:cNvSpPr/>
          <p:nvPr/>
        </p:nvSpPr>
        <p:spPr>
          <a:xfrm>
            <a:off x="3771900" y="185123"/>
            <a:ext cx="4648200" cy="626533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Processos e KPIs de Sucesso</a:t>
            </a:r>
          </a:p>
        </p:txBody>
      </p:sp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BD0745EF-F9B9-8DE1-FBA9-BEAAE1B101AB}"/>
              </a:ext>
            </a:extLst>
          </p:cNvPr>
          <p:cNvSpPr/>
          <p:nvPr/>
        </p:nvSpPr>
        <p:spPr>
          <a:xfrm>
            <a:off x="1845502" y="1459149"/>
            <a:ext cx="3852796" cy="2115625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Mapa de Processos Empresariais:</a:t>
            </a:r>
            <a:endParaRPr lang="pt-BR" dirty="0">
              <a:solidFill>
                <a:srgbClr val="0B1214"/>
              </a:solidFill>
              <a:latin typeface="Poppins" pitchFamily="2" charset="77"/>
              <a:cs typeface="Poppins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Cadastro e gestão de usuários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Monitoramento e auditoria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Análise de dados e relatórios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Segurança e conformidade</a:t>
            </a:r>
          </a:p>
        </p:txBody>
      </p:sp>
      <p:sp>
        <p:nvSpPr>
          <p:cNvPr id="22" name="Retângulo Arredondado 21">
            <a:extLst>
              <a:ext uri="{FF2B5EF4-FFF2-40B4-BE49-F238E27FC236}">
                <a16:creationId xmlns:a16="http://schemas.microsoft.com/office/drawing/2014/main" id="{0521A935-1C8E-09AA-BC44-6BFC3202B114}"/>
              </a:ext>
            </a:extLst>
          </p:cNvPr>
          <p:cNvSpPr/>
          <p:nvPr/>
        </p:nvSpPr>
        <p:spPr>
          <a:xfrm>
            <a:off x="1971615" y="4130511"/>
            <a:ext cx="4124385" cy="2115625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KPIs:</a:t>
            </a:r>
            <a:endParaRPr lang="pt-BR" dirty="0">
              <a:solidFill>
                <a:srgbClr val="0B1214"/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Tempo de Resposta:</a:t>
            </a:r>
            <a:r>
              <a:rPr lang="pt-BR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 &lt; 5s</a:t>
            </a:r>
          </a:p>
          <a:p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Tentativas Bloqueadas:</a:t>
            </a:r>
            <a:r>
              <a:rPr lang="pt-BR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 &gt; 99%</a:t>
            </a:r>
          </a:p>
          <a:p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NPS:</a:t>
            </a:r>
            <a:r>
              <a:rPr lang="pt-BR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 &gt; 85</a:t>
            </a:r>
          </a:p>
          <a:p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Custo de Manutenção:</a:t>
            </a:r>
            <a:r>
              <a:rPr lang="pt-BR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 R$2000 iniciais</a:t>
            </a:r>
          </a:p>
          <a:p>
            <a:r>
              <a:rPr lang="pt-BR" b="1" dirty="0" err="1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Uptime</a:t>
            </a:r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:</a:t>
            </a:r>
            <a:r>
              <a:rPr lang="pt-BR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 &gt; 99,9%</a:t>
            </a:r>
          </a:p>
        </p:txBody>
      </p:sp>
      <p:sp>
        <p:nvSpPr>
          <p:cNvPr id="24" name="Retângulo Arredondado 23">
            <a:extLst>
              <a:ext uri="{FF2B5EF4-FFF2-40B4-BE49-F238E27FC236}">
                <a16:creationId xmlns:a16="http://schemas.microsoft.com/office/drawing/2014/main" id="{4BA4B3A9-C75F-EA7B-94F2-CD57692043D4}"/>
              </a:ext>
            </a:extLst>
          </p:cNvPr>
          <p:cNvSpPr/>
          <p:nvPr/>
        </p:nvSpPr>
        <p:spPr>
          <a:xfrm>
            <a:off x="6383889" y="1044050"/>
            <a:ext cx="3547441" cy="2384950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Benefícios para a Organização:</a:t>
            </a:r>
            <a:endParaRPr lang="pt-BR" dirty="0">
              <a:solidFill>
                <a:srgbClr val="0B1214"/>
              </a:solidFill>
              <a:latin typeface="Poppins" pitchFamily="2" charset="77"/>
              <a:cs typeface="Poppins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Conformidade e segurança reforçadas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Eficiência operacional aumentada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Redução de custos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Melhor UX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AE34033B-4DA4-DAA8-B58C-4B499ACF5B8F}"/>
              </a:ext>
            </a:extLst>
          </p:cNvPr>
          <p:cNvSpPr/>
          <p:nvPr/>
        </p:nvSpPr>
        <p:spPr>
          <a:xfrm>
            <a:off x="6908870" y="3574774"/>
            <a:ext cx="3022460" cy="2757588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Valor para o Negócio:</a:t>
            </a:r>
            <a:endParaRPr lang="pt-BR" dirty="0">
              <a:solidFill>
                <a:srgbClr val="0B1214"/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Diferencial competitivo</a:t>
            </a:r>
          </a:p>
          <a:p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Decisões baseadas em dados</a:t>
            </a:r>
          </a:p>
          <a:p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Integração futura facilitada</a:t>
            </a:r>
          </a:p>
          <a:p>
            <a:r>
              <a:rPr lang="pt-BR" sz="1600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Sistema </a:t>
            </a:r>
            <a:r>
              <a:rPr lang="pt-BR" sz="1600" b="1" dirty="0" err="1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All</a:t>
            </a:r>
            <a:r>
              <a:rPr lang="pt-BR" sz="1600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-</a:t>
            </a:r>
            <a:r>
              <a:rPr lang="pt-BR" sz="1600" b="1" dirty="0" err="1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in-One</a:t>
            </a:r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 prático para o usuário</a:t>
            </a:r>
          </a:p>
        </p:txBody>
      </p:sp>
    </p:spTree>
    <p:extLst>
      <p:ext uri="{BB962C8B-B14F-4D97-AF65-F5344CB8AC3E}">
        <p14:creationId xmlns:p14="http://schemas.microsoft.com/office/powerpoint/2010/main" val="3803005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24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25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614C68-FB92-B67B-B484-DA621FB13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>
            <a:extLst>
              <a:ext uri="{FF2B5EF4-FFF2-40B4-BE49-F238E27FC236}">
                <a16:creationId xmlns:a16="http://schemas.microsoft.com/office/drawing/2014/main" id="{33DB43B6-8546-5A01-2F56-BAA2756BC959}"/>
              </a:ext>
            </a:extLst>
          </p:cNvPr>
          <p:cNvSpPr/>
          <p:nvPr/>
        </p:nvSpPr>
        <p:spPr>
          <a:xfrm>
            <a:off x="2846732" y="185123"/>
            <a:ext cx="6498535" cy="626533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Infraestrutura, Aplicação e Segurança</a:t>
            </a:r>
          </a:p>
        </p:txBody>
      </p:sp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20E0745E-1281-C004-6D4D-C255FD847874}"/>
              </a:ext>
            </a:extLst>
          </p:cNvPr>
          <p:cNvSpPr/>
          <p:nvPr/>
        </p:nvSpPr>
        <p:spPr>
          <a:xfrm>
            <a:off x="8729655" y="1445292"/>
            <a:ext cx="2919847" cy="2391752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Back-</a:t>
            </a:r>
            <a:r>
              <a:rPr lang="pt-BR" b="1" dirty="0" err="1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end</a:t>
            </a:r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Spring Boot (Java)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Python (Pandas + API Gemini para </a:t>
            </a:r>
            <a:r>
              <a:rPr lang="pt-BR" sz="1600" dirty="0" err="1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chatbot</a:t>
            </a:r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Gerenciamento de APIs via AWS API Gateway</a:t>
            </a:r>
          </a:p>
        </p:txBody>
      </p:sp>
      <p:sp>
        <p:nvSpPr>
          <p:cNvPr id="22" name="Retângulo Arredondado 21">
            <a:extLst>
              <a:ext uri="{FF2B5EF4-FFF2-40B4-BE49-F238E27FC236}">
                <a16:creationId xmlns:a16="http://schemas.microsoft.com/office/drawing/2014/main" id="{55A1001D-6B4A-079D-15E8-AD524581DECC}"/>
              </a:ext>
            </a:extLst>
          </p:cNvPr>
          <p:cNvSpPr/>
          <p:nvPr/>
        </p:nvSpPr>
        <p:spPr>
          <a:xfrm>
            <a:off x="8729654" y="4129271"/>
            <a:ext cx="2919847" cy="2115625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Front-</a:t>
            </a:r>
            <a:r>
              <a:rPr lang="pt-BR" b="1" dirty="0" err="1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end</a:t>
            </a:r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Flutter</a:t>
            </a:r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 (mobile Android/iOS)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CDN com AWS </a:t>
            </a:r>
            <a:r>
              <a:rPr lang="pt-BR" sz="1600" dirty="0" err="1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CloudFront</a:t>
            </a:r>
            <a:r>
              <a:rPr lang="pt-BR" sz="1600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 (↓ latência)</a:t>
            </a:r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4353FAD4-AAA8-32BD-ACE1-F8B24CF6C905}"/>
              </a:ext>
            </a:extLst>
          </p:cNvPr>
          <p:cNvSpPr/>
          <p:nvPr/>
        </p:nvSpPr>
        <p:spPr>
          <a:xfrm>
            <a:off x="302023" y="993914"/>
            <a:ext cx="7525182" cy="7272762"/>
          </a:xfrm>
          <a:prstGeom prst="roundRect">
            <a:avLst>
              <a:gd name="adj" fmla="val 4153"/>
            </a:avLst>
          </a:prstGeom>
          <a:solidFill>
            <a:srgbClr val="6B72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858937CA-342A-0444-CBAB-16621AD165CA}"/>
              </a:ext>
            </a:extLst>
          </p:cNvPr>
          <p:cNvSpPr/>
          <p:nvPr/>
        </p:nvSpPr>
        <p:spPr>
          <a:xfrm>
            <a:off x="1508803" y="3354484"/>
            <a:ext cx="5214623" cy="854444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Cloud </a:t>
            </a:r>
            <a:r>
              <a:rPr lang="pt-BR" b="1" dirty="0" err="1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Computing</a:t>
            </a:r>
            <a:r>
              <a:rPr lang="pt-BR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 (AWS)</a:t>
            </a:r>
          </a:p>
          <a:p>
            <a:r>
              <a:rPr lang="pt-BR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Alta escalabilidade e disponibilidade</a:t>
            </a: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55EBEA2C-2145-1287-98FC-1E522EDDDEDD}"/>
              </a:ext>
            </a:extLst>
          </p:cNvPr>
          <p:cNvSpPr/>
          <p:nvPr/>
        </p:nvSpPr>
        <p:spPr>
          <a:xfrm>
            <a:off x="4273094" y="1526037"/>
            <a:ext cx="3397131" cy="1700584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Banco de Dados</a:t>
            </a:r>
            <a:endParaRPr lang="pt-BR" dirty="0">
              <a:solidFill>
                <a:srgbClr val="181C14"/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pt-BR" dirty="0" err="1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Amazon</a:t>
            </a:r>
            <a:r>
              <a:rPr lang="pt-BR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 RDS (MySQL) → dados estruturados</a:t>
            </a:r>
          </a:p>
          <a:p>
            <a:r>
              <a:rPr lang="pt-BR" dirty="0" err="1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DynamoDB</a:t>
            </a:r>
            <a:r>
              <a:rPr lang="pt-BR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 → logs e </a:t>
            </a:r>
            <a:r>
              <a:rPr lang="pt-BR" dirty="0" err="1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chatbot</a:t>
            </a:r>
            <a:endParaRPr lang="pt-BR" dirty="0">
              <a:solidFill>
                <a:srgbClr val="181C14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996F2A12-9FA6-75EC-61DF-6D3FA8BC9D2C}"/>
              </a:ext>
            </a:extLst>
          </p:cNvPr>
          <p:cNvSpPr/>
          <p:nvPr/>
        </p:nvSpPr>
        <p:spPr>
          <a:xfrm>
            <a:off x="469064" y="5765020"/>
            <a:ext cx="3397131" cy="854444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LGPD:</a:t>
            </a:r>
          </a:p>
          <a:p>
            <a:r>
              <a:rPr lang="pt-BR" sz="1600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Criptografia e compliance em todo o ciclo de dados</a:t>
            </a:r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D5F98820-6E9D-BBEA-683E-C8B48AF413D0}"/>
              </a:ext>
            </a:extLst>
          </p:cNvPr>
          <p:cNvSpPr/>
          <p:nvPr/>
        </p:nvSpPr>
        <p:spPr>
          <a:xfrm>
            <a:off x="441565" y="4757556"/>
            <a:ext cx="3397131" cy="854444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Autenticação:</a:t>
            </a:r>
          </a:p>
          <a:p>
            <a:r>
              <a:rPr lang="pt-BR" sz="1600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OAuth2 via Spring Security</a:t>
            </a:r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5574ED14-A90C-DC3A-212A-E84CC17365EB}"/>
              </a:ext>
            </a:extLst>
          </p:cNvPr>
          <p:cNvSpPr/>
          <p:nvPr/>
        </p:nvSpPr>
        <p:spPr>
          <a:xfrm>
            <a:off x="469064" y="1549376"/>
            <a:ext cx="3647051" cy="1630142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Armazenamento</a:t>
            </a:r>
            <a:endParaRPr lang="pt-BR" dirty="0">
              <a:solidFill>
                <a:srgbClr val="181C14"/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pt-BR" sz="1600" dirty="0" err="1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Amazon</a:t>
            </a:r>
            <a:r>
              <a:rPr lang="pt-BR" sz="1600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 S3 → arquivos de mídia</a:t>
            </a:r>
          </a:p>
          <a:p>
            <a:r>
              <a:rPr lang="pt-BR" sz="1600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AWS Backup → backups diários</a:t>
            </a:r>
          </a:p>
          <a:p>
            <a:r>
              <a:rPr lang="pt-BR" sz="1600" dirty="0" err="1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ElastiCache</a:t>
            </a:r>
            <a:r>
              <a:rPr lang="pt-BR" sz="1600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 → Redis/</a:t>
            </a:r>
            <a:r>
              <a:rPr lang="pt-BR" sz="1600" dirty="0" err="1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Memcached</a:t>
            </a:r>
            <a:r>
              <a:rPr lang="pt-BR" sz="1600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 para cache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2712B29-378F-DF0B-B970-BEB05C3CBCDC}"/>
              </a:ext>
            </a:extLst>
          </p:cNvPr>
          <p:cNvSpPr txBox="1"/>
          <p:nvPr/>
        </p:nvSpPr>
        <p:spPr>
          <a:xfrm>
            <a:off x="866848" y="1028121"/>
            <a:ext cx="6498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Servidores e armazenamento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DE8C255-48B8-FF80-B81A-637B992DF837}"/>
              </a:ext>
            </a:extLst>
          </p:cNvPr>
          <p:cNvSpPr txBox="1"/>
          <p:nvPr/>
        </p:nvSpPr>
        <p:spPr>
          <a:xfrm>
            <a:off x="1197836" y="4195124"/>
            <a:ext cx="5836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Modelo de implementação</a:t>
            </a:r>
          </a:p>
        </p:txBody>
      </p:sp>
      <p:sp>
        <p:nvSpPr>
          <p:cNvPr id="23" name="Retângulo Arredondado 22">
            <a:extLst>
              <a:ext uri="{FF2B5EF4-FFF2-40B4-BE49-F238E27FC236}">
                <a16:creationId xmlns:a16="http://schemas.microsoft.com/office/drawing/2014/main" id="{8D9EAB7A-7696-21A2-F019-284809F78A3B}"/>
              </a:ext>
            </a:extLst>
          </p:cNvPr>
          <p:cNvSpPr/>
          <p:nvPr/>
        </p:nvSpPr>
        <p:spPr>
          <a:xfrm>
            <a:off x="4064614" y="4750209"/>
            <a:ext cx="3397131" cy="1922668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Proteções:</a:t>
            </a:r>
          </a:p>
          <a:p>
            <a:r>
              <a:rPr lang="pt-BR" sz="1600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Filtro </a:t>
            </a:r>
            <a:r>
              <a:rPr lang="pt-BR" sz="1600" dirty="0" err="1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anti</a:t>
            </a:r>
            <a:r>
              <a:rPr lang="pt-BR" sz="1600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-</a:t>
            </a:r>
            <a:r>
              <a:rPr lang="pt-BR" sz="1600" dirty="0" err="1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brute</a:t>
            </a:r>
            <a:r>
              <a:rPr lang="pt-BR" sz="1600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-force por IP</a:t>
            </a:r>
          </a:p>
          <a:p>
            <a:r>
              <a:rPr lang="pt-BR" sz="1600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Spring Data JPA contra SQL </a:t>
            </a:r>
            <a:r>
              <a:rPr lang="pt-BR" sz="1600" dirty="0" err="1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Injection</a:t>
            </a:r>
            <a:endParaRPr lang="pt-BR" sz="1600" dirty="0">
              <a:solidFill>
                <a:srgbClr val="181C14"/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pt-BR" sz="1600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AWS Shield para </a:t>
            </a:r>
            <a:r>
              <a:rPr lang="pt-BR" sz="1600" dirty="0" err="1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DDoS</a:t>
            </a:r>
            <a:endParaRPr lang="pt-BR" sz="1600" dirty="0">
              <a:solidFill>
                <a:srgbClr val="181C14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24470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  <p:bldP spid="5" grpId="0" animBg="1"/>
      <p:bldP spid="7" grpId="0" animBg="1"/>
      <p:bldP spid="8" grpId="0" animBg="1"/>
      <p:bldP spid="11" grpId="0" animBg="1"/>
      <p:bldP spid="12" grpId="0" animBg="1"/>
      <p:bldP spid="14" grpId="0" animBg="1"/>
      <p:bldP spid="16" grpId="0"/>
      <p:bldP spid="17" grpId="0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25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95405C-0701-5466-9806-D515C432E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Arredondado 9">
            <a:extLst>
              <a:ext uri="{FF2B5EF4-FFF2-40B4-BE49-F238E27FC236}">
                <a16:creationId xmlns:a16="http://schemas.microsoft.com/office/drawing/2014/main" id="{B96E2077-08FB-4257-1BAF-C3480A0202F7}"/>
              </a:ext>
            </a:extLst>
          </p:cNvPr>
          <p:cNvSpPr/>
          <p:nvPr/>
        </p:nvSpPr>
        <p:spPr>
          <a:xfrm>
            <a:off x="2735331" y="185123"/>
            <a:ext cx="6721338" cy="626533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Gerenciamento, Escalabilidade e Tempo</a:t>
            </a:r>
          </a:p>
        </p:txBody>
      </p:sp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437805EB-AFDF-2B5D-E61F-6E9D355F769A}"/>
              </a:ext>
            </a:extLst>
          </p:cNvPr>
          <p:cNvSpPr/>
          <p:nvPr/>
        </p:nvSpPr>
        <p:spPr>
          <a:xfrm>
            <a:off x="6095998" y="4060107"/>
            <a:ext cx="3790961" cy="2391752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Tempo de Desenvolvimento:</a:t>
            </a:r>
          </a:p>
          <a:p>
            <a:r>
              <a:rPr lang="pt-BR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Configuração de Infra: </a:t>
            </a:r>
          </a:p>
          <a:p>
            <a:r>
              <a:rPr lang="pt-BR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4 meses</a:t>
            </a:r>
          </a:p>
          <a:p>
            <a:r>
              <a:rPr lang="pt-BR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Desenvolvimento e testes: </a:t>
            </a:r>
          </a:p>
          <a:p>
            <a:r>
              <a:rPr lang="pt-BR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5 meses</a:t>
            </a:r>
          </a:p>
          <a:p>
            <a:r>
              <a:rPr lang="pt-BR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Lançamento e manutenção contínua</a:t>
            </a:r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CA2C5619-0F66-08DA-28DE-C6856E921E05}"/>
              </a:ext>
            </a:extLst>
          </p:cNvPr>
          <p:cNvSpPr/>
          <p:nvPr/>
        </p:nvSpPr>
        <p:spPr>
          <a:xfrm>
            <a:off x="1546018" y="4427545"/>
            <a:ext cx="3397131" cy="1656875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Comunicação e </a:t>
            </a:r>
            <a:r>
              <a:rPr lang="pt-BR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Deadlocks</a:t>
            </a:r>
          </a:p>
          <a:p>
            <a:r>
              <a:rPr lang="pt-BR" dirty="0" err="1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RabbitMQ</a:t>
            </a:r>
            <a:r>
              <a:rPr lang="pt-BR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 ou Kafka para filas de mensagens</a:t>
            </a:r>
            <a:br>
              <a:rPr lang="pt-BR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</a:br>
            <a:r>
              <a:rPr lang="pt-BR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Evita travamentos e sobrecarga</a:t>
            </a:r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02041C7D-466F-9D79-E0FF-07143CEBCCE2}"/>
              </a:ext>
            </a:extLst>
          </p:cNvPr>
          <p:cNvSpPr/>
          <p:nvPr/>
        </p:nvSpPr>
        <p:spPr>
          <a:xfrm>
            <a:off x="1690071" y="1804529"/>
            <a:ext cx="3109023" cy="1630142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Gestão de Memória e Processos</a:t>
            </a:r>
          </a:p>
          <a:p>
            <a:r>
              <a:rPr lang="pt-BR" sz="1600" dirty="0" err="1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Garbage</a:t>
            </a:r>
            <a:r>
              <a:rPr lang="pt-BR" sz="1600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sz="1600" dirty="0" err="1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Collection</a:t>
            </a:r>
            <a:r>
              <a:rPr lang="pt-BR" sz="1600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 no Spring Boot</a:t>
            </a:r>
          </a:p>
          <a:p>
            <a:r>
              <a:rPr lang="pt-BR" sz="1600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Otimização de queries SQL</a:t>
            </a:r>
          </a:p>
        </p:txBody>
      </p:sp>
      <p:sp>
        <p:nvSpPr>
          <p:cNvPr id="23" name="Retângulo Arredondado 22">
            <a:extLst>
              <a:ext uri="{FF2B5EF4-FFF2-40B4-BE49-F238E27FC236}">
                <a16:creationId xmlns:a16="http://schemas.microsoft.com/office/drawing/2014/main" id="{21A84359-D324-5662-1CD3-88B4C2ED5CC8}"/>
              </a:ext>
            </a:extLst>
          </p:cNvPr>
          <p:cNvSpPr/>
          <p:nvPr/>
        </p:nvSpPr>
        <p:spPr>
          <a:xfrm>
            <a:off x="6292914" y="1067391"/>
            <a:ext cx="3397131" cy="2736981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Volume e Escalabilidade:</a:t>
            </a:r>
          </a:p>
          <a:p>
            <a:r>
              <a:rPr lang="pt-BR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Capacidade inicial: 1.000 usuários</a:t>
            </a:r>
          </a:p>
          <a:p>
            <a:r>
              <a:rPr lang="pt-BR" dirty="0" err="1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Auto-scaling</a:t>
            </a:r>
            <a:r>
              <a:rPr lang="pt-BR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 para até 10.000 acessos simultâneos</a:t>
            </a:r>
          </a:p>
          <a:p>
            <a:r>
              <a:rPr lang="pt-BR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Performance mantida com </a:t>
            </a:r>
            <a:r>
              <a:rPr lang="pt-BR" dirty="0" err="1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Elastic</a:t>
            </a:r>
            <a:r>
              <a:rPr lang="pt-BR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Load</a:t>
            </a:r>
            <a:r>
              <a:rPr lang="pt-BR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dirty="0" err="1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Balancer</a:t>
            </a:r>
            <a:r>
              <a:rPr lang="pt-BR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 + cache</a:t>
            </a:r>
          </a:p>
        </p:txBody>
      </p:sp>
    </p:spTree>
    <p:extLst>
      <p:ext uri="{BB962C8B-B14F-4D97-AF65-F5344CB8AC3E}">
        <p14:creationId xmlns:p14="http://schemas.microsoft.com/office/powerpoint/2010/main" val="1759691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4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25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0E6CC1-D59B-9D72-84F4-2D8C52D16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B39E4509-E2D5-9319-0BA0-13BE2D762665}"/>
              </a:ext>
            </a:extLst>
          </p:cNvPr>
          <p:cNvSpPr/>
          <p:nvPr/>
        </p:nvSpPr>
        <p:spPr>
          <a:xfrm>
            <a:off x="3771900" y="185123"/>
            <a:ext cx="4648200" cy="626533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Integrantes </a:t>
            </a:r>
          </a:p>
        </p:txBody>
      </p:sp>
      <p:pic>
        <p:nvPicPr>
          <p:cNvPr id="4" name="Imagem 3" descr="Rosto de homem com celular na mão&#10;&#10;O conteúdo gerado por IA pode estar incorreto.">
            <a:extLst>
              <a:ext uri="{FF2B5EF4-FFF2-40B4-BE49-F238E27FC236}">
                <a16:creationId xmlns:a16="http://schemas.microsoft.com/office/drawing/2014/main" id="{13379785-1B1F-7544-B332-82ED1BA96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" r="299"/>
          <a:stretch/>
        </p:blipFill>
        <p:spPr>
          <a:xfrm>
            <a:off x="2164559" y="2166802"/>
            <a:ext cx="2340000" cy="2340000"/>
          </a:xfrm>
          <a:prstGeom prst="ellipse">
            <a:avLst/>
          </a:prstGeom>
        </p:spPr>
      </p:pic>
      <p:pic>
        <p:nvPicPr>
          <p:cNvPr id="6" name="Imagem 5" descr="Rosto de homem visto de perto&#10;&#10;O conteúdo gerado por IA pode estar incorreto.">
            <a:extLst>
              <a:ext uri="{FF2B5EF4-FFF2-40B4-BE49-F238E27FC236}">
                <a16:creationId xmlns:a16="http://schemas.microsoft.com/office/drawing/2014/main" id="{13E65CC1-D1AC-09D2-B15F-122D7D4FC3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46" t="2001" r="1824" b="30777"/>
          <a:stretch/>
        </p:blipFill>
        <p:spPr>
          <a:xfrm>
            <a:off x="4656000" y="1012561"/>
            <a:ext cx="1612278" cy="1612278"/>
          </a:xfrm>
          <a:prstGeom prst="ellipse">
            <a:avLst/>
          </a:prstGeom>
        </p:spPr>
      </p:pic>
      <p:pic>
        <p:nvPicPr>
          <p:cNvPr id="8" name="Imagem 7" descr="Menino de camisa preta&#10;&#10;O conteúdo gerado por IA pode estar incorreto.">
            <a:extLst>
              <a:ext uri="{FF2B5EF4-FFF2-40B4-BE49-F238E27FC236}">
                <a16:creationId xmlns:a16="http://schemas.microsoft.com/office/drawing/2014/main" id="{34E8EBA0-6EFE-F84A-6118-686E546394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36" b="22020"/>
          <a:stretch/>
        </p:blipFill>
        <p:spPr>
          <a:xfrm>
            <a:off x="5224559" y="4233161"/>
            <a:ext cx="1440000" cy="1440000"/>
          </a:xfrm>
          <a:prstGeom prst="ellipse">
            <a:avLst/>
          </a:prstGeom>
        </p:spPr>
      </p:pic>
      <p:pic>
        <p:nvPicPr>
          <p:cNvPr id="10" name="Imagem 9" descr="Pessoa de cabelos curtos usando óculos&#10;&#10;O conteúdo gerado por IA pode estar incorreto.">
            <a:extLst>
              <a:ext uri="{FF2B5EF4-FFF2-40B4-BE49-F238E27FC236}">
                <a16:creationId xmlns:a16="http://schemas.microsoft.com/office/drawing/2014/main" id="{365A7133-2C36-A5A2-2F5C-D370F5EBBD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478" b="12478"/>
          <a:stretch/>
        </p:blipFill>
        <p:spPr>
          <a:xfrm>
            <a:off x="724559" y="726802"/>
            <a:ext cx="1184735" cy="1184735"/>
          </a:xfrm>
          <a:prstGeom prst="ellipse">
            <a:avLst/>
          </a:prstGeom>
        </p:spPr>
      </p:pic>
      <p:pic>
        <p:nvPicPr>
          <p:cNvPr id="12" name="Imagem 11" descr="Pessoa posando para foto&#10;&#10;O conteúdo gerado por IA pode estar incorreto.">
            <a:extLst>
              <a:ext uri="{FF2B5EF4-FFF2-40B4-BE49-F238E27FC236}">
                <a16:creationId xmlns:a16="http://schemas.microsoft.com/office/drawing/2014/main" id="{6DC5FA96-C67C-5770-B9AA-37AF8CDCFF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59" b="2059"/>
          <a:stretch/>
        </p:blipFill>
        <p:spPr>
          <a:xfrm>
            <a:off x="724559" y="4693355"/>
            <a:ext cx="1693108" cy="1693108"/>
          </a:xfrm>
          <a:prstGeom prst="ellipse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84DE314-D7B8-6454-612A-26F1118E5E70}"/>
              </a:ext>
            </a:extLst>
          </p:cNvPr>
          <p:cNvSpPr txBox="1"/>
          <p:nvPr/>
        </p:nvSpPr>
        <p:spPr>
          <a:xfrm>
            <a:off x="7018050" y="2166802"/>
            <a:ext cx="45585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Gabriel Araujo</a:t>
            </a:r>
          </a:p>
        </p:txBody>
      </p:sp>
    </p:spTree>
    <p:extLst>
      <p:ext uri="{BB962C8B-B14F-4D97-AF65-F5344CB8AC3E}">
        <p14:creationId xmlns:p14="http://schemas.microsoft.com/office/powerpoint/2010/main" val="380659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25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64BB4E-D940-871D-E824-32B6ECA2C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77BC0D6A-FDB4-95DA-83BC-AF78BFDC50C7}"/>
              </a:ext>
            </a:extLst>
          </p:cNvPr>
          <p:cNvSpPr/>
          <p:nvPr/>
        </p:nvSpPr>
        <p:spPr>
          <a:xfrm>
            <a:off x="3771900" y="185123"/>
            <a:ext cx="4648200" cy="626533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Integrantes </a:t>
            </a:r>
          </a:p>
        </p:txBody>
      </p:sp>
      <p:pic>
        <p:nvPicPr>
          <p:cNvPr id="4" name="Imagem 3" descr="Rosto de homem com celular na mão&#10;&#10;O conteúdo gerado por IA pode estar incorreto.">
            <a:extLst>
              <a:ext uri="{FF2B5EF4-FFF2-40B4-BE49-F238E27FC236}">
                <a16:creationId xmlns:a16="http://schemas.microsoft.com/office/drawing/2014/main" id="{F7B5BCFE-C2E2-D01D-4D2D-47CDD1F93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" r="299"/>
          <a:stretch/>
        </p:blipFill>
        <p:spPr>
          <a:xfrm>
            <a:off x="3637845" y="4717632"/>
            <a:ext cx="1440000" cy="1440000"/>
          </a:xfrm>
          <a:prstGeom prst="ellipse">
            <a:avLst/>
          </a:prstGeom>
        </p:spPr>
      </p:pic>
      <p:pic>
        <p:nvPicPr>
          <p:cNvPr id="6" name="Imagem 5" descr="Rosto de homem visto de perto&#10;&#10;O conteúdo gerado por IA pode estar incorreto.">
            <a:extLst>
              <a:ext uri="{FF2B5EF4-FFF2-40B4-BE49-F238E27FC236}">
                <a16:creationId xmlns:a16="http://schemas.microsoft.com/office/drawing/2014/main" id="{C9EECB91-51DE-1B9A-A448-C6BA9F5E8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46" t="2001" r="1824" b="30777"/>
          <a:stretch/>
        </p:blipFill>
        <p:spPr>
          <a:xfrm>
            <a:off x="4625009" y="1775942"/>
            <a:ext cx="1603513" cy="1603513"/>
          </a:xfrm>
          <a:prstGeom prst="ellipse">
            <a:avLst/>
          </a:prstGeom>
        </p:spPr>
      </p:pic>
      <p:pic>
        <p:nvPicPr>
          <p:cNvPr id="8" name="Imagem 7" descr="Menino de camisa preta&#10;&#10;O conteúdo gerado por IA pode estar incorreto.">
            <a:extLst>
              <a:ext uri="{FF2B5EF4-FFF2-40B4-BE49-F238E27FC236}">
                <a16:creationId xmlns:a16="http://schemas.microsoft.com/office/drawing/2014/main" id="{FD8CDE31-58CB-1B31-7235-622BE5E91D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36" b="22020"/>
          <a:stretch/>
        </p:blipFill>
        <p:spPr>
          <a:xfrm>
            <a:off x="2017845" y="2190072"/>
            <a:ext cx="2340000" cy="2340000"/>
          </a:xfrm>
          <a:prstGeom prst="ellipse">
            <a:avLst/>
          </a:prstGeom>
        </p:spPr>
      </p:pic>
      <p:pic>
        <p:nvPicPr>
          <p:cNvPr id="10" name="Imagem 9" descr="Pessoa de cabelos curtos usando óculos&#10;&#10;O conteúdo gerado por IA pode estar incorreto.">
            <a:extLst>
              <a:ext uri="{FF2B5EF4-FFF2-40B4-BE49-F238E27FC236}">
                <a16:creationId xmlns:a16="http://schemas.microsoft.com/office/drawing/2014/main" id="{6374C458-58ED-4ACB-9B47-CECA61CE5B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478" b="12478"/>
          <a:stretch/>
        </p:blipFill>
        <p:spPr>
          <a:xfrm>
            <a:off x="943631" y="619904"/>
            <a:ext cx="1382608" cy="1382608"/>
          </a:xfrm>
          <a:prstGeom prst="ellipse">
            <a:avLst/>
          </a:prstGeom>
        </p:spPr>
      </p:pic>
      <p:pic>
        <p:nvPicPr>
          <p:cNvPr id="12" name="Imagem 11" descr="Pessoa posando para foto&#10;&#10;O conteúdo gerado por IA pode estar incorreto.">
            <a:extLst>
              <a:ext uri="{FF2B5EF4-FFF2-40B4-BE49-F238E27FC236}">
                <a16:creationId xmlns:a16="http://schemas.microsoft.com/office/drawing/2014/main" id="{B7051598-453C-827F-E84D-8EE49D1275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59" b="2059"/>
          <a:stretch/>
        </p:blipFill>
        <p:spPr>
          <a:xfrm>
            <a:off x="257640" y="3810071"/>
            <a:ext cx="1596815" cy="1596815"/>
          </a:xfrm>
          <a:prstGeom prst="ellipse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267EEB4-069D-3D77-9FD0-AB9BCEDBB487}"/>
              </a:ext>
            </a:extLst>
          </p:cNvPr>
          <p:cNvSpPr txBox="1"/>
          <p:nvPr/>
        </p:nvSpPr>
        <p:spPr>
          <a:xfrm>
            <a:off x="7018050" y="2166802"/>
            <a:ext cx="45585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Gabriel Gramacho</a:t>
            </a:r>
          </a:p>
        </p:txBody>
      </p:sp>
    </p:spTree>
    <p:extLst>
      <p:ext uri="{BB962C8B-B14F-4D97-AF65-F5344CB8AC3E}">
        <p14:creationId xmlns:p14="http://schemas.microsoft.com/office/powerpoint/2010/main" val="2059143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25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C0DFD-3350-9D7D-1E17-06EFDDECC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1F1BEA34-450E-2FDD-2519-A6236F85ECD8}"/>
              </a:ext>
            </a:extLst>
          </p:cNvPr>
          <p:cNvSpPr/>
          <p:nvPr/>
        </p:nvSpPr>
        <p:spPr>
          <a:xfrm>
            <a:off x="3771900" y="185123"/>
            <a:ext cx="4648200" cy="626533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Integrantes </a:t>
            </a:r>
          </a:p>
        </p:txBody>
      </p:sp>
      <p:pic>
        <p:nvPicPr>
          <p:cNvPr id="4" name="Imagem 3" descr="Rosto de homem com celular na mão&#10;&#10;O conteúdo gerado por IA pode estar incorreto.">
            <a:extLst>
              <a:ext uri="{FF2B5EF4-FFF2-40B4-BE49-F238E27FC236}">
                <a16:creationId xmlns:a16="http://schemas.microsoft.com/office/drawing/2014/main" id="{BCC3745B-94AA-DC7A-F4DB-639C0E35D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" r="299"/>
          <a:stretch/>
        </p:blipFill>
        <p:spPr>
          <a:xfrm>
            <a:off x="1431900" y="4943870"/>
            <a:ext cx="1244895" cy="1244895"/>
          </a:xfrm>
          <a:prstGeom prst="ellipse">
            <a:avLst/>
          </a:prstGeom>
        </p:spPr>
      </p:pic>
      <p:pic>
        <p:nvPicPr>
          <p:cNvPr id="6" name="Imagem 5" descr="Rosto de homem visto de perto&#10;&#10;O conteúdo gerado por IA pode estar incorreto.">
            <a:extLst>
              <a:ext uri="{FF2B5EF4-FFF2-40B4-BE49-F238E27FC236}">
                <a16:creationId xmlns:a16="http://schemas.microsoft.com/office/drawing/2014/main" id="{321261E6-33DB-6831-9B3D-679589A9EE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46" t="2001" r="1824" b="30777"/>
          <a:stretch/>
        </p:blipFill>
        <p:spPr>
          <a:xfrm>
            <a:off x="4491900" y="3905264"/>
            <a:ext cx="1626150" cy="1626150"/>
          </a:xfrm>
          <a:prstGeom prst="ellipse">
            <a:avLst/>
          </a:prstGeom>
        </p:spPr>
      </p:pic>
      <p:pic>
        <p:nvPicPr>
          <p:cNvPr id="8" name="Imagem 7" descr="Menino de camisa preta&#10;&#10;O conteúdo gerado por IA pode estar incorreto.">
            <a:extLst>
              <a:ext uri="{FF2B5EF4-FFF2-40B4-BE49-F238E27FC236}">
                <a16:creationId xmlns:a16="http://schemas.microsoft.com/office/drawing/2014/main" id="{35CE4336-C235-8496-FADC-A862034FFC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36" b="22020"/>
          <a:stretch/>
        </p:blipFill>
        <p:spPr>
          <a:xfrm>
            <a:off x="168825" y="2288425"/>
            <a:ext cx="1263075" cy="1263075"/>
          </a:xfrm>
          <a:prstGeom prst="ellipse">
            <a:avLst/>
          </a:prstGeom>
        </p:spPr>
      </p:pic>
      <p:pic>
        <p:nvPicPr>
          <p:cNvPr id="10" name="Imagem 9" descr="Pessoa de cabelos curtos usando óculos&#10;&#10;O conteúdo gerado por IA pode estar incorreto.">
            <a:extLst>
              <a:ext uri="{FF2B5EF4-FFF2-40B4-BE49-F238E27FC236}">
                <a16:creationId xmlns:a16="http://schemas.microsoft.com/office/drawing/2014/main" id="{0CFE6D2A-8E9E-E68C-F4FC-510433CD41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478" b="12478"/>
          <a:stretch/>
        </p:blipFill>
        <p:spPr>
          <a:xfrm>
            <a:off x="3958050" y="1009734"/>
            <a:ext cx="1540384" cy="1540384"/>
          </a:xfrm>
          <a:prstGeom prst="ellipse">
            <a:avLst/>
          </a:prstGeom>
        </p:spPr>
      </p:pic>
      <p:pic>
        <p:nvPicPr>
          <p:cNvPr id="12" name="Imagem 11" descr="Pessoa posando para foto&#10;&#10;O conteúdo gerado por IA pode estar incorreto.">
            <a:extLst>
              <a:ext uri="{FF2B5EF4-FFF2-40B4-BE49-F238E27FC236}">
                <a16:creationId xmlns:a16="http://schemas.microsoft.com/office/drawing/2014/main" id="{746F0AB3-D062-E54B-9175-703041081A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59" b="2059"/>
          <a:stretch/>
        </p:blipFill>
        <p:spPr>
          <a:xfrm>
            <a:off x="2151900" y="2166802"/>
            <a:ext cx="2340000" cy="2340000"/>
          </a:xfrm>
          <a:prstGeom prst="ellipse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C922F3-E752-DEA1-D45E-B3DFE4B45646}"/>
              </a:ext>
            </a:extLst>
          </p:cNvPr>
          <p:cNvSpPr txBox="1"/>
          <p:nvPr/>
        </p:nvSpPr>
        <p:spPr>
          <a:xfrm>
            <a:off x="7018050" y="2166802"/>
            <a:ext cx="45585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Gustavo Teodoro</a:t>
            </a:r>
            <a:br>
              <a:rPr lang="pt-BR" sz="6000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</a:br>
            <a:endParaRPr lang="pt-BR" sz="6000" b="1" dirty="0">
              <a:solidFill>
                <a:srgbClr val="181C14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28598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25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16F377-FC5C-869C-B6D8-E4D56DECC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2AB34861-A350-F861-645C-7B82F47E42CF}"/>
              </a:ext>
            </a:extLst>
          </p:cNvPr>
          <p:cNvSpPr/>
          <p:nvPr/>
        </p:nvSpPr>
        <p:spPr>
          <a:xfrm>
            <a:off x="3771900" y="185123"/>
            <a:ext cx="4648200" cy="626533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Integrantes </a:t>
            </a:r>
          </a:p>
        </p:txBody>
      </p:sp>
      <p:pic>
        <p:nvPicPr>
          <p:cNvPr id="4" name="Imagem 3" descr="Rosto de homem com celular na mão&#10;&#10;O conteúdo gerado por IA pode estar incorreto.">
            <a:extLst>
              <a:ext uri="{FF2B5EF4-FFF2-40B4-BE49-F238E27FC236}">
                <a16:creationId xmlns:a16="http://schemas.microsoft.com/office/drawing/2014/main" id="{8E185923-87CF-A6B0-D4FA-7D2229B43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" r="299"/>
          <a:stretch/>
        </p:blipFill>
        <p:spPr>
          <a:xfrm>
            <a:off x="213150" y="4241919"/>
            <a:ext cx="1666502" cy="1666502"/>
          </a:xfrm>
          <a:prstGeom prst="ellipse">
            <a:avLst/>
          </a:prstGeom>
        </p:spPr>
      </p:pic>
      <p:pic>
        <p:nvPicPr>
          <p:cNvPr id="6" name="Imagem 5" descr="Rosto de homem visto de perto&#10;&#10;O conteúdo gerado por IA pode estar incorreto.">
            <a:extLst>
              <a:ext uri="{FF2B5EF4-FFF2-40B4-BE49-F238E27FC236}">
                <a16:creationId xmlns:a16="http://schemas.microsoft.com/office/drawing/2014/main" id="{30F8E30F-0065-68D4-4940-3A724DA16D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46" t="2001" r="1824" b="30777"/>
          <a:stretch/>
        </p:blipFill>
        <p:spPr>
          <a:xfrm>
            <a:off x="4302735" y="4581318"/>
            <a:ext cx="1327103" cy="1327103"/>
          </a:xfrm>
          <a:prstGeom prst="ellipse">
            <a:avLst/>
          </a:prstGeom>
        </p:spPr>
      </p:pic>
      <p:pic>
        <p:nvPicPr>
          <p:cNvPr id="8" name="Imagem 7" descr="Menino de camisa preta&#10;&#10;O conteúdo gerado por IA pode estar incorreto.">
            <a:extLst>
              <a:ext uri="{FF2B5EF4-FFF2-40B4-BE49-F238E27FC236}">
                <a16:creationId xmlns:a16="http://schemas.microsoft.com/office/drawing/2014/main" id="{DA05CB17-65C2-4996-B666-2730369D5C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36" b="22020"/>
          <a:stretch/>
        </p:blipFill>
        <p:spPr>
          <a:xfrm>
            <a:off x="1496239" y="949579"/>
            <a:ext cx="1327103" cy="1327103"/>
          </a:xfrm>
          <a:prstGeom prst="ellipse">
            <a:avLst/>
          </a:prstGeom>
        </p:spPr>
      </p:pic>
      <p:pic>
        <p:nvPicPr>
          <p:cNvPr id="10" name="Imagem 9" descr="Pessoa de cabelos curtos usando óculos&#10;&#10;O conteúdo gerado por IA pode estar incorreto.">
            <a:extLst>
              <a:ext uri="{FF2B5EF4-FFF2-40B4-BE49-F238E27FC236}">
                <a16:creationId xmlns:a16="http://schemas.microsoft.com/office/drawing/2014/main" id="{1F6932D3-5BC6-1B09-5D22-4B5A4AC883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478" b="12478"/>
          <a:stretch/>
        </p:blipFill>
        <p:spPr>
          <a:xfrm>
            <a:off x="1962735" y="2414604"/>
            <a:ext cx="2340000" cy="2340000"/>
          </a:xfrm>
          <a:prstGeom prst="ellipse">
            <a:avLst/>
          </a:prstGeom>
        </p:spPr>
      </p:pic>
      <p:pic>
        <p:nvPicPr>
          <p:cNvPr id="12" name="Imagem 11" descr="Pessoa posando para foto&#10;&#10;O conteúdo gerado por IA pode estar incorreto.">
            <a:extLst>
              <a:ext uri="{FF2B5EF4-FFF2-40B4-BE49-F238E27FC236}">
                <a16:creationId xmlns:a16="http://schemas.microsoft.com/office/drawing/2014/main" id="{C0CD8A11-1E46-5533-20E0-5AE810350F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59" b="2059"/>
          <a:stretch/>
        </p:blipFill>
        <p:spPr>
          <a:xfrm>
            <a:off x="4398318" y="1412208"/>
            <a:ext cx="1631903" cy="1631903"/>
          </a:xfrm>
          <a:prstGeom prst="ellipse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289CB12-BAEC-6466-F4D4-F88CCED01ABB}"/>
              </a:ext>
            </a:extLst>
          </p:cNvPr>
          <p:cNvSpPr txBox="1"/>
          <p:nvPr/>
        </p:nvSpPr>
        <p:spPr>
          <a:xfrm>
            <a:off x="7018050" y="2166802"/>
            <a:ext cx="45585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err="1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Kauã</a:t>
            </a:r>
            <a:r>
              <a:rPr lang="pt-BR" sz="6000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pt-BR" sz="6000" b="1" dirty="0" err="1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Granata</a:t>
            </a:r>
            <a:endParaRPr lang="pt-BR" sz="6000" b="1" dirty="0">
              <a:solidFill>
                <a:srgbClr val="181C14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42951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25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BE206F-A25C-B9C9-BE2F-8D09EEEF2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C8FE6159-5FC4-3EAF-465D-530E963FE96C}"/>
              </a:ext>
            </a:extLst>
          </p:cNvPr>
          <p:cNvSpPr/>
          <p:nvPr/>
        </p:nvSpPr>
        <p:spPr>
          <a:xfrm>
            <a:off x="3771900" y="185123"/>
            <a:ext cx="4648200" cy="626533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Integrantes </a:t>
            </a:r>
          </a:p>
        </p:txBody>
      </p:sp>
      <p:pic>
        <p:nvPicPr>
          <p:cNvPr id="4" name="Imagem 3" descr="Rosto de homem com celular na mão&#10;&#10;O conteúdo gerado por IA pode estar incorreto.">
            <a:extLst>
              <a:ext uri="{FF2B5EF4-FFF2-40B4-BE49-F238E27FC236}">
                <a16:creationId xmlns:a16="http://schemas.microsoft.com/office/drawing/2014/main" id="{D8603FB1-3E4F-2E39-7DBD-1E5A19EB1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" r="299"/>
          <a:stretch/>
        </p:blipFill>
        <p:spPr>
          <a:xfrm>
            <a:off x="398324" y="4691050"/>
            <a:ext cx="1476768" cy="1476768"/>
          </a:xfrm>
          <a:prstGeom prst="ellipse">
            <a:avLst/>
          </a:prstGeom>
        </p:spPr>
      </p:pic>
      <p:pic>
        <p:nvPicPr>
          <p:cNvPr id="6" name="Imagem 5" descr="Rosto de homem visto de perto&#10;&#10;O conteúdo gerado por IA pode estar incorreto.">
            <a:extLst>
              <a:ext uri="{FF2B5EF4-FFF2-40B4-BE49-F238E27FC236}">
                <a16:creationId xmlns:a16="http://schemas.microsoft.com/office/drawing/2014/main" id="{2E27F742-9891-48F1-63AF-2F2AED4238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46" t="2001" r="1824" b="30777"/>
          <a:stretch/>
        </p:blipFill>
        <p:spPr>
          <a:xfrm>
            <a:off x="1842922" y="2319737"/>
            <a:ext cx="2340000" cy="2340000"/>
          </a:xfrm>
          <a:prstGeom prst="ellipse">
            <a:avLst/>
          </a:prstGeom>
        </p:spPr>
      </p:pic>
      <p:pic>
        <p:nvPicPr>
          <p:cNvPr id="8" name="Imagem 7" descr="Menino de camisa preta&#10;&#10;O conteúdo gerado por IA pode estar incorreto.">
            <a:extLst>
              <a:ext uri="{FF2B5EF4-FFF2-40B4-BE49-F238E27FC236}">
                <a16:creationId xmlns:a16="http://schemas.microsoft.com/office/drawing/2014/main" id="{3F5A0919-BE8C-1BC4-1DC9-DD74F9B7BA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36" b="22020"/>
          <a:stretch/>
        </p:blipFill>
        <p:spPr>
          <a:xfrm>
            <a:off x="1122922" y="848425"/>
            <a:ext cx="1629732" cy="1629732"/>
          </a:xfrm>
          <a:prstGeom prst="ellipse">
            <a:avLst/>
          </a:prstGeom>
        </p:spPr>
      </p:pic>
      <p:pic>
        <p:nvPicPr>
          <p:cNvPr id="10" name="Imagem 9" descr="Pessoa de cabelos curtos usando óculos&#10;&#10;O conteúdo gerado por IA pode estar incorreto.">
            <a:extLst>
              <a:ext uri="{FF2B5EF4-FFF2-40B4-BE49-F238E27FC236}">
                <a16:creationId xmlns:a16="http://schemas.microsoft.com/office/drawing/2014/main" id="{9AF93B5A-4F06-3F35-580D-FE73532A9F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478" b="12478"/>
          <a:stretch/>
        </p:blipFill>
        <p:spPr>
          <a:xfrm>
            <a:off x="4287824" y="4406346"/>
            <a:ext cx="1199324" cy="1199324"/>
          </a:xfrm>
          <a:prstGeom prst="ellipse">
            <a:avLst/>
          </a:prstGeom>
        </p:spPr>
      </p:pic>
      <p:pic>
        <p:nvPicPr>
          <p:cNvPr id="12" name="Imagem 11" descr="Pessoa posando para foto&#10;&#10;O conteúdo gerado por IA pode estar incorreto.">
            <a:extLst>
              <a:ext uri="{FF2B5EF4-FFF2-40B4-BE49-F238E27FC236}">
                <a16:creationId xmlns:a16="http://schemas.microsoft.com/office/drawing/2014/main" id="{BC966BE7-972E-6B1F-082B-BC9FDE6D17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59" b="2059"/>
          <a:stretch/>
        </p:blipFill>
        <p:spPr>
          <a:xfrm>
            <a:off x="4385818" y="1601627"/>
            <a:ext cx="1327103" cy="1327103"/>
          </a:xfrm>
          <a:prstGeom prst="ellipse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1478D7C-3C11-BCC0-C98E-BA83102570E0}"/>
              </a:ext>
            </a:extLst>
          </p:cNvPr>
          <p:cNvSpPr txBox="1"/>
          <p:nvPr/>
        </p:nvSpPr>
        <p:spPr>
          <a:xfrm>
            <a:off x="7018050" y="2166802"/>
            <a:ext cx="45585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181C14"/>
                </a:solidFill>
                <a:latin typeface="Poppins" pitchFamily="2" charset="77"/>
                <a:cs typeface="Poppins" pitchFamily="2" charset="77"/>
              </a:rPr>
              <a:t>Nilton Mikael</a:t>
            </a:r>
          </a:p>
        </p:txBody>
      </p:sp>
    </p:spTree>
    <p:extLst>
      <p:ext uri="{BB962C8B-B14F-4D97-AF65-F5344CB8AC3E}">
        <p14:creationId xmlns:p14="http://schemas.microsoft.com/office/powerpoint/2010/main" val="536640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25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074518-654A-ABCB-D292-3EC4EA50B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C171B973-EAC0-50FA-3A06-9DED63EC8683}"/>
              </a:ext>
            </a:extLst>
          </p:cNvPr>
          <p:cNvSpPr/>
          <p:nvPr/>
        </p:nvSpPr>
        <p:spPr>
          <a:xfrm>
            <a:off x="3681745" y="442416"/>
            <a:ext cx="4828510" cy="738479"/>
          </a:xfrm>
          <a:prstGeom prst="roundRect">
            <a:avLst/>
          </a:prstGeom>
          <a:solidFill>
            <a:srgbClr val="6B72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Consumo de conteúdo e treinamento</a:t>
            </a:r>
          </a:p>
        </p:txBody>
      </p:sp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ECB014D8-2521-EFFD-9907-3FD7CF16BA9C}"/>
              </a:ext>
            </a:extLst>
          </p:cNvPr>
          <p:cNvSpPr/>
          <p:nvPr/>
        </p:nvSpPr>
        <p:spPr>
          <a:xfrm>
            <a:off x="3496783" y="185123"/>
            <a:ext cx="5198435" cy="626533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Modelagem de processos</a:t>
            </a:r>
          </a:p>
        </p:txBody>
      </p:sp>
      <p:sp>
        <p:nvSpPr>
          <p:cNvPr id="3" name="Retângulo Arredondado 2">
            <a:extLst>
              <a:ext uri="{FF2B5EF4-FFF2-40B4-BE49-F238E27FC236}">
                <a16:creationId xmlns:a16="http://schemas.microsoft.com/office/drawing/2014/main" id="{79A827D3-282D-9FED-E1EB-D80B48571647}"/>
              </a:ext>
            </a:extLst>
          </p:cNvPr>
          <p:cNvSpPr/>
          <p:nvPr/>
        </p:nvSpPr>
        <p:spPr>
          <a:xfrm>
            <a:off x="1111267" y="1383924"/>
            <a:ext cx="9969463" cy="1677241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Atores: </a:t>
            </a:r>
            <a:r>
              <a:rPr lang="pt-BR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Aluno |  Sistema</a:t>
            </a:r>
            <a:b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</a:br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Entrada: </a:t>
            </a:r>
            <a:r>
              <a:rPr lang="pt-BR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Seleção de módulo/aula</a:t>
            </a:r>
            <a:endParaRPr lang="pt-BR" b="1" dirty="0">
              <a:solidFill>
                <a:srgbClr val="0B1214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Interações:</a:t>
            </a:r>
          </a:p>
          <a:p>
            <a:pPr algn="ctr"/>
            <a:r>
              <a:rPr lang="pt-BR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Navega pelos módulos</a:t>
            </a:r>
          </a:p>
          <a:p>
            <a:pPr algn="ctr"/>
            <a:r>
              <a:rPr lang="pt-BR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Escolhe aula</a:t>
            </a:r>
          </a:p>
          <a:p>
            <a:pPr algn="ctr"/>
            <a:r>
              <a:rPr lang="pt-BR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Assiste conteúdo</a:t>
            </a:r>
          </a:p>
          <a:p>
            <a:pPr algn="ctr"/>
            <a:r>
              <a:rPr lang="pt-BR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Progresso registrado</a:t>
            </a:r>
            <a:br>
              <a:rPr lang="pt-BR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</a:br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Saída: </a:t>
            </a:r>
            <a:r>
              <a:rPr lang="pt-BR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Progresso salvo no sistema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639ABE-9302-0346-7882-EFE496114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18" y="3264195"/>
            <a:ext cx="11483163" cy="338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046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2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 animBg="1"/>
      <p:bldP spid="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25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7742BE-ED88-1F11-CC42-6F293DC97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A35281C4-DC72-4CFC-572E-0148F1CC840D}"/>
              </a:ext>
            </a:extLst>
          </p:cNvPr>
          <p:cNvSpPr/>
          <p:nvPr/>
        </p:nvSpPr>
        <p:spPr>
          <a:xfrm>
            <a:off x="3681745" y="442416"/>
            <a:ext cx="4828510" cy="738479"/>
          </a:xfrm>
          <a:prstGeom prst="roundRect">
            <a:avLst/>
          </a:prstGeom>
          <a:solidFill>
            <a:srgbClr val="6B72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Verificação de Segurança de E-mail</a:t>
            </a:r>
          </a:p>
        </p:txBody>
      </p:sp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53CD792E-36F7-65B7-A37C-07EB96155610}"/>
              </a:ext>
            </a:extLst>
          </p:cNvPr>
          <p:cNvSpPr/>
          <p:nvPr/>
        </p:nvSpPr>
        <p:spPr>
          <a:xfrm>
            <a:off x="3496783" y="185123"/>
            <a:ext cx="5198435" cy="626533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Modelagem de processos</a:t>
            </a:r>
          </a:p>
        </p:txBody>
      </p:sp>
      <p:sp>
        <p:nvSpPr>
          <p:cNvPr id="3" name="Retângulo Arredondado 2">
            <a:extLst>
              <a:ext uri="{FF2B5EF4-FFF2-40B4-BE49-F238E27FC236}">
                <a16:creationId xmlns:a16="http://schemas.microsoft.com/office/drawing/2014/main" id="{B54961C8-2B59-46DF-AC14-C6E04367FF2E}"/>
              </a:ext>
            </a:extLst>
          </p:cNvPr>
          <p:cNvSpPr/>
          <p:nvPr/>
        </p:nvSpPr>
        <p:spPr>
          <a:xfrm>
            <a:off x="448783" y="2786067"/>
            <a:ext cx="4454521" cy="2250398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Atores: </a:t>
            </a:r>
            <a:r>
              <a:rPr lang="pt-BR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Aluno | Sistema | API HIBP</a:t>
            </a:r>
            <a:b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</a:br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Entrada: </a:t>
            </a:r>
            <a:r>
              <a:rPr lang="pt-BR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E-mail inserido pelo Aluno</a:t>
            </a:r>
            <a:b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</a:br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Interações:</a:t>
            </a:r>
          </a:p>
          <a:p>
            <a:pPr algn="ctr"/>
            <a:r>
              <a:rPr lang="pt-BR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Acesso à seção de segurança</a:t>
            </a:r>
          </a:p>
          <a:p>
            <a:pPr algn="ctr"/>
            <a:r>
              <a:rPr lang="pt-BR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Envio do e-mail para a API</a:t>
            </a:r>
          </a:p>
          <a:p>
            <a:pPr algn="ctr"/>
            <a:r>
              <a:rPr lang="pt-BR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Retorno do status</a:t>
            </a:r>
            <a:b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</a:br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Saída: </a:t>
            </a:r>
            <a:r>
              <a:rPr lang="pt-BR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Relatório exibido ao aluno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A9BE538-9643-31A2-BC70-1A3C4449A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38188"/>
            <a:ext cx="5779739" cy="523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703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 animBg="1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25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44C062-8949-1DA5-B3E6-02BB65F92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FFF0AD6C-0ACF-6310-C220-12CDC5A0AE4C}"/>
              </a:ext>
            </a:extLst>
          </p:cNvPr>
          <p:cNvSpPr/>
          <p:nvPr/>
        </p:nvSpPr>
        <p:spPr>
          <a:xfrm>
            <a:off x="3681745" y="442416"/>
            <a:ext cx="4828510" cy="738479"/>
          </a:xfrm>
          <a:prstGeom prst="roundRect">
            <a:avLst/>
          </a:prstGeom>
          <a:solidFill>
            <a:srgbClr val="6B72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Busca e Visualização de Talentos</a:t>
            </a:r>
          </a:p>
        </p:txBody>
      </p:sp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4F8B5940-685E-9390-FA48-DA68AEF8966A}"/>
              </a:ext>
            </a:extLst>
          </p:cNvPr>
          <p:cNvSpPr/>
          <p:nvPr/>
        </p:nvSpPr>
        <p:spPr>
          <a:xfrm>
            <a:off x="3496783" y="185123"/>
            <a:ext cx="5198435" cy="626533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Modelagem de processos</a:t>
            </a:r>
          </a:p>
        </p:txBody>
      </p:sp>
      <p:sp>
        <p:nvSpPr>
          <p:cNvPr id="3" name="Retângulo Arredondado 2">
            <a:extLst>
              <a:ext uri="{FF2B5EF4-FFF2-40B4-BE49-F238E27FC236}">
                <a16:creationId xmlns:a16="http://schemas.microsoft.com/office/drawing/2014/main" id="{E643DA67-1046-8DCE-7C65-58ED317D14C8}"/>
              </a:ext>
            </a:extLst>
          </p:cNvPr>
          <p:cNvSpPr/>
          <p:nvPr/>
        </p:nvSpPr>
        <p:spPr>
          <a:xfrm>
            <a:off x="1111267" y="1383924"/>
            <a:ext cx="9969463" cy="1677241"/>
          </a:xfrm>
          <a:prstGeom prst="roundRect">
            <a:avLst/>
          </a:prstGeom>
          <a:solidFill>
            <a:srgbClr val="4F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Atores: </a:t>
            </a:r>
            <a:r>
              <a:rPr lang="pt-BR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Empresa | Sistema</a:t>
            </a:r>
            <a:b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</a:br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Entrada: </a:t>
            </a:r>
            <a:r>
              <a:rPr lang="pt-BR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Filtros de busca definidos pela empresa</a:t>
            </a:r>
            <a:b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</a:br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Interações:</a:t>
            </a:r>
          </a:p>
          <a:p>
            <a:pPr algn="ctr"/>
            <a:r>
              <a:rPr lang="pt-BR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Busca por critérios (habilidades, cursos...)</a:t>
            </a:r>
          </a:p>
          <a:p>
            <a:pPr algn="ctr"/>
            <a:r>
              <a:rPr lang="pt-BR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Visualização de perfis com consentimento</a:t>
            </a:r>
          </a:p>
          <a:p>
            <a:pPr algn="ctr"/>
            <a:r>
              <a:rPr lang="pt-BR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Acesso a detalhes de perfis</a:t>
            </a:r>
            <a:b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</a:br>
            <a:r>
              <a:rPr lang="pt-BR" b="1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Saída: </a:t>
            </a:r>
            <a:r>
              <a:rPr lang="pt-BR" dirty="0">
                <a:solidFill>
                  <a:srgbClr val="0B1214"/>
                </a:solidFill>
                <a:latin typeface="Poppins" pitchFamily="2" charset="77"/>
                <a:cs typeface="Poppins" pitchFamily="2" charset="77"/>
              </a:rPr>
              <a:t>Lista de alunos compatíveis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5BA4DB4-C10B-8FB2-0213-A8FFFA56E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4" y="3264194"/>
            <a:ext cx="11198087" cy="336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36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 animBg="1"/>
      <p:bldP spid="3" grpId="1" animBg="1"/>
    </p:bldLst>
  </p:timing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1" id="{C2ACEF09-F070-E54C-BE16-4C39880C3293}" vid="{D8C1E653-2373-1944-8184-CA1A421946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1593</TotalTime>
  <Words>781</Words>
  <Application>Microsoft Macintosh PowerPoint</Application>
  <PresentationFormat>Widescreen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Poppins</vt:lpstr>
      <vt:lpstr>Tema1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Araujo</dc:creator>
  <cp:lastModifiedBy>Gabriel Araujo</cp:lastModifiedBy>
  <cp:revision>4</cp:revision>
  <dcterms:created xsi:type="dcterms:W3CDTF">2025-03-30T19:09:45Z</dcterms:created>
  <dcterms:modified xsi:type="dcterms:W3CDTF">2025-04-03T20:18:29Z</dcterms:modified>
</cp:coreProperties>
</file>