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Imagem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260640"/>
            <a:ext cx="9142920" cy="53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Recursos Utilizados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u="sng" strike="noStrike" spc="-1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Vector2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 a estrutura que representa uma posição (X, Y) na tela.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u="sng" strike="noStrike" spc="-1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Uso</a:t>
            </a:r>
            <a:r>
              <a:rPr lang="pt-BR" sz="2000" strike="noStrike" spc="-1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Vector2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vetor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Vector2</a:t>
            </a: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vetor = </a:t>
            </a:r>
            <a:r>
              <a:rPr lang="pt-BR" sz="180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</a:t>
            </a: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strike="noStrike" spc="-1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Vector2</a:t>
            </a: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(0, 0);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Vector2</a:t>
            </a: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.Zero;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</a:t>
            </a: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pt-BR" sz="1800" strike="noStrike" spc="-1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Vector2</a:t>
            </a: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(0, 0);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m 85"/>
          <p:cNvPicPr/>
          <p:nvPr/>
        </p:nvPicPr>
        <p:blipFill>
          <a:blip r:embed="rId2"/>
          <a:stretch/>
        </p:blipFill>
        <p:spPr>
          <a:xfrm>
            <a:off x="271080" y="0"/>
            <a:ext cx="862092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260640"/>
            <a:ext cx="9142920" cy="707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pt-BR" sz="2000" u="sng" strike="noStrike" spc="-1" dirty="0" err="1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SpriteBatch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pt-BR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 a função que é encarregada por desenhar os </a:t>
            </a:r>
            <a:r>
              <a:rPr lang="pt-BR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sprites</a:t>
            </a:r>
            <a:r>
              <a:rPr lang="pt-BR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/texturas na tela, sua implementação é nativa do XNA.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pt-BR" sz="2000" u="sng" strike="noStrike" spc="-1" dirty="0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Uso</a:t>
            </a:r>
            <a:r>
              <a:rPr lang="pt-BR" sz="2000" strike="noStrike" spc="-1" dirty="0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spriteBatch</a:t>
            </a:r>
            <a:r>
              <a:rPr lang="pt-BR" spc="-1" dirty="0" err="1" smtClean="0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Begin</a:t>
            </a:r>
            <a:r>
              <a:rPr lang="pt-BR" spc="-1" dirty="0" smtClean="0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</a:rPr>
              <a:t>();</a:t>
            </a:r>
          </a:p>
          <a:p>
            <a:pPr algn="ctr">
              <a:lnSpc>
                <a:spcPct val="100000"/>
              </a:lnSpc>
            </a:pPr>
            <a:r>
              <a:rPr lang="pt-BR" spc="-1" dirty="0" smtClean="0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</a:rPr>
              <a:t>ou</a:t>
            </a:r>
          </a:p>
          <a:p>
            <a:pPr algn="ctr">
              <a:lnSpc>
                <a:spcPct val="100000"/>
              </a:lnSpc>
            </a:pPr>
            <a:r>
              <a:rPr lang="pt-BR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spriteBatch</a:t>
            </a:r>
            <a:r>
              <a:rPr lang="pt-BR" sz="1800" strike="noStrike" spc="-1" dirty="0" err="1" smtClean="0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r>
              <a:rPr lang="pt-BR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Begin</a:t>
            </a:r>
            <a:r>
              <a:rPr lang="pt-BR" sz="1800" strike="noStrike" spc="-1" dirty="0" smtClean="0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(0</a:t>
            </a:r>
            <a:r>
              <a:rPr lang="pt-BR" sz="1800" strike="noStrike" spc="-1" dirty="0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pt-BR" sz="1800" strike="noStrike" spc="-1" dirty="0" err="1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BlendState</a:t>
            </a:r>
            <a:r>
              <a:rPr lang="pt-BR" sz="1800" strike="noStrike" spc="-1" dirty="0" err="1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r>
              <a:rPr lang="pt-BR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NonPremultiplied</a:t>
            </a:r>
            <a:r>
              <a:rPr lang="pt-BR" sz="1800" strike="noStrike" spc="-1" dirty="0" smtClean="0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);</a:t>
            </a:r>
          </a:p>
          <a:p>
            <a:pPr algn="ctr">
              <a:lnSpc>
                <a:spcPct val="100000"/>
              </a:lnSpc>
            </a:pPr>
            <a:r>
              <a:rPr lang="pt-BR" sz="1800" strike="noStrike" spc="-1" dirty="0" smtClean="0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||</a:t>
            </a:r>
          </a:p>
          <a:p>
            <a:pPr algn="ctr">
              <a:lnSpc>
                <a:spcPct val="100000"/>
              </a:lnSpc>
            </a:pPr>
            <a:r>
              <a:rPr lang="pt-BR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spriteBatch</a:t>
            </a:r>
            <a:r>
              <a:rPr lang="pt-BR" sz="1800" strike="noStrike" spc="-1" dirty="0" err="1" smtClean="0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r>
              <a:rPr lang="pt-BR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Draw</a:t>
            </a:r>
            <a:r>
              <a:rPr lang="pt-BR" sz="1800" strike="noStrike" spc="-1" dirty="0" smtClean="0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(Texture2D</a:t>
            </a:r>
            <a:r>
              <a:rPr lang="pt-BR" sz="1800" strike="noStrike" spc="-1" dirty="0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Vector2, Color</a:t>
            </a:r>
            <a:r>
              <a:rPr lang="pt-BR" sz="1800" strike="noStrike" spc="-1" dirty="0" smtClean="0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);</a:t>
            </a:r>
          </a:p>
          <a:p>
            <a:pPr algn="ctr"/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spriteBatch</a:t>
            </a:r>
            <a:r>
              <a:rPr lang="pt-BR" spc="-1" dirty="0" err="1" smtClean="0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End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();</a:t>
            </a:r>
            <a:endParaRPr lang="pt-BR" dirty="0" smtClean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m 87"/>
          <p:cNvPicPr/>
          <p:nvPr/>
        </p:nvPicPr>
        <p:blipFill>
          <a:blip r:embed="rId2"/>
          <a:stretch/>
        </p:blipFill>
        <p:spPr>
          <a:xfrm>
            <a:off x="235080" y="36360"/>
            <a:ext cx="862092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260640"/>
            <a:ext cx="9142920" cy="569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u="sng" strike="noStrike" spc="-1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GameTime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 a função que é encarregada de gerenciar o tempo do jogo (linha de tempo), sua implementação é nativa do XNA.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u="sng" strike="noStrike" spc="-1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Uso</a:t>
            </a:r>
            <a:r>
              <a:rPr lang="pt-BR" sz="2000" strike="noStrike" spc="-1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gametime</a:t>
            </a: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.ElapsedGameTime.Milliseconds;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260640"/>
            <a:ext cx="9142920" cy="707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pt-BR" sz="2000" u="sng" strike="noStrike" spc="-1" dirty="0" err="1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pt-BR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 a estrutura que vamos usar para organizar e agrupar determinado tipo de objeto.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pt-BR" sz="2000" u="sng" strike="noStrike" spc="-1" dirty="0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Uso</a:t>
            </a:r>
            <a:r>
              <a:rPr lang="pt-BR" sz="2000" strike="noStrike" spc="-1" dirty="0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pt-BR" sz="1800" strike="noStrike" spc="-1" dirty="0" err="1" smtClean="0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</a:t>
            </a:r>
            <a:r>
              <a:rPr lang="pt-BR" sz="1800" strike="noStrike" spc="-1" dirty="0" smtClean="0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</a:t>
            </a:r>
            <a:r>
              <a:rPr lang="pt-BR" sz="1800" strike="noStrike" spc="-1" dirty="0" err="1" smtClean="0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</a:t>
            </a:r>
            <a:r>
              <a:rPr lang="pt-BR" sz="1800" strike="noStrike" spc="-1" dirty="0" smtClean="0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 </a:t>
            </a:r>
            <a:r>
              <a:rPr lang="pt-BR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listaDeTexto</a:t>
            </a:r>
            <a:r>
              <a:rPr lang="pt-BR" sz="1800" strike="noStrike" spc="-1" dirty="0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new </a:t>
            </a:r>
            <a:r>
              <a:rPr lang="pt-BR" sz="1800" strike="noStrike" spc="-1" dirty="0" err="1" smtClean="0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</a:t>
            </a:r>
            <a:r>
              <a:rPr lang="pt-BR" sz="1800" strike="noStrike" spc="-1" dirty="0" smtClean="0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</a:t>
            </a:r>
            <a:r>
              <a:rPr lang="pt-BR" sz="1800" strike="noStrike" spc="-1" dirty="0" err="1" smtClean="0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</a:t>
            </a:r>
            <a:r>
              <a:rPr lang="pt-BR" sz="1800" strike="noStrike" spc="-1" dirty="0" smtClean="0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&gt;;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pt-BR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listaDeTexto</a:t>
            </a:r>
            <a:r>
              <a:rPr lang="pt-BR" sz="1800" strike="noStrike" spc="-1" dirty="0" err="1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.add</a:t>
            </a:r>
            <a:r>
              <a:rPr lang="pt-BR" sz="1800" strike="noStrike" spc="-1" dirty="0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(“amarelo”);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pt-BR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listaDeTexto.Count</a:t>
            </a:r>
            <a:r>
              <a:rPr lang="pt-BR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pt-BR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listaDeTexto.Remove</a:t>
            </a:r>
            <a:r>
              <a:rPr lang="pt-BR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pt-BR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ListItem</a:t>
            </a:r>
            <a:r>
              <a:rPr lang="pt-BR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);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pt-BR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listaDeTexto.Clear</a:t>
            </a:r>
            <a:r>
              <a:rPr lang="pt-BR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();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/>
          <p:nvPr/>
        </p:nvPicPr>
        <p:blipFill>
          <a:blip r:embed="rId2"/>
          <a:stretch/>
        </p:blipFill>
        <p:spPr>
          <a:xfrm>
            <a:off x="252000" y="36360"/>
            <a:ext cx="862092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664000" y="476640"/>
            <a:ext cx="3969360" cy="4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2600" spc="-1">
                <a:latin typeface="Arial"/>
              </a:rPr>
              <a:t>Orientação a Objeto (OO)</a:t>
            </a:r>
            <a:endParaRPr/>
          </a:p>
        </p:txBody>
      </p:sp>
      <p:pic>
        <p:nvPicPr>
          <p:cNvPr id="93" name="Imagem 92"/>
          <p:cNvPicPr/>
          <p:nvPr/>
        </p:nvPicPr>
        <p:blipFill>
          <a:blip r:embed="rId2"/>
          <a:stretch/>
        </p:blipFill>
        <p:spPr>
          <a:xfrm>
            <a:off x="720000" y="963000"/>
            <a:ext cx="7675560" cy="5085000"/>
          </a:xfrm>
          <a:prstGeom prst="rect">
            <a:avLst/>
          </a:prstGeom>
          <a:ln>
            <a:noFill/>
          </a:ln>
        </p:spPr>
      </p:pic>
      <p:pic>
        <p:nvPicPr>
          <p:cNvPr id="94" name="Imagem 93"/>
          <p:cNvPicPr/>
          <p:nvPr/>
        </p:nvPicPr>
        <p:blipFill>
          <a:blip r:embed="rId3"/>
          <a:stretch/>
        </p:blipFill>
        <p:spPr>
          <a:xfrm>
            <a:off x="2664000" y="5904000"/>
            <a:ext cx="4132800" cy="65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m 72"/>
          <p:cNvPicPr/>
          <p:nvPr/>
        </p:nvPicPr>
        <p:blipFill>
          <a:blip r:embed="rId2"/>
          <a:stretch/>
        </p:blipFill>
        <p:spPr>
          <a:xfrm>
            <a:off x="235080" y="0"/>
            <a:ext cx="862092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m 73"/>
          <p:cNvPicPr/>
          <p:nvPr/>
        </p:nvPicPr>
        <p:blipFill>
          <a:blip r:embed="rId2"/>
          <a:stretch/>
        </p:blipFill>
        <p:spPr>
          <a:xfrm>
            <a:off x="235080" y="0"/>
            <a:ext cx="862092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260640"/>
            <a:ext cx="9142920" cy="539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u="sng" strike="noStrike" spc="-1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Texture2D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 a estrutura que representa uma imagem/textura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u="sng" strike="noStrike" spc="-1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Uso</a:t>
            </a:r>
            <a:r>
              <a:rPr lang="pt-BR" sz="2000" strike="noStrike" spc="-1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Texture2D </a:t>
            </a: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textura;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textura =  Content.Load&lt;</a:t>
            </a:r>
            <a:r>
              <a:rPr lang="pt-BR" sz="1800" strike="noStrike" spc="-1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Texture2D </a:t>
            </a: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&gt;(</a:t>
            </a:r>
            <a:r>
              <a:rPr lang="pt-BR" sz="180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“nome da textura”</a:t>
            </a: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textura.Width;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textura.Height;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2411640" y="4221000"/>
            <a:ext cx="457092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m 76"/>
          <p:cNvPicPr/>
          <p:nvPr/>
        </p:nvPicPr>
        <p:blipFill>
          <a:blip r:embed="rId2"/>
          <a:stretch/>
        </p:blipFill>
        <p:spPr>
          <a:xfrm>
            <a:off x="5472000" y="5603760"/>
            <a:ext cx="1020240" cy="948240"/>
          </a:xfrm>
          <a:prstGeom prst="rect">
            <a:avLst/>
          </a:prstGeom>
          <a:ln>
            <a:noFill/>
          </a:ln>
        </p:spPr>
      </p:pic>
      <p:pic>
        <p:nvPicPr>
          <p:cNvPr id="78" name="Imagem 77"/>
          <p:cNvPicPr/>
          <p:nvPr/>
        </p:nvPicPr>
        <p:blipFill>
          <a:blip r:embed="rId3"/>
          <a:stretch/>
        </p:blipFill>
        <p:spPr>
          <a:xfrm>
            <a:off x="3181680" y="5760000"/>
            <a:ext cx="634320" cy="634320"/>
          </a:xfrm>
          <a:prstGeom prst="rect">
            <a:avLst/>
          </a:prstGeom>
          <a:ln>
            <a:noFill/>
          </a:ln>
        </p:spPr>
      </p:pic>
      <p:pic>
        <p:nvPicPr>
          <p:cNvPr id="79" name="Imagem 78"/>
          <p:cNvPicPr/>
          <p:nvPr/>
        </p:nvPicPr>
        <p:blipFill>
          <a:blip r:embed="rId4"/>
          <a:stretch/>
        </p:blipFill>
        <p:spPr>
          <a:xfrm>
            <a:off x="805680" y="5773680"/>
            <a:ext cx="634320" cy="634320"/>
          </a:xfrm>
          <a:prstGeom prst="rect">
            <a:avLst/>
          </a:prstGeom>
          <a:ln>
            <a:noFill/>
          </a:ln>
        </p:spPr>
      </p:pic>
      <p:pic>
        <p:nvPicPr>
          <p:cNvPr id="80" name="Imagem 79"/>
          <p:cNvPicPr/>
          <p:nvPr/>
        </p:nvPicPr>
        <p:blipFill>
          <a:blip r:embed="rId5"/>
          <a:stretch/>
        </p:blipFill>
        <p:spPr>
          <a:xfrm>
            <a:off x="7645680" y="5760000"/>
            <a:ext cx="634320" cy="634320"/>
          </a:xfrm>
          <a:prstGeom prst="rect">
            <a:avLst/>
          </a:prstGeom>
          <a:ln>
            <a:noFill/>
          </a:ln>
        </p:spPr>
      </p:pic>
      <p:pic>
        <p:nvPicPr>
          <p:cNvPr id="81" name="Imagem 80"/>
          <p:cNvPicPr/>
          <p:nvPr/>
        </p:nvPicPr>
        <p:blipFill>
          <a:blip r:embed="rId6"/>
          <a:stretch/>
        </p:blipFill>
        <p:spPr>
          <a:xfrm>
            <a:off x="2376000" y="1008000"/>
            <a:ext cx="4536000" cy="453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260640"/>
            <a:ext cx="9142920" cy="539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u="sng" strike="noStrike" spc="-1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KeyboardState, Keyboard e Keys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 a estrutura que captura os comandos do teclado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u="sng" strike="noStrike" spc="-1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Uso</a:t>
            </a:r>
            <a:r>
              <a:rPr lang="pt-BR" sz="2000" strike="noStrike" spc="-1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KeyboardState </a:t>
            </a: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teclado;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teclado = </a:t>
            </a:r>
            <a:r>
              <a:rPr lang="pt-BR" sz="1800" strike="noStrike" spc="-1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Keyboard.</a:t>
            </a: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GetState();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teclado. IsKeyDown(</a:t>
            </a:r>
            <a:r>
              <a:rPr lang="pt-BR" sz="1800" strike="noStrike" spc="-1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Keys</a:t>
            </a: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.Enter);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teclado. IsKeyUp(</a:t>
            </a:r>
            <a:r>
              <a:rPr lang="pt-BR" sz="1800" strike="noStrike" spc="-1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Keys</a:t>
            </a: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.Enter);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m 82"/>
          <p:cNvPicPr/>
          <p:nvPr/>
        </p:nvPicPr>
        <p:blipFill>
          <a:blip r:embed="rId2"/>
          <a:stretch/>
        </p:blipFill>
        <p:spPr>
          <a:xfrm>
            <a:off x="1597680" y="1008000"/>
            <a:ext cx="5962320" cy="495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60640"/>
            <a:ext cx="9142920" cy="676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pt-BR" sz="2000" u="sng" strike="noStrike" spc="-1" dirty="0" err="1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Rectangle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pt-BR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 a estrutura que tem as </a:t>
            </a:r>
            <a:r>
              <a:rPr lang="pt-BR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informações </a:t>
            </a:r>
            <a:r>
              <a:rPr lang="pt-BR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 um retângulo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pt-BR" sz="2000" u="sng" strike="noStrike" spc="-1" dirty="0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Uso</a:t>
            </a:r>
            <a:r>
              <a:rPr lang="pt-BR" sz="2000" strike="noStrike" spc="-1" dirty="0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026" name="Picture 2" descr="C:\Users\Gustavo\Desktop\Sem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335" y="2564904"/>
            <a:ext cx="5048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m 84"/>
          <p:cNvPicPr/>
          <p:nvPr/>
        </p:nvPicPr>
        <p:blipFill>
          <a:blip r:embed="rId2"/>
          <a:stretch/>
        </p:blipFill>
        <p:spPr>
          <a:xfrm>
            <a:off x="271080" y="12600"/>
            <a:ext cx="862092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211</Words>
  <Application>Microsoft Office PowerPoint</Application>
  <PresentationFormat>Apresentação na tela (4:3)</PresentationFormat>
  <Paragraphs>114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Gustavo Travnik</cp:lastModifiedBy>
  <cp:revision>20</cp:revision>
  <dcterms:modified xsi:type="dcterms:W3CDTF">2016-01-20T01:55:26Z</dcterms:modified>
  <dc:language>pt-BR</dc:language>
</cp:coreProperties>
</file>