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7.png" ContentType="image/png"/>
  <Override PartName="/ppt/media/image5.jpeg" ContentType="image/jpeg"/>
  <Override PartName="/ppt/media/image6.png" ContentType="image/png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pt-BR" sz="4400" spc="-1">
                <a:latin typeface="Arial"/>
              </a:rPr>
              <a:t>Clique para editar o formato do texto do título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pt-BR" sz="3200" spc="-1">
                <a:latin typeface="Arial"/>
              </a:rPr>
              <a:t>Clique para editar o formato do texto da estrutura de tópicos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pt-BR" sz="2800" spc="-1">
                <a:latin typeface="Arial"/>
              </a:rPr>
              <a:t>2.º nível da estrutura de tópicos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pt-BR" sz="2400" spc="-1">
                <a:latin typeface="Arial"/>
              </a:rPr>
              <a:t>3.º nível da estrutura de tópicos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pt-BR" sz="2000" spc="-1">
                <a:latin typeface="Arial"/>
              </a:rPr>
              <a:t>4.º nível da estrutura de tópicos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pt-BR" sz="2000" spc="-1">
                <a:latin typeface="Arial"/>
              </a:rPr>
              <a:t>5.º nível da estrutura de tópicos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pt-BR" sz="2000" spc="-1">
                <a:latin typeface="Arial"/>
              </a:rPr>
              <a:t>6.º nível da estrutura de tópicos</a:t>
            </a:r>
            <a:endParaRPr/>
          </a:p>
          <a:p>
            <a:pPr lvl="6" marL="3024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pt-BR" sz="2000" spc="-1">
                <a:latin typeface="Arial"/>
              </a:rPr>
              <a:t>7.º nível da estrutura de tópicos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pt-BR" sz="4400" spc="-1">
                <a:latin typeface="Arial"/>
              </a:rPr>
              <a:t>Clique para editar o formato do texto do título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pt-BR" sz="3200" spc="-1">
                <a:latin typeface="Arial"/>
              </a:rPr>
              <a:t>Clique para editar o formato do texto da estrutura de tópicos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pt-BR" sz="2800" spc="-1">
                <a:latin typeface="Arial"/>
              </a:rPr>
              <a:t>2.º nível da estrutura de tópicos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pt-BR" sz="2400" spc="-1">
                <a:latin typeface="Arial"/>
              </a:rPr>
              <a:t>3.º nível da estrutura de tópicos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pt-BR" sz="2000" spc="-1">
                <a:latin typeface="Arial"/>
              </a:rPr>
              <a:t>4.º nível da estrutura de tópicos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pt-BR" sz="2000" spc="-1">
                <a:latin typeface="Arial"/>
              </a:rPr>
              <a:t>5.º nível da estrutura de tópicos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pt-BR" sz="2000" spc="-1">
                <a:latin typeface="Arial"/>
              </a:rPr>
              <a:t>6.º nível da estrutura de tópicos</a:t>
            </a:r>
            <a:endParaRPr/>
          </a:p>
          <a:p>
            <a:pPr lvl="6" marL="3024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pt-BR" sz="2000" spc="-1">
                <a:latin typeface="Arial"/>
              </a:rPr>
              <a:t>7.º nível da estrutura de tópicos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323640" y="3141000"/>
            <a:ext cx="8495640" cy="316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Desenvolvimento do seu jogo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endParaRPr/>
          </a:p>
          <a:p>
            <a:pPr>
              <a:lnSpc>
                <a:spcPct val="100000"/>
              </a:lnSpc>
            </a:pPr>
            <a:r>
              <a:rPr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 construção do game começa pelo seu planejamento, organizando as ideias, pesquisa e estudando as possibilidades de jogar, escrevendo o roteiro, criando o personagem e o mundo do jogo. Todo esse processo de planejamento e implementação passa pela criação, organização de documentação técnica, até que a equipe começa a fazer propriamente o jogo.</a:t>
            </a:r>
            <a:endParaRPr/>
          </a:p>
        </p:txBody>
      </p:sp>
      <p:pic>
        <p:nvPicPr>
          <p:cNvPr id="73" name="Picture 2" descr=""/>
          <p:cNvPicPr/>
          <p:nvPr/>
        </p:nvPicPr>
        <p:blipFill>
          <a:blip r:embed="rId1"/>
          <a:stretch/>
        </p:blipFill>
        <p:spPr>
          <a:xfrm>
            <a:off x="2627640" y="188640"/>
            <a:ext cx="3735000" cy="2801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251640" y="620640"/>
            <a:ext cx="8640000" cy="597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pt-B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Configuração de equipe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marL="216000" indent="-216000" algn="ctr">
              <a:lnSpc>
                <a:spcPct val="100000"/>
              </a:lnSpc>
              <a:buClr>
                <a:srgbClr val="ff0000"/>
              </a:buClr>
              <a:buFont typeface="Wingdings" charset="2"/>
              <a:buChar char=""/>
            </a:pPr>
            <a:r>
              <a:rPr lang="pt-BR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Profissional da Área de Game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marL="216000" indent="-216000" algn="ctr">
              <a:lnSpc>
                <a:spcPct val="100000"/>
              </a:lnSpc>
              <a:buFont typeface="Wingdings" charset="2"/>
              <a:buChar char=""/>
            </a:pPr>
            <a:r>
              <a:rPr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Profissional de Administração ou Gestão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marL="216000" indent="-216000" algn="ctr">
              <a:lnSpc>
                <a:spcPct val="100000"/>
              </a:lnSpc>
              <a:buFont typeface="Wingdings" charset="2"/>
              <a:buChar char=""/>
            </a:pPr>
            <a:r>
              <a:rPr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Profissional de Game Design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marL="216000" indent="-216000" algn="ctr">
              <a:lnSpc>
                <a:spcPct val="100000"/>
              </a:lnSpc>
              <a:buFont typeface="Wingdings" charset="2"/>
              <a:buChar char=""/>
            </a:pPr>
            <a:r>
              <a:rPr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Profissionais de Arte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marL="216000" indent="-216000" algn="ctr">
              <a:lnSpc>
                <a:spcPct val="100000"/>
              </a:lnSpc>
              <a:buFont typeface="Wingdings" charset="2"/>
              <a:buChar char=""/>
            </a:pPr>
            <a:r>
              <a:rPr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Profissionais de Áudio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marL="216000" indent="-216000" algn="ctr">
              <a:lnSpc>
                <a:spcPct val="100000"/>
              </a:lnSpc>
              <a:buFont typeface="Wingdings" charset="2"/>
              <a:buChar char=""/>
            </a:pPr>
            <a:r>
              <a:rPr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Profissionais de Programação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marL="216000" indent="-216000" algn="ctr">
              <a:lnSpc>
                <a:spcPct val="100000"/>
              </a:lnSpc>
              <a:buFont typeface="Wingdings" charset="2"/>
              <a:buChar char=""/>
            </a:pPr>
            <a:r>
              <a:rPr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Equipe de Game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ustomShape 1"/>
          <p:cNvSpPr/>
          <p:nvPr/>
        </p:nvSpPr>
        <p:spPr>
          <a:xfrm>
            <a:off x="179640" y="274680"/>
            <a:ext cx="8784000" cy="639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pt-BR" sz="18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Game Design Document (GDD)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r>
              <a:rPr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 GDD é a documentação padrão de um jogo que vai ser desenvolvido, é nele que você especifica padrões, objetivos, plataforma, mecânica, etc....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pt-BR" sz="18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Exemplo de um GDD de um jogo 2D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b="1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Nome:</a:t>
            </a:r>
            <a:r>
              <a:rPr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Fluffy Quest.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Gênero: </a:t>
            </a:r>
            <a:r>
              <a:rPr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Aventura.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Plataforma: </a:t>
            </a:r>
            <a:r>
              <a:rPr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Windows (XP, Vista, 7, 8, 8.1, 10).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Público-Alvo: </a:t>
            </a:r>
            <a:r>
              <a:rPr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Os alunos do Mini Curso.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História: </a:t>
            </a:r>
            <a:r>
              <a:rPr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Não possui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Ambientação:</a:t>
            </a:r>
            <a:r>
              <a:rPr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Grama verde com pedras.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Objetivo do Projeto:</a:t>
            </a:r>
            <a:r>
              <a:rPr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O Objetivo é coletar todos os biscoitos.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179640" y="274680"/>
            <a:ext cx="8784000" cy="639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Mecânica: a movimentação é livre, controlada pelas setas.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Regras do jogo: Não pode sair da tela nem ultrapassar as pedras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Níveis: 1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            </a:t>
            </a:r>
            <a:r>
              <a:rPr b="1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Personagem:                                                                              Biscoito:</a:t>
            </a:r>
            <a:endParaRPr/>
          </a:p>
        </p:txBody>
      </p:sp>
      <p:pic>
        <p:nvPicPr>
          <p:cNvPr id="77" name="" descr=""/>
          <p:cNvPicPr/>
          <p:nvPr/>
        </p:nvPicPr>
        <p:blipFill>
          <a:blip r:embed="rId1"/>
          <a:stretch/>
        </p:blipFill>
        <p:spPr>
          <a:xfrm>
            <a:off x="1224000" y="4752000"/>
            <a:ext cx="1504080" cy="865800"/>
          </a:xfrm>
          <a:prstGeom prst="rect">
            <a:avLst/>
          </a:prstGeom>
          <a:ln>
            <a:noFill/>
          </a:ln>
        </p:spPr>
      </p:pic>
      <p:pic>
        <p:nvPicPr>
          <p:cNvPr id="78" name="" descr=""/>
          <p:cNvPicPr/>
          <p:nvPr/>
        </p:nvPicPr>
        <p:blipFill>
          <a:blip r:embed="rId2"/>
          <a:stretch/>
        </p:blipFill>
        <p:spPr>
          <a:xfrm>
            <a:off x="6709680" y="4536000"/>
            <a:ext cx="634320" cy="634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Application>LibreOffice/5.0.2.2$Windows_x86 LibreOffice_project/37b43f919e4de5eeaca9b9755ed688758a8251fe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language>pt-BR</dc:language>
  <dcterms:modified xsi:type="dcterms:W3CDTF">2016-01-12T09:32:07Z</dcterms:modified>
  <cp:revision>2</cp:revision>
</cp:coreProperties>
</file>