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74" r:id="rId3"/>
    <p:sldId id="258" r:id="rId4"/>
    <p:sldId id="259" r:id="rId5"/>
    <p:sldId id="260" r:id="rId6"/>
    <p:sldId id="262" r:id="rId7"/>
    <p:sldId id="275" r:id="rId8"/>
    <p:sldId id="264" r:id="rId9"/>
    <p:sldId id="270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Montserrat" pitchFamily="2" charset="0"/>
      <p:regular r:id="rId20"/>
      <p:bold r:id="rId21"/>
      <p:italic r:id="rId22"/>
      <p:boldItalic r:id="rId23"/>
    </p:embeddedFont>
    <p:embeddedFont>
      <p:font typeface="Open Sans Extra Bold" panose="020B0604020202020204" charset="0"/>
      <p:regular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en-US"/>
    </a:defPPr>
    <a:lvl1pPr marL="0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572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145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716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289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2861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434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006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578" algn="l" defTabSz="45714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B0"/>
    <a:srgbClr val="C7F5F0"/>
    <a:srgbClr val="48E0CE"/>
    <a:srgbClr val="37DDC9"/>
    <a:srgbClr val="26DAC5"/>
    <a:srgbClr val="33DDDD"/>
    <a:srgbClr val="109BDA"/>
    <a:srgbClr val="BCE7FA"/>
    <a:srgbClr val="00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FBDD7-DB63-F074-D25F-04DD1F4F3FF7}" v="20" dt="2022-11-18T19:17:32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82" d="100"/>
          <a:sy n="82" d="100"/>
        </p:scale>
        <p:origin x="-2454" y="-1146"/>
      </p:cViewPr>
      <p:guideLst>
        <p:guide orient="horz" pos="1080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16ea6c9ac1433af43c5275eb877da85f526bb8ca8a60714e6040ff4d5036bac7::" providerId="AD" clId="Web-{5D3FBDD7-DB63-F074-D25F-04DD1F4F3FF7}"/>
    <pc:docChg chg="modSld">
      <pc:chgData name="Usuário Convidado" userId="S::urn:spo:anon#16ea6c9ac1433af43c5275eb877da85f526bb8ca8a60714e6040ff4d5036bac7::" providerId="AD" clId="Web-{5D3FBDD7-DB63-F074-D25F-04DD1F4F3FF7}" dt="2022-11-18T19:17:32.936" v="10" actId="20577"/>
      <pc:docMkLst>
        <pc:docMk/>
      </pc:docMkLst>
      <pc:sldChg chg="modSp">
        <pc:chgData name="Usuário Convidado" userId="S::urn:spo:anon#16ea6c9ac1433af43c5275eb877da85f526bb8ca8a60714e6040ff4d5036bac7::" providerId="AD" clId="Web-{5D3FBDD7-DB63-F074-D25F-04DD1F4F3FF7}" dt="2022-11-18T19:17:32.936" v="10" actId="20577"/>
        <pc:sldMkLst>
          <pc:docMk/>
          <pc:sldMk cId="2719249801" sldId="266"/>
        </pc:sldMkLst>
        <pc:spChg chg="mod">
          <ac:chgData name="Usuário Convidado" userId="S::urn:spo:anon#16ea6c9ac1433af43c5275eb877da85f526bb8ca8a60714e6040ff4d5036bac7::" providerId="AD" clId="Web-{5D3FBDD7-DB63-F074-D25F-04DD1F4F3FF7}" dt="2022-11-18T19:17:32.936" v="10" actId="20577"/>
          <ac:spMkLst>
            <pc:docMk/>
            <pc:sldMk cId="2719249801" sldId="266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6980-9D9A-4413-907C-B50EB72D7AB1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DDF32-AACE-49EF-A461-9D82BF97D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7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572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145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716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289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861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434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006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578" algn="l" defTabSz="4571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DDF32-AACE-49EF-A461-9D82BF97D0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DDF32-AACE-49EF-A461-9D82BF97D0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1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CEB4-33D8-4EB9-9DCA-53C9B6242BA2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F70A-A02D-493D-80DA-E151AF8BA8A3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37320"/>
            <a:ext cx="1028700" cy="29257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320"/>
            <a:ext cx="3009900" cy="292576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9B89-C592-4B26-A5C4-7DDC08BF5898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2BB-7175-43EB-B6EA-A72BB0A32F06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203451"/>
            <a:ext cx="3886200" cy="681038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453357"/>
            <a:ext cx="3886200" cy="750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5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1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7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2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28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4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00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57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AD5F-2E41-4F88-8214-302AD7EE4CBC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800100"/>
            <a:ext cx="2019300" cy="22629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9385-880B-4368-A01F-06D3A2B86327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7557"/>
            <a:ext cx="2020094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72" indent="0">
              <a:buNone/>
              <a:defRPr sz="1000" b="1"/>
            </a:lvl2pPr>
            <a:lvl3pPr marL="457145" indent="0">
              <a:buNone/>
              <a:defRPr sz="900" b="1"/>
            </a:lvl3pPr>
            <a:lvl4pPr marL="685716" indent="0">
              <a:buNone/>
              <a:defRPr sz="800" b="1"/>
            </a:lvl4pPr>
            <a:lvl5pPr marL="914289" indent="0">
              <a:buNone/>
              <a:defRPr sz="800" b="1"/>
            </a:lvl5pPr>
            <a:lvl6pPr marL="1142861" indent="0">
              <a:buNone/>
              <a:defRPr sz="800" b="1"/>
            </a:lvl6pPr>
            <a:lvl7pPr marL="1371434" indent="0">
              <a:buNone/>
              <a:defRPr sz="800" b="1"/>
            </a:lvl7pPr>
            <a:lvl8pPr marL="1600006" indent="0">
              <a:buNone/>
              <a:defRPr sz="800" b="1"/>
            </a:lvl8pPr>
            <a:lvl9pPr marL="1828578" indent="0">
              <a:buNone/>
              <a:defRPr sz="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087438"/>
            <a:ext cx="2020094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767557"/>
            <a:ext cx="2020888" cy="31988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72" indent="0">
              <a:buNone/>
              <a:defRPr sz="1000" b="1"/>
            </a:lvl2pPr>
            <a:lvl3pPr marL="457145" indent="0">
              <a:buNone/>
              <a:defRPr sz="900" b="1"/>
            </a:lvl3pPr>
            <a:lvl4pPr marL="685716" indent="0">
              <a:buNone/>
              <a:defRPr sz="800" b="1"/>
            </a:lvl4pPr>
            <a:lvl5pPr marL="914289" indent="0">
              <a:buNone/>
              <a:defRPr sz="800" b="1"/>
            </a:lvl5pPr>
            <a:lvl6pPr marL="1142861" indent="0">
              <a:buNone/>
              <a:defRPr sz="800" b="1"/>
            </a:lvl6pPr>
            <a:lvl7pPr marL="1371434" indent="0">
              <a:buNone/>
              <a:defRPr sz="800" b="1"/>
            </a:lvl7pPr>
            <a:lvl8pPr marL="1600006" indent="0">
              <a:buNone/>
              <a:defRPr sz="800" b="1"/>
            </a:lvl8pPr>
            <a:lvl9pPr marL="1828578" indent="0">
              <a:buNone/>
              <a:defRPr sz="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087438"/>
            <a:ext cx="2020888" cy="19756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4B19-529B-4CDA-BAF7-C64B730BF746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6C3B5-660C-48E7-AE81-1C363E1EA42D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83D3-B883-460A-8459-E29C9927209C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36526"/>
            <a:ext cx="1504157" cy="5810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36526"/>
            <a:ext cx="2555875" cy="292655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717550"/>
            <a:ext cx="1504157" cy="2345532"/>
          </a:xfrm>
        </p:spPr>
        <p:txBody>
          <a:bodyPr/>
          <a:lstStyle>
            <a:lvl1pPr marL="0" indent="0">
              <a:buNone/>
              <a:defRPr sz="700"/>
            </a:lvl1pPr>
            <a:lvl2pPr marL="228572" indent="0">
              <a:buNone/>
              <a:defRPr sz="600"/>
            </a:lvl2pPr>
            <a:lvl3pPr marL="457145" indent="0">
              <a:buNone/>
              <a:defRPr sz="500"/>
            </a:lvl3pPr>
            <a:lvl4pPr marL="685716" indent="0">
              <a:buNone/>
              <a:defRPr sz="500"/>
            </a:lvl4pPr>
            <a:lvl5pPr marL="914289" indent="0">
              <a:buNone/>
              <a:defRPr sz="500"/>
            </a:lvl5pPr>
            <a:lvl6pPr marL="1142861" indent="0">
              <a:buNone/>
              <a:defRPr sz="500"/>
            </a:lvl6pPr>
            <a:lvl7pPr marL="1371434" indent="0">
              <a:buNone/>
              <a:defRPr sz="500"/>
            </a:lvl7pPr>
            <a:lvl8pPr marL="1600006" indent="0">
              <a:buNone/>
              <a:defRPr sz="500"/>
            </a:lvl8pPr>
            <a:lvl9pPr marL="1828578" indent="0">
              <a:buNone/>
              <a:defRPr sz="5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A286-E71E-4062-8AFC-817E4ACA1213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5" y="2400301"/>
            <a:ext cx="2743200" cy="28336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5" y="306388"/>
            <a:ext cx="2743200" cy="2057400"/>
          </a:xfrm>
        </p:spPr>
        <p:txBody>
          <a:bodyPr/>
          <a:lstStyle>
            <a:lvl1pPr marL="0" indent="0">
              <a:buNone/>
              <a:defRPr sz="1600"/>
            </a:lvl1pPr>
            <a:lvl2pPr marL="228572" indent="0">
              <a:buNone/>
              <a:defRPr sz="1400"/>
            </a:lvl2pPr>
            <a:lvl3pPr marL="457145" indent="0">
              <a:buNone/>
              <a:defRPr sz="1200"/>
            </a:lvl3pPr>
            <a:lvl4pPr marL="685716" indent="0">
              <a:buNone/>
              <a:defRPr sz="1000"/>
            </a:lvl4pPr>
            <a:lvl5pPr marL="914289" indent="0">
              <a:buNone/>
              <a:defRPr sz="1000"/>
            </a:lvl5pPr>
            <a:lvl6pPr marL="1142861" indent="0">
              <a:buNone/>
              <a:defRPr sz="1000"/>
            </a:lvl6pPr>
            <a:lvl7pPr marL="1371434" indent="0">
              <a:buNone/>
              <a:defRPr sz="1000"/>
            </a:lvl7pPr>
            <a:lvl8pPr marL="1600006" indent="0">
              <a:buNone/>
              <a:defRPr sz="1000"/>
            </a:lvl8pPr>
            <a:lvl9pPr marL="1828578" indent="0">
              <a:buNone/>
              <a:defRPr sz="1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5" y="2683670"/>
            <a:ext cx="2743200" cy="402431"/>
          </a:xfrm>
        </p:spPr>
        <p:txBody>
          <a:bodyPr/>
          <a:lstStyle>
            <a:lvl1pPr marL="0" indent="0">
              <a:buNone/>
              <a:defRPr sz="700"/>
            </a:lvl1pPr>
            <a:lvl2pPr marL="228572" indent="0">
              <a:buNone/>
              <a:defRPr sz="600"/>
            </a:lvl2pPr>
            <a:lvl3pPr marL="457145" indent="0">
              <a:buNone/>
              <a:defRPr sz="500"/>
            </a:lvl3pPr>
            <a:lvl4pPr marL="685716" indent="0">
              <a:buNone/>
              <a:defRPr sz="500"/>
            </a:lvl4pPr>
            <a:lvl5pPr marL="914289" indent="0">
              <a:buNone/>
              <a:defRPr sz="500"/>
            </a:lvl5pPr>
            <a:lvl6pPr marL="1142861" indent="0">
              <a:buNone/>
              <a:defRPr sz="500"/>
            </a:lvl6pPr>
            <a:lvl7pPr marL="1371434" indent="0">
              <a:buNone/>
              <a:defRPr sz="500"/>
            </a:lvl7pPr>
            <a:lvl8pPr marL="1600006" indent="0">
              <a:buNone/>
              <a:defRPr sz="500"/>
            </a:lvl8pPr>
            <a:lvl9pPr marL="1828578" indent="0">
              <a:buNone/>
              <a:defRPr sz="5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BE09-B108-4AA6-84A8-15E991A8C22C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</p:spPr>
        <p:txBody>
          <a:bodyPr vert="horz" lIns="45714" tIns="22857" rIns="45714" bIns="22857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</p:spPr>
        <p:txBody>
          <a:bodyPr vert="horz" lIns="45714" tIns="22857" rIns="45714" bIns="2285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3178176"/>
            <a:ext cx="1066800" cy="182563"/>
          </a:xfrm>
          <a:prstGeom prst="rect">
            <a:avLst/>
          </a:prstGeom>
        </p:spPr>
        <p:txBody>
          <a:bodyPr vert="horz" lIns="45714" tIns="22857" rIns="45714" bIns="2285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5448-B972-40E3-AD7A-56C1D8E5B2E0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3178176"/>
            <a:ext cx="1447800" cy="182563"/>
          </a:xfrm>
          <a:prstGeom prst="rect">
            <a:avLst/>
          </a:prstGeom>
        </p:spPr>
        <p:txBody>
          <a:bodyPr vert="horz" lIns="45714" tIns="22857" rIns="45714" bIns="2285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3178176"/>
            <a:ext cx="1066800" cy="182563"/>
          </a:xfrm>
          <a:prstGeom prst="rect">
            <a:avLst/>
          </a:prstGeom>
        </p:spPr>
        <p:txBody>
          <a:bodyPr vert="horz" lIns="45714" tIns="22857" rIns="45714" bIns="2285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145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9" indent="-171429" algn="l" defTabSz="45714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30" indent="-142857" algn="l" defTabSz="45714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31" indent="-114286" algn="l" defTabSz="457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003" indent="-114286" algn="l" defTabSz="457145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575" indent="-114286" algn="l" defTabSz="457145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148" indent="-114286" algn="l" defTabSz="45714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719" indent="-114286" algn="l" defTabSz="45714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292" indent="-114286" algn="l" defTabSz="45714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2864" indent="-114286" algn="l" defTabSz="457145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72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45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16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89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61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434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006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578" algn="l" defTabSz="457145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roc.prefeitura.sp.gov.b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ei.prefeitura.sp.gov.b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3"/>
          <p:cNvSpPr txBox="1"/>
          <p:nvPr/>
        </p:nvSpPr>
        <p:spPr>
          <a:xfrm>
            <a:off x="4127708" y="2499742"/>
            <a:ext cx="4188708" cy="310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9"/>
              </a:lnSpc>
            </a:pPr>
            <a:r>
              <a:rPr lang="en-US" sz="1800" dirty="0">
                <a:solidFill>
                  <a:srgbClr val="FFFFFF"/>
                </a:solidFill>
                <a:latin typeface="Montserrat"/>
              </a:rPr>
              <a:t>arquivo@prefeitura.sp.gov.br</a:t>
            </a:r>
            <a:endParaRPr lang="pt-BR" dirty="0"/>
          </a:p>
        </p:txBody>
      </p:sp>
      <p:sp>
        <p:nvSpPr>
          <p:cNvPr id="24" name="TextBox 24"/>
          <p:cNvSpPr txBox="1"/>
          <p:nvPr/>
        </p:nvSpPr>
        <p:spPr>
          <a:xfrm>
            <a:off x="4480179" y="1688877"/>
            <a:ext cx="3908245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9"/>
              </a:lnSpc>
            </a:pPr>
            <a:r>
              <a:rPr lang="en-US" sz="16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DE ACESSO AO REQUERIMENTO ELETRÔNICO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139292"/>
            <a:ext cx="3946771" cy="22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 t="21481" r="20034" b="39846"/>
          <a:stretch/>
        </p:blipFill>
        <p:spPr>
          <a:xfrm rot="5400000">
            <a:off x="-1705248" y="1705248"/>
            <a:ext cx="5164038" cy="17535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ACF0A3-63BD-4B44-9D43-C237D5341C8D}"/>
              </a:ext>
            </a:extLst>
          </p:cNvPr>
          <p:cNvSpPr txBox="1"/>
          <p:nvPr/>
        </p:nvSpPr>
        <p:spPr>
          <a:xfrm>
            <a:off x="3658060" y="415224"/>
            <a:ext cx="1490005" cy="347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8952" tIns="19475" rIns="38952" bIns="1947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b="1" dirty="0">
                <a:latin typeface="Tahoma"/>
                <a:ea typeface="Tahoma"/>
                <a:cs typeface="Tahoma"/>
              </a:rPr>
              <a:t>Sumário</a:t>
            </a:r>
          </a:p>
        </p:txBody>
      </p:sp>
      <p:graphicFrame>
        <p:nvGraphicFramePr>
          <p:cNvPr id="7" name="Tabela 17">
            <a:extLst>
              <a:ext uri="{FF2B5EF4-FFF2-40B4-BE49-F238E27FC236}">
                <a16:creationId xmlns:a16="http://schemas.microsoft.com/office/drawing/2014/main" id="{D3A684E9-78A1-45C1-8FBA-42788455E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1662"/>
              </p:ext>
            </p:extLst>
          </p:nvPr>
        </p:nvGraphicFramePr>
        <p:xfrm>
          <a:off x="3694523" y="1041786"/>
          <a:ext cx="3289747" cy="373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226">
                  <a:extLst>
                    <a:ext uri="{9D8B030D-6E8A-4147-A177-3AD203B41FA5}">
                      <a16:colId xmlns:a16="http://schemas.microsoft.com/office/drawing/2014/main" val="1955634682"/>
                    </a:ext>
                  </a:extLst>
                </a:gridCol>
                <a:gridCol w="289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r>
                        <a:rPr lang="pt-BR" sz="1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Apresentação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5062"/>
                  </a:ext>
                </a:extLst>
              </a:tr>
              <a:tr h="208672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Como pedir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239948"/>
                  </a:ext>
                </a:extLst>
              </a:tr>
              <a:tr h="208672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Empréstimo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 Documento - SIMPROC</a:t>
                      </a:r>
                      <a:endParaRPr lang="pt-BR" sz="10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584998"/>
                  </a:ext>
                </a:extLst>
              </a:tr>
              <a:tr h="506329">
                <a:tc>
                  <a:txBody>
                    <a:bodyPr/>
                    <a:lstStyle/>
                    <a:p>
                      <a:pPr marL="0" marR="0" indent="0" algn="l" defTabSz="13336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Iniciando o Requerimento Interno de Vistas de Processos Encerrados - SEI! Parte 1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816172"/>
                  </a:ext>
                </a:extLst>
              </a:tr>
              <a:tr h="506329">
                <a:tc>
                  <a:txBody>
                    <a:bodyPr/>
                    <a:lstStyle/>
                    <a:p>
                      <a:pPr marL="0" marR="0" indent="0" algn="l" defTabSz="13336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Iniciando o Requerimento Interno de Vistas de Processos Encerrados - SEI! Parte 2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672">
                <a:tc>
                  <a:txBody>
                    <a:bodyPr/>
                    <a:lstStyle/>
                    <a:p>
                      <a:r>
                        <a:rPr lang="pt-BR" sz="1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Recebimento</a:t>
                      </a:r>
                      <a:r>
                        <a:rPr lang="pt-BR" sz="1000" b="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 processo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Informações Importantes 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80622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170622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30667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19350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3545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043809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443031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09142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005158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683060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75351"/>
                  </a:ext>
                </a:extLst>
              </a:tr>
              <a:tr h="152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88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0238" r="21483" b="28554"/>
          <a:stretch/>
        </p:blipFill>
        <p:spPr>
          <a:xfrm rot="1014394" flipH="1">
            <a:off x="403948" y="4316294"/>
            <a:ext cx="3345524" cy="1330479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033810" y="217324"/>
            <a:ext cx="7437229" cy="1643448"/>
            <a:chOff x="0" y="76200"/>
            <a:chExt cx="19832610" cy="4382528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19832610" cy="3077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96"/>
                </a:lnSpc>
              </a:pPr>
              <a:r>
                <a:rPr lang="pt-BR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Apresentação</a:t>
              </a:r>
            </a:p>
            <a:p>
              <a:pPr>
                <a:lnSpc>
                  <a:spcPts val="4496"/>
                </a:lnSpc>
              </a:pPr>
              <a:endParaRPr lang="en-US" sz="4100" spc="20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988093" y="2295056"/>
              <a:ext cx="15557506" cy="8891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96"/>
                </a:lnSpc>
              </a:pPr>
              <a:r>
                <a:rPr lang="pt-BR" sz="2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 que é?                                     Objetivo</a:t>
              </a:r>
              <a:endParaRPr lang="en-US" sz="2200" spc="118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808979"/>
              <a:ext cx="17478778" cy="649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92"/>
                </a:lnSpc>
              </a:pPr>
              <a:endParaRPr lang="en-US" sz="1300" spc="25" dirty="0">
                <a:solidFill>
                  <a:srgbClr val="332B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1"/>
            <a:ext cx="719064" cy="5152003"/>
          </a:xfrm>
          <a:prstGeom prst="rect">
            <a:avLst/>
          </a:prstGeom>
          <a:solidFill>
            <a:srgbClr val="48E0CE"/>
          </a:solidFill>
        </p:spPr>
      </p:sp>
      <p:sp>
        <p:nvSpPr>
          <p:cNvPr id="11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763000" y="4914900"/>
            <a:ext cx="342900" cy="209550"/>
          </a:xfrm>
        </p:spPr>
        <p:txBody>
          <a:bodyPr/>
          <a:lstStyle/>
          <a:p>
            <a:fld id="{B6F15528-21DE-4FAA-801E-634DDDAF4B2B}" type="slidenum">
              <a:rPr lang="en-US" sz="900"/>
              <a:pPr/>
              <a:t>3</a:t>
            </a:fld>
            <a:endParaRPr lang="en-US" sz="500" dirty="0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813950C-E4C5-4E15-AF5F-3FAE063B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45812"/>
              </p:ext>
            </p:extLst>
          </p:nvPr>
        </p:nvGraphicFramePr>
        <p:xfrm>
          <a:off x="971600" y="1617116"/>
          <a:ext cx="4969501" cy="1614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116">
                  <a:extLst>
                    <a:ext uri="{9D8B030D-6E8A-4147-A177-3AD203B41FA5}">
                      <a16:colId xmlns:a16="http://schemas.microsoft.com/office/drawing/2014/main" val="1372475600"/>
                    </a:ext>
                  </a:extLst>
                </a:gridCol>
                <a:gridCol w="171195">
                  <a:extLst>
                    <a:ext uri="{9D8B030D-6E8A-4147-A177-3AD203B41FA5}">
                      <a16:colId xmlns:a16="http://schemas.microsoft.com/office/drawing/2014/main" val="377815678"/>
                    </a:ext>
                  </a:extLst>
                </a:gridCol>
                <a:gridCol w="946190">
                  <a:extLst>
                    <a:ext uri="{9D8B030D-6E8A-4147-A177-3AD203B41FA5}">
                      <a16:colId xmlns:a16="http://schemas.microsoft.com/office/drawing/2014/main" val="3583347231"/>
                    </a:ext>
                  </a:extLst>
                </a:gridCol>
              </a:tblGrid>
              <a:tr h="1340958">
                <a:tc>
                  <a:txBody>
                    <a:bodyPr/>
                    <a:lstStyle/>
                    <a:p>
                      <a:pPr marL="0" marR="0" lvl="0" indent="0" algn="just" defTabSz="133365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Requerimento realizado eletronicamente por usuário interno via formulário padronizado, previamente cadastrado, visando solicitar vistas de processos físicos encerrados que estão sob custódia do Arquivo Público Municipal – ARQUIP, com entrega de cópia digitalizada, integral e certificada dos processos, por meio do SEI!</a:t>
                      </a:r>
                    </a:p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57916"/>
                  </a:ext>
                </a:extLst>
              </a:tr>
            </a:tbl>
          </a:graphicData>
        </a:graphic>
      </p:graphicFrame>
      <p:graphicFrame>
        <p:nvGraphicFramePr>
          <p:cNvPr id="14" name="Tabela 12">
            <a:extLst>
              <a:ext uri="{FF2B5EF4-FFF2-40B4-BE49-F238E27FC236}">
                <a16:creationId xmlns:a16="http://schemas.microsoft.com/office/drawing/2014/main" id="{D813950C-E4C5-4E15-AF5F-3FAE063BF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2121"/>
              </p:ext>
            </p:extLst>
          </p:nvPr>
        </p:nvGraphicFramePr>
        <p:xfrm>
          <a:off x="5580111" y="1738944"/>
          <a:ext cx="3563889" cy="113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555">
                  <a:extLst>
                    <a:ext uri="{9D8B030D-6E8A-4147-A177-3AD203B41FA5}">
                      <a16:colId xmlns:a16="http://schemas.microsoft.com/office/drawing/2014/main" val="1372475600"/>
                    </a:ext>
                  </a:extLst>
                </a:gridCol>
                <a:gridCol w="122772">
                  <a:extLst>
                    <a:ext uri="{9D8B030D-6E8A-4147-A177-3AD203B41FA5}">
                      <a16:colId xmlns:a16="http://schemas.microsoft.com/office/drawing/2014/main" val="377815678"/>
                    </a:ext>
                  </a:extLst>
                </a:gridCol>
                <a:gridCol w="678562">
                  <a:extLst>
                    <a:ext uri="{9D8B030D-6E8A-4147-A177-3AD203B41FA5}">
                      <a16:colId xmlns:a16="http://schemas.microsoft.com/office/drawing/2014/main" val="3583347231"/>
                    </a:ext>
                  </a:extLst>
                </a:gridCol>
              </a:tblGrid>
              <a:tr h="1002101">
                <a:tc>
                  <a:txBody>
                    <a:bodyPr/>
                    <a:lstStyle/>
                    <a:p>
                      <a:pPr marL="0" marR="0" lvl="0" indent="0" algn="just" defTabSz="133365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Proporcionar celeridade no atendimento, além de contribuir para a preservação dos documentos, transparência e economia para a Administração Municipal.</a:t>
                      </a:r>
                    </a:p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600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600" dirty="0"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57916"/>
                  </a:ext>
                </a:extLst>
              </a:tr>
            </a:tbl>
          </a:graphicData>
        </a:graphic>
      </p:graphicFrame>
      <p:sp>
        <p:nvSpPr>
          <p:cNvPr id="15" name="Título 6">
            <a:extLst>
              <a:ext uri="{FF2B5EF4-FFF2-40B4-BE49-F238E27FC236}">
                <a16:creationId xmlns:a16="http://schemas.microsoft.com/office/drawing/2014/main" id="{42BB5E2C-2B99-40F0-B90A-418E400DA59C}"/>
              </a:ext>
            </a:extLst>
          </p:cNvPr>
          <p:cNvSpPr txBox="1">
            <a:spLocks/>
          </p:cNvSpPr>
          <p:nvPr/>
        </p:nvSpPr>
        <p:spPr>
          <a:xfrm>
            <a:off x="1326311" y="3640247"/>
            <a:ext cx="1877537" cy="381698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66675" tIns="33338" rIns="66675" bIns="33338" rtlCol="0" anchor="ctr">
            <a:noAutofit/>
          </a:bodyPr>
          <a:lstStyle>
            <a:lvl1pPr algn="ctr" defTabSz="1333652" rtl="0" eaLnBrk="1" latinLnBrk="0" hangingPunct="1">
              <a:spcBef>
                <a:spcPct val="0"/>
              </a:spcBef>
              <a:buNone/>
              <a:defRPr sz="6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Tahoma"/>
                <a:ea typeface="Tahoma"/>
                <a:cs typeface="Tahoma"/>
              </a:rPr>
              <a:t>Fases do atendimento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26075"/>
          <a:stretch/>
        </p:blipFill>
        <p:spPr>
          <a:xfrm>
            <a:off x="3477718" y="2968618"/>
            <a:ext cx="5256244" cy="1724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3" t="20238" r="21483" b="29428"/>
          <a:stretch/>
        </p:blipFill>
        <p:spPr>
          <a:xfrm rot="11860181" flipH="1">
            <a:off x="5772792" y="-655561"/>
            <a:ext cx="3155974" cy="1435750"/>
          </a:xfrm>
          <a:prstGeom prst="rect">
            <a:avLst/>
          </a:prstGeom>
        </p:spPr>
      </p:pic>
      <p:graphicFrame>
        <p:nvGraphicFramePr>
          <p:cNvPr id="9" name="Tabela 21">
            <a:extLst>
              <a:ext uri="{FF2B5EF4-FFF2-40B4-BE49-F238E27FC236}">
                <a16:creationId xmlns:a16="http://schemas.microsoft.com/office/drawing/2014/main" id="{8A5ECA77-343B-4935-840E-A37FBC61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4267"/>
              </p:ext>
            </p:extLst>
          </p:nvPr>
        </p:nvGraphicFramePr>
        <p:xfrm>
          <a:off x="479583" y="1233929"/>
          <a:ext cx="7891038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581">
                  <a:extLst>
                    <a:ext uri="{9D8B030D-6E8A-4147-A177-3AD203B41FA5}">
                      <a16:colId xmlns:a16="http://schemas.microsoft.com/office/drawing/2014/main" val="3856921440"/>
                    </a:ext>
                  </a:extLst>
                </a:gridCol>
                <a:gridCol w="251284">
                  <a:extLst>
                    <a:ext uri="{9D8B030D-6E8A-4147-A177-3AD203B41FA5}">
                      <a16:colId xmlns:a16="http://schemas.microsoft.com/office/drawing/2014/main" val="2014280281"/>
                    </a:ext>
                  </a:extLst>
                </a:gridCol>
                <a:gridCol w="3584173">
                  <a:extLst>
                    <a:ext uri="{9D8B030D-6E8A-4147-A177-3AD203B41FA5}">
                      <a16:colId xmlns:a16="http://schemas.microsoft.com/office/drawing/2014/main" val="3530706769"/>
                    </a:ext>
                  </a:extLst>
                </a:gridCol>
              </a:tblGrid>
              <a:tr h="3086100">
                <a:tc>
                  <a:txBody>
                    <a:bodyPr/>
                    <a:lstStyle/>
                    <a:p>
                      <a:pPr algn="just"/>
                      <a:r>
                        <a:rPr lang="pt-BR" sz="105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Nesta primeira fase de migração para a entrega digital das cópias de processos encerrados, faz-se necessário realizar a solicitação via SIMPROC e anexar em requerimento eletrônico no SEI!, permitindo a disponibilização para a sua unidade. </a:t>
                      </a:r>
                      <a:r>
                        <a:rPr lang="pt-BR" sz="1050" b="0" kern="1200" baseline="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pt-BR" sz="105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Veja como:</a:t>
                      </a:r>
                    </a:p>
                    <a:p>
                      <a:pPr algn="just"/>
                      <a:r>
                        <a:rPr lang="pt-BR" sz="105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 </a:t>
                      </a:r>
                    </a:p>
                    <a:p>
                      <a:pPr algn="just"/>
                      <a:r>
                        <a:rPr lang="pt-BR" sz="105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Acesse:  </a:t>
                      </a:r>
                      <a:r>
                        <a:rPr lang="pt-BR" sz="1050" b="0" u="sng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  <a:hlinkClick r:id="rId3"/>
                        </a:rPr>
                        <a:t>https://simproc.prefeitura.sp.gov.br</a:t>
                      </a:r>
                      <a:endParaRPr lang="pt-BR" sz="1050" b="0" kern="1200" dirty="0"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endParaRPr lang="pt-BR" sz="600" b="0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600" b="0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336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Após inserir seu </a:t>
                      </a:r>
                      <a:r>
                        <a:rPr lang="pt-BR" sz="1100" b="0" kern="1200" dirty="0" err="1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login</a:t>
                      </a:r>
                      <a:r>
                        <a:rPr lang="pt-BR" sz="1100" b="0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 senha, no menu da Página Principal, selecione</a:t>
                      </a:r>
                    </a:p>
                    <a:p>
                      <a:pPr lvl="0">
                        <a:buNone/>
                      </a:pPr>
                      <a:endParaRPr lang="pt-BR" sz="1000" dirty="0">
                        <a:latin typeface="Tahoma"/>
                      </a:endParaRPr>
                    </a:p>
                    <a:p>
                      <a:pPr marL="0" marR="0" lvl="0" indent="0" algn="ctr" defTabSz="13336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kern="1200" dirty="0">
                        <a:solidFill>
                          <a:schemeClr val="lt1"/>
                        </a:solidFill>
                        <a:effectLst/>
                        <a:latin typeface="Tahom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3336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Tramitação &gt; Empréstimo de Documento</a:t>
                      </a:r>
                    </a:p>
                    <a:p>
                      <a:pPr lvl="0">
                        <a:buNone/>
                      </a:pPr>
                      <a:endParaRPr lang="pt-BR" sz="900" b="0" dirty="0">
                        <a:solidFill>
                          <a:schemeClr val="tx1"/>
                        </a:solidFill>
                        <a:latin typeface="Tahoma"/>
                      </a:endParaRPr>
                    </a:p>
                  </a:txBody>
                  <a:tcPr marL="21913" marR="21913" marT="28136" marB="28136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33432"/>
                  </a:ext>
                </a:extLst>
              </a:tr>
            </a:tbl>
          </a:graphicData>
        </a:graphic>
      </p:graphicFrame>
      <p:sp>
        <p:nvSpPr>
          <p:cNvPr id="2" name="AutoShape 2"/>
          <p:cNvSpPr/>
          <p:nvPr/>
        </p:nvSpPr>
        <p:spPr>
          <a:xfrm>
            <a:off x="8628457" y="-31034"/>
            <a:ext cx="533400" cy="4926885"/>
          </a:xfrm>
          <a:prstGeom prst="rect">
            <a:avLst/>
          </a:prstGeom>
          <a:solidFill>
            <a:srgbClr val="48E0CE"/>
          </a:solidFill>
        </p:spPr>
      </p:sp>
      <p:sp>
        <p:nvSpPr>
          <p:cNvPr id="3" name="TextBox 3"/>
          <p:cNvSpPr txBox="1"/>
          <p:nvPr/>
        </p:nvSpPr>
        <p:spPr>
          <a:xfrm>
            <a:off x="479583" y="209550"/>
            <a:ext cx="5145249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pt-B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pedir</a:t>
            </a:r>
            <a:endParaRPr lang="en-US" sz="3600" b="1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1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915400" y="4933950"/>
            <a:ext cx="228600" cy="209550"/>
          </a:xfrm>
        </p:spPr>
        <p:txBody>
          <a:bodyPr/>
          <a:lstStyle/>
          <a:p>
            <a:fld id="{B6F15528-21DE-4FAA-801E-634DDDAF4B2B}" type="slidenum">
              <a:rPr lang="en-US" sz="800"/>
              <a:pPr/>
              <a:t>4</a:t>
            </a:fld>
            <a:endParaRPr lang="en-US" sz="500" dirty="0"/>
          </a:p>
        </p:txBody>
      </p:sp>
      <p:pic>
        <p:nvPicPr>
          <p:cNvPr id="12" name="Imagem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79583" y="2715766"/>
            <a:ext cx="4020410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868145" y="2427734"/>
            <a:ext cx="1440161" cy="226825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Seta para a direita 13"/>
          <p:cNvSpPr/>
          <p:nvPr/>
        </p:nvSpPr>
        <p:spPr>
          <a:xfrm>
            <a:off x="5428976" y="3254078"/>
            <a:ext cx="39171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Seta em curva para a esquerda 14"/>
          <p:cNvSpPr/>
          <p:nvPr/>
        </p:nvSpPr>
        <p:spPr>
          <a:xfrm>
            <a:off x="7308305" y="4286267"/>
            <a:ext cx="432048" cy="3755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421" y="231491"/>
            <a:ext cx="907315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Empréstimo de Documento - SIMPROC</a:t>
            </a:r>
            <a:endParaRPr lang="en-US" sz="3200" b="1" dirty="0">
              <a:solidFill>
                <a:srgbClr val="000000"/>
              </a:solidFill>
              <a:latin typeface="Open Sans Extra Bold Bold"/>
            </a:endParaRPr>
          </a:p>
        </p:txBody>
      </p:sp>
      <p:sp>
        <p:nvSpPr>
          <p:cNvPr id="1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915400" y="4933950"/>
            <a:ext cx="228600" cy="209550"/>
          </a:xfrm>
        </p:spPr>
        <p:txBody>
          <a:bodyPr/>
          <a:lstStyle/>
          <a:p>
            <a:fld id="{B6F15528-21DE-4FAA-801E-634DDDAF4B2B}" type="slidenum">
              <a:rPr lang="en-US" sz="800"/>
              <a:pPr/>
              <a:t>5</a:t>
            </a:fld>
            <a:endParaRPr lang="en-US" sz="500" dirty="0"/>
          </a:p>
        </p:txBody>
      </p:sp>
      <p:sp>
        <p:nvSpPr>
          <p:cNvPr id="9" name="Caixa de texto 28"/>
          <p:cNvSpPr txBox="1"/>
          <p:nvPr/>
        </p:nvSpPr>
        <p:spPr>
          <a:xfrm>
            <a:off x="4519823" y="1413010"/>
            <a:ext cx="1816373" cy="583411"/>
          </a:xfrm>
          <a:prstGeom prst="rect">
            <a:avLst/>
          </a:prstGeom>
          <a:solidFill>
            <a:srgbClr val="E1F7FF"/>
          </a:solidFill>
          <a:ln w="635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45714" tIns="22857" rIns="45714" bIns="228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200" i="1" dirty="0">
                <a:solidFill>
                  <a:srgbClr val="109B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Emita o relatório e salve o PDF!</a:t>
            </a:r>
            <a:r>
              <a:rPr lang="pt-BR" sz="1200" b="1" dirty="0">
                <a:solidFill>
                  <a:srgbClr val="109B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1583667" y="2532516"/>
            <a:ext cx="396044" cy="189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1" name="Imagem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051720" y="1200402"/>
            <a:ext cx="2058901" cy="1592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ixa de texto 19"/>
          <p:cNvSpPr txBox="1"/>
          <p:nvPr/>
        </p:nvSpPr>
        <p:spPr>
          <a:xfrm>
            <a:off x="304436" y="1187816"/>
            <a:ext cx="1171220" cy="1534630"/>
          </a:xfrm>
          <a:prstGeom prst="rect">
            <a:avLst/>
          </a:prstGeom>
          <a:solidFill>
            <a:srgbClr val="E1F7FF"/>
          </a:solidFill>
          <a:ln w="635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45714" tIns="22857" rIns="45714" bIns="228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Preencha</a:t>
            </a:r>
            <a:endParaRPr lang="pt-B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os dados da </a:t>
            </a:r>
            <a:endParaRPr lang="pt-B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Unidade,</a:t>
            </a:r>
            <a:endParaRPr lang="pt-BR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atentando-se </a:t>
            </a: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000" i="1" dirty="0">
                <a:latin typeface="Tahoma" pitchFamily="34" charset="0"/>
                <a:ea typeface="Tahoma" pitchFamily="34" charset="0"/>
                <a:cs typeface="Tahoma" pitchFamily="34" charset="0"/>
              </a:rPr>
              <a:t>aos </a:t>
            </a:r>
            <a:r>
              <a:rPr lang="pt-BR" sz="1000" b="1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campos</a:t>
            </a:r>
            <a:endParaRPr lang="pt-BR" sz="1000" b="1" dirty="0">
              <a:solidFill>
                <a:srgbClr val="4F81B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15000"/>
              </a:lnSpc>
              <a:spcBef>
                <a:spcPts val="500"/>
              </a:spcBef>
            </a:pPr>
            <a:r>
              <a:rPr lang="pt-BR" sz="1000" b="1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obrigatórios</a:t>
            </a:r>
            <a:endParaRPr lang="pt-BR" sz="1000" b="1" dirty="0">
              <a:solidFill>
                <a:srgbClr val="4F81B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Imagem 15"/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1" y="2903447"/>
            <a:ext cx="2165637" cy="777258"/>
          </a:xfrm>
          <a:prstGeom prst="rect">
            <a:avLst/>
          </a:prstGeom>
        </p:spPr>
      </p:pic>
      <p:pic>
        <p:nvPicPr>
          <p:cNvPr id="17" name="Imagem 1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51" y="3875578"/>
            <a:ext cx="1487373" cy="458808"/>
          </a:xfrm>
          <a:prstGeom prst="rect">
            <a:avLst/>
          </a:prstGeom>
        </p:spPr>
      </p:pic>
      <p:sp>
        <p:nvSpPr>
          <p:cNvPr id="18" name="Título 6">
            <a:extLst>
              <a:ext uri="{FF2B5EF4-FFF2-40B4-BE49-F238E27FC236}">
                <a16:creationId xmlns:a16="http://schemas.microsoft.com/office/drawing/2014/main" id="{CDD2B01D-74C5-49A0-BCFC-AC84002230BA}"/>
              </a:ext>
            </a:extLst>
          </p:cNvPr>
          <p:cNvSpPr txBox="1">
            <a:spLocks/>
          </p:cNvSpPr>
          <p:nvPr/>
        </p:nvSpPr>
        <p:spPr>
          <a:xfrm>
            <a:off x="395536" y="3955863"/>
            <a:ext cx="3399159" cy="29881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38952" tIns="19475" rIns="38952" bIns="1947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66745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Insira os processos e clique em  </a:t>
            </a:r>
            <a:r>
              <a:rPr lang="pt-BR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pt-BR" sz="1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’Solicitar</a:t>
            </a:r>
            <a:r>
              <a:rPr lang="pt-BR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’’</a:t>
            </a:r>
          </a:p>
        </p:txBody>
      </p:sp>
      <p:pic>
        <p:nvPicPr>
          <p:cNvPr id="19" name="Picture 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08" y="2792441"/>
            <a:ext cx="2404421" cy="1431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95" y="1706212"/>
            <a:ext cx="1985798" cy="1016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ítulo 6">
            <a:extLst>
              <a:ext uri="{FF2B5EF4-FFF2-40B4-BE49-F238E27FC236}">
                <a16:creationId xmlns:a16="http://schemas.microsoft.com/office/drawing/2014/main" id="{CDD2B01D-74C5-49A0-BCFC-AC84002230BA}"/>
              </a:ext>
            </a:extLst>
          </p:cNvPr>
          <p:cNvSpPr txBox="1">
            <a:spLocks/>
          </p:cNvSpPr>
          <p:nvPr/>
        </p:nvSpPr>
        <p:spPr>
          <a:xfrm>
            <a:off x="5148064" y="4400785"/>
            <a:ext cx="3888433" cy="4752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38952" tIns="19475" rIns="38952" bIns="19475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666745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1400" b="1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Pronto! Você concluiu a primeira etapa!</a:t>
            </a:r>
          </a:p>
        </p:txBody>
      </p:sp>
      <p:sp>
        <p:nvSpPr>
          <p:cNvPr id="22" name="Seta dobrada para cima 21"/>
          <p:cNvSpPr/>
          <p:nvPr/>
        </p:nvSpPr>
        <p:spPr>
          <a:xfrm rot="5400000">
            <a:off x="4161052" y="1508700"/>
            <a:ext cx="282478" cy="313884"/>
          </a:xfrm>
          <a:prstGeom prst="bentUpArrow">
            <a:avLst>
              <a:gd name="adj1" fmla="val 21550"/>
              <a:gd name="adj2" fmla="val 3534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0238" r="31935" b="60781"/>
          <a:stretch/>
        </p:blipFill>
        <p:spPr>
          <a:xfrm flipH="1">
            <a:off x="-2" y="4334386"/>
            <a:ext cx="3809929" cy="809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>
            <a:extLst>
              <a:ext uri="{FF2B5EF4-FFF2-40B4-BE49-F238E27FC236}">
                <a16:creationId xmlns:a16="http://schemas.microsoft.com/office/drawing/2014/main" id="{2336616C-0065-42CC-9814-56A7D505DF6C}"/>
              </a:ext>
            </a:extLst>
          </p:cNvPr>
          <p:cNvSpPr txBox="1"/>
          <p:nvPr/>
        </p:nvSpPr>
        <p:spPr>
          <a:xfrm>
            <a:off x="971600" y="1250015"/>
            <a:ext cx="7272808" cy="993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8952" tIns="19475" rIns="38952" bIns="1947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Após ter realizado o pedido de empréstimo de documentos no SIMPROC, para receber a cópia de seu processo digitalizado, abra o requerimento interno via SEI. Saiba como:</a:t>
            </a:r>
          </a:p>
          <a:p>
            <a:pPr algn="ctr"/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algn="ctr"/>
            <a: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Acesse: </a:t>
            </a:r>
            <a:r>
              <a:rPr lang="pt-BR" sz="1600" u="sng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https://sei.prefeitura.sp.gov.br</a:t>
            </a:r>
            <a:endParaRPr lang="pt-B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915400" y="4933950"/>
            <a:ext cx="228600" cy="209550"/>
          </a:xfrm>
        </p:spPr>
        <p:txBody>
          <a:bodyPr/>
          <a:lstStyle/>
          <a:p>
            <a:fld id="{B6F15528-21DE-4FAA-801E-634DDDAF4B2B}" type="slidenum">
              <a:rPr lang="en-US" sz="800"/>
              <a:pPr/>
              <a:t>6</a:t>
            </a:fld>
            <a:endParaRPr lang="en-US" sz="500" dirty="0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6663020" y="3987597"/>
            <a:ext cx="429260" cy="31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1" name="Caixa de texto 7"/>
          <p:cNvSpPr txBox="1"/>
          <p:nvPr/>
        </p:nvSpPr>
        <p:spPr>
          <a:xfrm>
            <a:off x="7186777" y="3147814"/>
            <a:ext cx="1776249" cy="1198091"/>
          </a:xfrm>
          <a:prstGeom prst="rect">
            <a:avLst/>
          </a:prstGeom>
          <a:solidFill>
            <a:srgbClr val="E1F7FF"/>
          </a:solidFill>
          <a:ln w="635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29" tIns="45714" rIns="91429" bIns="457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Bef>
                <a:spcPts val="1000"/>
              </a:spcBef>
            </a:pPr>
            <a:r>
              <a:rPr lang="pt-BR" sz="1400" b="1" i="1" dirty="0">
                <a:latin typeface="Arial" pitchFamily="34" charset="0"/>
                <a:ea typeface="Times New Roman"/>
                <a:cs typeface="Arial" pitchFamily="34" charset="0"/>
              </a:rPr>
              <a:t>No menu lateral do SEI! ‘</a:t>
            </a:r>
            <a:r>
              <a:rPr lang="pt-BR" sz="1400" b="1" i="1" u="sng" dirty="0">
                <a:latin typeface="Arial" pitchFamily="34" charset="0"/>
                <a:ea typeface="Times New Roman"/>
                <a:cs typeface="Arial" pitchFamily="34" charset="0"/>
              </a:rPr>
              <a:t>Iniciar Processo’</a:t>
            </a:r>
            <a:r>
              <a:rPr lang="pt-BR" sz="1400" b="1" i="1" dirty="0">
                <a:latin typeface="Arial" pitchFamily="34" charset="0"/>
                <a:ea typeface="Times New Roman"/>
                <a:cs typeface="Arial" pitchFamily="34" charset="0"/>
              </a:rPr>
              <a:t>,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1400" b="1" i="1" dirty="0">
                <a:latin typeface="Arial" pitchFamily="34" charset="0"/>
                <a:ea typeface="Times New Roman"/>
                <a:cs typeface="Arial" pitchFamily="34" charset="0"/>
              </a:rPr>
              <a:t>Clique em</a:t>
            </a:r>
            <a:endParaRPr lang="pt-BR" sz="1200" b="1" i="1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22" name="Seta para a direita 21"/>
          <p:cNvSpPr/>
          <p:nvPr/>
        </p:nvSpPr>
        <p:spPr>
          <a:xfrm rot="10800000">
            <a:off x="2074257" y="3626391"/>
            <a:ext cx="386974" cy="289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9" tIns="45714" rIns="91429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38656"/>
            <a:ext cx="1870743" cy="187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m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84733"/>
            <a:ext cx="2376264" cy="1116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 de texto 3"/>
          <p:cNvSpPr txBox="1"/>
          <p:nvPr/>
        </p:nvSpPr>
        <p:spPr>
          <a:xfrm>
            <a:off x="2555776" y="3409463"/>
            <a:ext cx="1536670" cy="666792"/>
          </a:xfrm>
          <a:prstGeom prst="rect">
            <a:avLst/>
          </a:prstGeom>
          <a:solidFill>
            <a:srgbClr val="E1F7FF"/>
          </a:solidFill>
          <a:ln w="635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29" tIns="45714" rIns="91429" bIns="457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400" b="1" i="1" dirty="0">
                <a:latin typeface="Arial" pitchFamily="34" charset="0"/>
                <a:ea typeface="Times New Roman"/>
                <a:cs typeface="Arial" pitchFamily="34" charset="0"/>
              </a:rPr>
              <a:t>Insira seu login e senha de rede</a:t>
            </a:r>
            <a:endParaRPr lang="pt-BR" sz="1400" b="1" dirty="0">
              <a:latin typeface="Arial" pitchFamily="34" charset="0"/>
              <a:ea typeface="Times New Roman"/>
              <a:cs typeface="Arial" pitchFamily="34" charset="0"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0" y="0"/>
            <a:ext cx="9144000" cy="924353"/>
          </a:xfrm>
          <a:custGeom>
            <a:avLst/>
            <a:gdLst/>
            <a:ahLst/>
            <a:cxnLst/>
            <a:rect l="l" t="t" r="r" b="b"/>
            <a:pathLst>
              <a:path w="4989649" h="367355">
                <a:moveTo>
                  <a:pt x="0" y="0"/>
                </a:moveTo>
                <a:lnTo>
                  <a:pt x="4989649" y="0"/>
                </a:lnTo>
                <a:lnTo>
                  <a:pt x="4989649" y="367355"/>
                </a:lnTo>
                <a:lnTo>
                  <a:pt x="0" y="367355"/>
                </a:lnTo>
                <a:close/>
              </a:path>
            </a:pathLst>
          </a:custGeom>
          <a:gradFill flip="none" rotWithShape="1">
            <a:gsLst>
              <a:gs pos="0">
                <a:srgbClr val="48E0CE">
                  <a:tint val="66000"/>
                  <a:satMod val="160000"/>
                </a:srgbClr>
              </a:gs>
              <a:gs pos="50000">
                <a:srgbClr val="48E0CE">
                  <a:tint val="44500"/>
                  <a:satMod val="160000"/>
                </a:srgbClr>
              </a:gs>
              <a:gs pos="100000">
                <a:srgbClr val="48E0C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000000">
                <a:alpha val="50196"/>
              </a:srgbClr>
            </a:solidFill>
          </a:ln>
        </p:spPr>
      </p:sp>
      <p:sp>
        <p:nvSpPr>
          <p:cNvPr id="27" name="TextBox 20"/>
          <p:cNvSpPr txBox="1"/>
          <p:nvPr/>
        </p:nvSpPr>
        <p:spPr>
          <a:xfrm>
            <a:off x="180976" y="123478"/>
            <a:ext cx="8782050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2400" b="1" dirty="0">
                <a:latin typeface="Tahoma"/>
                <a:ea typeface="Tahoma"/>
                <a:cs typeface="Biome"/>
              </a:rPr>
              <a:t>Iniciando o Requerimento Interno de Vistas de Processos Encerrados - SEI</a:t>
            </a:r>
          </a:p>
          <a:p>
            <a:pPr>
              <a:lnSpc>
                <a:spcPts val="3640"/>
              </a:lnSpc>
            </a:pPr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640"/>
              </a:lnSpc>
            </a:pPr>
            <a:endParaRPr lang="pt-BR" sz="3600" b="1" dirty="0">
              <a:latin typeface="Tahoma"/>
            </a:endParaRPr>
          </a:p>
          <a:p>
            <a:pPr algn="ctr">
              <a:lnSpc>
                <a:spcPts val="3640"/>
              </a:lnSpc>
            </a:pPr>
            <a:endParaRPr lang="en-US" sz="2600" dirty="0">
              <a:solidFill>
                <a:srgbClr val="FFC181"/>
              </a:solidFill>
              <a:latin typeface="Open Sans Extra Bold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9144000" cy="924353"/>
          </a:xfrm>
          <a:custGeom>
            <a:avLst/>
            <a:gdLst/>
            <a:ahLst/>
            <a:cxnLst/>
            <a:rect l="l" t="t" r="r" b="b"/>
            <a:pathLst>
              <a:path w="4989649" h="367355">
                <a:moveTo>
                  <a:pt x="0" y="0"/>
                </a:moveTo>
                <a:lnTo>
                  <a:pt x="4989649" y="0"/>
                </a:lnTo>
                <a:lnTo>
                  <a:pt x="4989649" y="367355"/>
                </a:lnTo>
                <a:lnTo>
                  <a:pt x="0" y="367355"/>
                </a:lnTo>
                <a:close/>
              </a:path>
            </a:pathLst>
          </a:custGeom>
          <a:gradFill flip="none" rotWithShape="1">
            <a:gsLst>
              <a:gs pos="0">
                <a:srgbClr val="48E0CE">
                  <a:tint val="66000"/>
                  <a:satMod val="160000"/>
                </a:srgbClr>
              </a:gs>
              <a:gs pos="50000">
                <a:srgbClr val="48E0CE">
                  <a:tint val="44500"/>
                  <a:satMod val="160000"/>
                </a:srgbClr>
              </a:gs>
              <a:gs pos="100000">
                <a:srgbClr val="48E0C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000000">
                <a:alpha val="50196"/>
              </a:srgbClr>
            </a:solidFill>
          </a:ln>
        </p:spPr>
      </p:sp>
      <p:sp>
        <p:nvSpPr>
          <p:cNvPr id="20" name="TextBox 20"/>
          <p:cNvSpPr txBox="1"/>
          <p:nvPr/>
        </p:nvSpPr>
        <p:spPr>
          <a:xfrm>
            <a:off x="180976" y="123478"/>
            <a:ext cx="8782050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pt-BR" sz="2400" b="1" dirty="0">
                <a:latin typeface="Tahoma"/>
                <a:ea typeface="Tahoma"/>
                <a:cs typeface="Biome"/>
              </a:rPr>
              <a:t>Iniciando o Requerimento Interno de Vistas de Processos Encerrados - SEI</a:t>
            </a:r>
          </a:p>
          <a:p>
            <a:pPr>
              <a:lnSpc>
                <a:spcPts val="3640"/>
              </a:lnSpc>
            </a:pPr>
            <a:endParaRPr lang="pt-B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640"/>
              </a:lnSpc>
            </a:pPr>
            <a:endParaRPr lang="pt-BR" sz="3600" b="1" dirty="0">
              <a:latin typeface="Tahoma"/>
            </a:endParaRPr>
          </a:p>
          <a:p>
            <a:pPr algn="ctr">
              <a:lnSpc>
                <a:spcPts val="3640"/>
              </a:lnSpc>
            </a:pPr>
            <a:endParaRPr lang="en-US" sz="2600" dirty="0">
              <a:solidFill>
                <a:srgbClr val="FFC181"/>
              </a:solidFill>
              <a:latin typeface="Open Sans Extra Bold Bold"/>
            </a:endParaRPr>
          </a:p>
        </p:txBody>
      </p:sp>
      <p:sp>
        <p:nvSpPr>
          <p:cNvPr id="7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915400" y="4933950"/>
            <a:ext cx="228600" cy="209550"/>
          </a:xfrm>
        </p:spPr>
        <p:txBody>
          <a:bodyPr/>
          <a:lstStyle/>
          <a:p>
            <a:fld id="{B6F15528-21DE-4FAA-801E-634DDDAF4B2B}" type="slidenum">
              <a:rPr lang="en-US" sz="800"/>
              <a:pPr/>
              <a:t>7</a:t>
            </a:fld>
            <a:endParaRPr lang="en-US" sz="500" dirty="0"/>
          </a:p>
        </p:txBody>
      </p:sp>
      <p:pic>
        <p:nvPicPr>
          <p:cNvPr id="12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5" y="1275606"/>
            <a:ext cx="3354104" cy="1529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tângulo 12"/>
          <p:cNvSpPr/>
          <p:nvPr/>
        </p:nvSpPr>
        <p:spPr>
          <a:xfrm>
            <a:off x="437498" y="938882"/>
            <a:ext cx="3023895" cy="27699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pt-BR" sz="1200" b="1" dirty="0">
                <a:solidFill>
                  <a:srgbClr val="109B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Selecione o tipo de requerimento</a:t>
            </a:r>
            <a:endParaRPr lang="pt-BR" sz="1200" dirty="0">
              <a:solidFill>
                <a:srgbClr val="109B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Imagem 13"/>
          <p:cNvPicPr/>
          <p:nvPr/>
        </p:nvPicPr>
        <p:blipFill rotWithShape="1">
          <a:blip r:embed="rId3"/>
          <a:srcRect b="32156"/>
          <a:stretch/>
        </p:blipFill>
        <p:spPr>
          <a:xfrm>
            <a:off x="240381" y="3486787"/>
            <a:ext cx="3418128" cy="1040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Retângulo 15"/>
          <p:cNvSpPr/>
          <p:nvPr/>
        </p:nvSpPr>
        <p:spPr>
          <a:xfrm>
            <a:off x="-126352" y="2859782"/>
            <a:ext cx="5418432" cy="46166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pt-BR" sz="1200" b="1" dirty="0">
                <a:solidFill>
                  <a:srgbClr val="109B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Preencha os dados para recebimento </a:t>
            </a:r>
          </a:p>
          <a:p>
            <a:r>
              <a:rPr lang="pt-BR" sz="1200" b="1" dirty="0">
                <a:solidFill>
                  <a:srgbClr val="109BD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do Processo Digitalizado</a:t>
            </a:r>
            <a:endParaRPr lang="pt-BR" sz="1200" dirty="0">
              <a:solidFill>
                <a:srgbClr val="109BD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Imagem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37956" y="3194728"/>
            <a:ext cx="1434075" cy="23050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27" name="Conector de seta reta 26"/>
          <p:cNvCxnSpPr/>
          <p:nvPr/>
        </p:nvCxnSpPr>
        <p:spPr>
          <a:xfrm>
            <a:off x="6160520" y="2045078"/>
            <a:ext cx="262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 de texto 21"/>
          <p:cNvSpPr txBox="1"/>
          <p:nvPr/>
        </p:nvSpPr>
        <p:spPr>
          <a:xfrm>
            <a:off x="4987445" y="1033420"/>
            <a:ext cx="1280160" cy="3796740"/>
          </a:xfrm>
          <a:prstGeom prst="rect">
            <a:avLst/>
          </a:prstGeom>
          <a:solidFill>
            <a:srgbClr val="E1F7FF"/>
          </a:solidFill>
          <a:ln w="635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300" b="1" i="1" u="sng" dirty="0">
                <a:latin typeface="Cambria"/>
                <a:ea typeface="Times New Roman"/>
                <a:cs typeface="Times New Roman"/>
              </a:rPr>
              <a:t>Anexe</a:t>
            </a:r>
            <a:r>
              <a:rPr lang="pt-BR" sz="1300" b="1" i="1" dirty="0">
                <a:latin typeface="Cambria"/>
                <a:ea typeface="Times New Roman"/>
                <a:cs typeface="Times New Roman"/>
              </a:rPr>
              <a:t> o relatório do SIMPROC (PDF)     emitido na primeira etapa 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300" b="1" i="1" dirty="0">
                <a:latin typeface="Cambria"/>
                <a:ea typeface="Times New Roman"/>
                <a:cs typeface="Times New Roman"/>
              </a:rPr>
              <a:t> 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300" b="1" i="1" u="sng" dirty="0">
                <a:latin typeface="Cambria"/>
                <a:ea typeface="Times New Roman"/>
                <a:cs typeface="Times New Roman"/>
              </a:rPr>
              <a:t>Clique</a:t>
            </a:r>
            <a:r>
              <a:rPr lang="pt-BR" sz="1300" b="1" i="1" dirty="0">
                <a:latin typeface="Cambria"/>
                <a:ea typeface="Times New Roman"/>
                <a:cs typeface="Times New Roman"/>
              </a:rPr>
              <a:t> em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300" b="1" i="1" dirty="0">
                <a:latin typeface="Cambria"/>
                <a:ea typeface="Times New Roman"/>
                <a:cs typeface="Times New Roman"/>
              </a:rPr>
              <a:t>Adicionar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300" b="1" i="1" dirty="0">
                <a:latin typeface="Cambria"/>
                <a:ea typeface="Times New Roman"/>
                <a:cs typeface="Times New Roman"/>
              </a:rPr>
              <a:t>Salvar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300" b="1" i="1" u="sng" dirty="0">
                <a:latin typeface="Cambria"/>
                <a:ea typeface="Times New Roman"/>
                <a:cs typeface="Times New Roman"/>
              </a:rPr>
              <a:t>Assine</a:t>
            </a:r>
            <a:r>
              <a:rPr lang="pt-BR" sz="1300" b="1" i="1" dirty="0">
                <a:latin typeface="Cambria"/>
                <a:ea typeface="Times New Roman"/>
                <a:cs typeface="Times New Roman"/>
              </a:rPr>
              <a:t> o requerimento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1300" b="1" i="1" dirty="0">
                <a:solidFill>
                  <a:srgbClr val="4F81BD"/>
                </a:solidFill>
                <a:latin typeface="Cambria"/>
                <a:ea typeface="Times New Roman"/>
                <a:cs typeface="Times New Roman"/>
              </a:rPr>
              <a:t> </a:t>
            </a:r>
            <a:endParaRPr lang="pt-BR" sz="1100" dirty="0">
              <a:latin typeface="Calibri"/>
              <a:ea typeface="Times New Roman"/>
              <a:cs typeface="Times New Roman"/>
            </a:endParaRPr>
          </a:p>
        </p:txBody>
      </p:sp>
      <p:pic>
        <p:nvPicPr>
          <p:cNvPr id="49" name="Imagem 48"/>
          <p:cNvPicPr/>
          <p:nvPr/>
        </p:nvPicPr>
        <p:blipFill>
          <a:blip r:embed="rId5"/>
          <a:stretch>
            <a:fillRect/>
          </a:stretch>
        </p:blipFill>
        <p:spPr>
          <a:xfrm>
            <a:off x="6588224" y="1131590"/>
            <a:ext cx="2312801" cy="123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" name="Imagem 49"/>
          <p:cNvPicPr/>
          <p:nvPr/>
        </p:nvPicPr>
        <p:blipFill>
          <a:blip r:embed="rId6"/>
          <a:stretch>
            <a:fillRect/>
          </a:stretch>
        </p:blipFill>
        <p:spPr>
          <a:xfrm>
            <a:off x="7452320" y="2906916"/>
            <a:ext cx="1457756" cy="1016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1" name="Conector de seta reta 50"/>
          <p:cNvCxnSpPr/>
          <p:nvPr/>
        </p:nvCxnSpPr>
        <p:spPr>
          <a:xfrm>
            <a:off x="7217850" y="3363430"/>
            <a:ext cx="162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de cantos arredondados 52"/>
          <p:cNvSpPr/>
          <p:nvPr/>
        </p:nvSpPr>
        <p:spPr>
          <a:xfrm>
            <a:off x="6400086" y="2756049"/>
            <a:ext cx="764202" cy="12558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4" name="Imagem 53"/>
          <p:cNvPicPr/>
          <p:nvPr/>
        </p:nvPicPr>
        <p:blipFill>
          <a:blip r:embed="rId7"/>
          <a:stretch>
            <a:fillRect/>
          </a:stretch>
        </p:blipFill>
        <p:spPr>
          <a:xfrm>
            <a:off x="6444926" y="2906917"/>
            <a:ext cx="674521" cy="175792"/>
          </a:xfrm>
          <a:prstGeom prst="rect">
            <a:avLst/>
          </a:prstGeom>
        </p:spPr>
      </p:pic>
      <p:pic>
        <p:nvPicPr>
          <p:cNvPr id="55" name="Imagem 54"/>
          <p:cNvPicPr/>
          <p:nvPr/>
        </p:nvPicPr>
        <p:blipFill>
          <a:blip r:embed="rId8"/>
          <a:stretch>
            <a:fillRect/>
          </a:stretch>
        </p:blipFill>
        <p:spPr>
          <a:xfrm>
            <a:off x="6564184" y="3651870"/>
            <a:ext cx="436006" cy="272830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6" name="Seta para a direita 55"/>
          <p:cNvSpPr/>
          <p:nvPr/>
        </p:nvSpPr>
        <p:spPr>
          <a:xfrm rot="5400000">
            <a:off x="6615769" y="3258000"/>
            <a:ext cx="332833" cy="1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 rot="10800000" flipV="1">
            <a:off x="5724301" y="4527000"/>
            <a:ext cx="4040645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pt-BR" sz="1200" u="sng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Feito! Seu requerimento será atendido!</a:t>
            </a:r>
            <a:endParaRPr lang="pt-B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105527" y="4665499"/>
            <a:ext cx="4538481" cy="4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pt-BR" sz="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 </a:t>
            </a:r>
            <a:r>
              <a:rPr lang="pt-BR" sz="11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*Leia com atenção as orientações sobre o tipo de requerimento 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1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z="1100" b="1" i="1" dirty="0">
                <a:solidFill>
                  <a:srgbClr val="4F81BD"/>
                </a:solidFill>
                <a:latin typeface="Cambria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sz="11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*Requerimentos com e-mail pessoal não serão atendidos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3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20657" y="891251"/>
            <a:ext cx="3675279" cy="2472587"/>
            <a:chOff x="0" y="-47625"/>
            <a:chExt cx="4478782" cy="1364735"/>
          </a:xfrm>
          <a:solidFill>
            <a:srgbClr val="C7F5F0"/>
          </a:solidFill>
        </p:grpSpPr>
        <p:sp>
          <p:nvSpPr>
            <p:cNvPr id="4" name="Freeform 4"/>
            <p:cNvSpPr/>
            <p:nvPr/>
          </p:nvSpPr>
          <p:spPr>
            <a:xfrm>
              <a:off x="0" y="-47625"/>
              <a:ext cx="4478782" cy="1364735"/>
            </a:xfrm>
            <a:custGeom>
              <a:avLst/>
              <a:gdLst/>
              <a:ahLst/>
              <a:cxnLst/>
              <a:rect l="l" t="t" r="r" b="b"/>
              <a:pathLst>
                <a:path w="4478782" h="1350739">
                  <a:moveTo>
                    <a:pt x="0" y="0"/>
                  </a:moveTo>
                  <a:lnTo>
                    <a:pt x="4478782" y="0"/>
                  </a:lnTo>
                  <a:lnTo>
                    <a:pt x="4478782" y="1350739"/>
                  </a:lnTo>
                  <a:lnTo>
                    <a:pt x="0" y="1350739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29"/>
                </a:lnSpc>
              </a:pPr>
              <a:endParaRPr/>
            </a:p>
          </p:txBody>
        </p:sp>
      </p:grpSp>
      <p:cxnSp>
        <p:nvCxnSpPr>
          <p:cNvPr id="20" name="Conector de seta reta 19"/>
          <p:cNvCxnSpPr/>
          <p:nvPr/>
        </p:nvCxnSpPr>
        <p:spPr>
          <a:xfrm>
            <a:off x="3949705" y="4618326"/>
            <a:ext cx="262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m 17"/>
          <p:cNvPicPr/>
          <p:nvPr/>
        </p:nvPicPr>
        <p:blipFill rotWithShape="1">
          <a:blip r:embed="rId2"/>
          <a:srcRect b="16392"/>
          <a:stretch/>
        </p:blipFill>
        <p:spPr>
          <a:xfrm>
            <a:off x="320656" y="3641995"/>
            <a:ext cx="3675279" cy="116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reeform 7"/>
          <p:cNvSpPr/>
          <p:nvPr/>
        </p:nvSpPr>
        <p:spPr>
          <a:xfrm>
            <a:off x="320657" y="107230"/>
            <a:ext cx="8502689" cy="664320"/>
          </a:xfrm>
          <a:custGeom>
            <a:avLst/>
            <a:gdLst/>
            <a:ahLst/>
            <a:cxnLst/>
            <a:rect l="l" t="t" r="r" b="b"/>
            <a:pathLst>
              <a:path w="4478782" h="259602">
                <a:moveTo>
                  <a:pt x="0" y="0"/>
                </a:moveTo>
                <a:lnTo>
                  <a:pt x="4478782" y="0"/>
                </a:lnTo>
                <a:lnTo>
                  <a:pt x="4478782" y="259602"/>
                </a:lnTo>
                <a:lnTo>
                  <a:pt x="0" y="259602"/>
                </a:lnTo>
                <a:close/>
              </a:path>
            </a:pathLst>
          </a:custGeom>
          <a:noFill/>
          <a:ln>
            <a:solidFill>
              <a:srgbClr val="37DDC9"/>
            </a:solidFill>
          </a:ln>
        </p:spPr>
      </p:sp>
      <p:sp>
        <p:nvSpPr>
          <p:cNvPr id="11" name="TextBox 11"/>
          <p:cNvSpPr txBox="1"/>
          <p:nvPr/>
        </p:nvSpPr>
        <p:spPr>
          <a:xfrm>
            <a:off x="2073261" y="208557"/>
            <a:ext cx="499747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30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Recebimento</a:t>
            </a:r>
            <a:r>
              <a:rPr lang="en-US" sz="3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processo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BA27FD-3CD6-462D-8837-4E34983C7888}"/>
              </a:ext>
            </a:extLst>
          </p:cNvPr>
          <p:cNvSpPr txBox="1"/>
          <p:nvPr/>
        </p:nvSpPr>
        <p:spPr>
          <a:xfrm>
            <a:off x="563748" y="1122135"/>
            <a:ext cx="3189096" cy="962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8952" tIns="19475" rIns="38952" bIns="1947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Concluído o tratamento do requerimento eletrônico, a disponibilização das cópias digitalizadas dos processos será realizada via link no e-mail funcional descrito no pedido, com validade de 10 dias para consulta.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57A614F-800C-4BE0-A70D-5B471C6C83DE}"/>
              </a:ext>
            </a:extLst>
          </p:cNvPr>
          <p:cNvSpPr txBox="1"/>
          <p:nvPr/>
        </p:nvSpPr>
        <p:spPr>
          <a:xfrm>
            <a:off x="563748" y="2380873"/>
            <a:ext cx="3189096" cy="7779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8952" tIns="19475" rIns="38952" bIns="1947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Após clicar no link, o redirecionamento para o SEI permitirá visualizar os documentos integralmente, gerar PDF ou gerar arquivo compactado (ZIP).</a:t>
            </a:r>
          </a:p>
        </p:txBody>
      </p:sp>
      <p:sp>
        <p:nvSpPr>
          <p:cNvPr id="3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915400" y="4933950"/>
            <a:ext cx="228600" cy="209550"/>
          </a:xfrm>
        </p:spPr>
        <p:txBody>
          <a:bodyPr/>
          <a:lstStyle/>
          <a:p>
            <a:fld id="{B6F15528-21DE-4FAA-801E-634DDDAF4B2B}" type="slidenum">
              <a:rPr lang="en-US" sz="800"/>
              <a:pPr/>
              <a:t>8</a:t>
            </a:fld>
            <a:endParaRPr lang="en-US" sz="500" dirty="0"/>
          </a:p>
        </p:txBody>
      </p:sp>
      <p:pic>
        <p:nvPicPr>
          <p:cNvPr id="16" name="Imagem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716015" y="945048"/>
            <a:ext cx="4072053" cy="1741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m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211960" y="2931790"/>
            <a:ext cx="4589804" cy="1400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4139952" y="4464437"/>
            <a:ext cx="5472608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pt-BR" sz="1400" u="sng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Dica: faça o download dos documentos. Não perca o prazo!!!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0238" r="31935" b="60781"/>
          <a:stretch/>
        </p:blipFill>
        <p:spPr>
          <a:xfrm rot="10800000" flipH="1">
            <a:off x="6690084" y="102486"/>
            <a:ext cx="2133261" cy="669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/>
          <p:cNvSpPr/>
          <p:nvPr/>
        </p:nvSpPr>
        <p:spPr>
          <a:xfrm>
            <a:off x="3581400" y="4819650"/>
            <a:ext cx="5562600" cy="3238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4" tIns="22857" rIns="45714" bIns="22857"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 t="21481" r="20034" b="39846"/>
          <a:stretch/>
        </p:blipFill>
        <p:spPr>
          <a:xfrm rot="16200000" flipH="1">
            <a:off x="5721722" y="1705248"/>
            <a:ext cx="5164038" cy="175354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67048" y="361950"/>
            <a:ext cx="6509208" cy="492436"/>
          </a:xfrm>
          <a:prstGeom prst="rect">
            <a:avLst/>
          </a:prstGeom>
          <a:noFill/>
        </p:spPr>
        <p:txBody>
          <a:bodyPr wrap="square" lIns="45714" tIns="22857" rIns="45714" bIns="22857" rtlCol="0">
            <a:spAutoFit/>
          </a:bodyPr>
          <a:lstStyle/>
          <a:p>
            <a:r>
              <a:rPr lang="pt-BR" sz="2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Informações importantes</a:t>
            </a:r>
          </a:p>
        </p:txBody>
      </p:sp>
      <p:sp>
        <p:nvSpPr>
          <p:cNvPr id="14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8915400" y="4933950"/>
            <a:ext cx="228600" cy="209550"/>
          </a:xfrm>
        </p:spPr>
        <p:txBody>
          <a:bodyPr/>
          <a:lstStyle/>
          <a:p>
            <a:fld id="{B6F15528-21DE-4FAA-801E-634DDDAF4B2B}" type="slidenum">
              <a:rPr lang="en-US" sz="800"/>
              <a:pPr/>
              <a:t>9</a:t>
            </a:fld>
            <a:endParaRPr lang="en-US" sz="5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64047" y="1203598"/>
            <a:ext cx="6728233" cy="289309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4" indent="-285744" algn="just">
              <a:buFont typeface="Arial" pitchFamily="34" charset="0"/>
              <a:buChar char="•"/>
            </a:pP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No caso de reativação o processo físico encerrado deverá ser retirado por empréstimo. Lembre-se de especificar em seu pedido no </a:t>
            </a:r>
            <a:r>
              <a:rPr lang="pt-B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SIMPROC</a:t>
            </a: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lvl="0" algn="just"/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44" indent="-285744" algn="just">
              <a:buFont typeface="Arial" pitchFamily="34" charset="0"/>
              <a:buChar char="•"/>
            </a:pP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O encaminhamento de seu pedido é automático. </a:t>
            </a:r>
            <a:r>
              <a:rPr lang="pt-B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Não esqueça </a:t>
            </a: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de anotar o número gerado para o seu requerimento no SEI, o acompanhamento poderá feito por ele. </a:t>
            </a:r>
          </a:p>
          <a:p>
            <a:pPr lvl="0" algn="just"/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44" indent="-285744" algn="just">
              <a:buFont typeface="Arial" pitchFamily="34" charset="0"/>
              <a:buChar char="•"/>
            </a:pP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Prazos judiciais são do órgão intimado. Faremos o possível para atender o mais breve de acordo com as demandas internas.</a:t>
            </a:r>
          </a:p>
          <a:p>
            <a:pPr lvl="0" algn="just"/>
            <a:endParaRPr lang="pt-BR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44" indent="-285744" algn="just">
              <a:buFont typeface="Arial" pitchFamily="34" charset="0"/>
              <a:buChar char="•"/>
            </a:pP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Até a presente data nenhum órgão ou unidade está autorizado a digitalizar processos físicos ativos para continuidade do assunto em processos SEI. Caso tenha efetuado este procedimento irregular, entre em contato com </a:t>
            </a:r>
            <a:r>
              <a:rPr lang="pt-B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Arquip</a:t>
            </a:r>
            <a:r>
              <a:rPr lang="pt-BR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pic>
        <p:nvPicPr>
          <p:cNvPr id="16" name="Imagem 15" descr="Descrição: cid:image006.png@01D62925.71A07C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" y="4587974"/>
            <a:ext cx="1263379" cy="483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93598"/>
      </p:ext>
    </p:extLst>
  </p:cSld>
  <p:clrMapOvr>
    <a:masterClrMapping/>
  </p:clrMapOvr>
</p:sld>
</file>

<file path=ppt/theme/theme1.xml><?xml version="1.0" encoding="utf-8"?>
<a:theme xmlns:a="http://schemas.openxmlformats.org/drawingml/2006/main" name="Manual de publicação no e-pub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 de publicação no e-publi</Template>
  <TotalTime>324</TotalTime>
  <Words>559</Words>
  <Application>Microsoft Office PowerPoint</Application>
  <PresentationFormat>Apresentação na tela (16:9)</PresentationFormat>
  <Paragraphs>84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Manual de publicação no e-publi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Noemi Santos Oliveira</dc:creator>
  <cp:lastModifiedBy>Noemi Santos Oliveira</cp:lastModifiedBy>
  <cp:revision>19</cp:revision>
  <dcterms:created xsi:type="dcterms:W3CDTF">2022-10-24T16:56:37Z</dcterms:created>
  <dcterms:modified xsi:type="dcterms:W3CDTF">2022-11-18T19:17:43Z</dcterms:modified>
  <dc:identifier>DAFPf8EP8Os</dc:identifier>
</cp:coreProperties>
</file>