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54" autoAdjust="0"/>
  </p:normalViewPr>
  <p:slideViewPr>
    <p:cSldViewPr snapToGrid="0" showGuides="1">
      <p:cViewPr>
        <p:scale>
          <a:sx n="66" d="100"/>
          <a:sy n="66" d="100"/>
        </p:scale>
        <p:origin x="816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0BD56-6226-CE0C-6708-DD17B51F0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0472E7-DC7B-A113-D9A5-45EB43196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A243E-3558-3F02-6321-7CE1A611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36D67-96B8-2D9C-9CD2-9E0F7BFD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A7006-5B57-0B03-74F7-56005AA1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55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760B3-9937-F010-3391-B11CA127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7B8717-1768-2E1A-9613-273363D5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73D68-F93B-E198-0D9D-16D4ED48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EF7E73-53D7-FCCC-520C-9B258207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E67E1B-BE1D-935B-B495-E32CFCC3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43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F05BC3-2FD0-C034-43F5-5EA3A7E26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DEC397-0471-4B00-9207-B92087B0B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49C41-282D-E727-A5A2-12422296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F54A5-0728-71F8-5563-CEEB1B19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905234-5AC2-E3BB-4475-370D0448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65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61273-4E97-2BA3-0360-C200C1BB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8C274-31B2-03FD-FBEA-41528A92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ED1F5-AD74-C8B5-5D9A-CBD01A0B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16E83-6A7B-B89E-43E8-B1CA8576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B128B-D8CC-B091-E00D-1B8F107C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2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ACA66-7D6F-E24C-0AB4-2253D6B0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26F9A-671C-E6BB-4FA2-8ECC1850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CE444D-2FEB-1D14-39D3-E24981BC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41C59-FB5C-5EDD-FA56-1677C883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E9BDA-799C-2C9C-D5A6-3631FEF2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5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CB7A6-7795-31BD-ECB6-2367845A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68C73-A328-7CBB-0D74-3DA8CF3D4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D36624-AF98-021D-BF08-E8D4535E4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F9AD97-379A-575C-AF15-291212B1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D39E49-9FD1-A921-2823-65D80770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C8E91-66AE-727F-D410-F0A05FC2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18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1D182-36EE-0C83-300B-CD2A3B8D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D395F6-D9DA-9042-4FFA-9704A6A4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077B8C-60F6-6183-5706-15DD0082F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EBAC7A-512E-6B58-C94B-940FFB052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6E752B-5CED-DAAA-A718-D0E16AEAA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377AC0-6E34-474C-BD7D-C8CBEC31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F3C72F-C47D-A920-FBE4-2B69D7BB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D2BD58-FC34-9424-BCA5-A642F250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49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7B953-7BD3-776C-228C-C7E5EA7B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CB9E91-A1BA-0C1A-AE00-3E787D83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41B232-39B7-8147-CE27-758AAE42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087156-9505-DCD8-1608-07BA5D3F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42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7B9599-1047-7017-B189-B6FBBE4C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3F679F-2A73-522C-CAE6-B11633AE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1D2E20-A40E-8253-3CE7-3D1172C2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2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E58C1-DB13-DF4E-12D3-264D1E9C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C1D64-6B88-009F-26D0-532FBF1A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8BC624-3E52-EC6A-78E0-DEA62A6F9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B5EB01-626C-5042-99E5-B745AF09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2FA4A2-1DD5-BE33-68C0-A68C8A26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7B2E69-2417-85E1-1D7B-434DA068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11B27-9E46-2F1B-53B7-E703CAA3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04517C-71A8-9DF2-CE53-CF8C6BA42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2D32CD-96BB-D640-ADFA-C77ED432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BBB804-7808-1AD2-4BF1-C8620DA6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D4725-CD67-3EEB-0459-E328F5BE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A62C0-0A1C-C33C-F582-DB6123D9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9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900E86-FD80-CDFA-8E1F-0260F69A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644CE-5229-51F3-D6E3-98DE2900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94F950-906D-474B-F0A8-73B34B775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1F89-2C18-402B-A86F-3918BC61A40C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CBE1FE-8BD1-F42A-F3E1-CF3CE846E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753AA7-D40B-F560-AB4E-0847D5EE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AFEC-3497-4B2F-8EB4-91334F350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22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F5DAED-B970-21A7-227D-E322B95CB3B5}"/>
              </a:ext>
            </a:extLst>
          </p:cNvPr>
          <p:cNvSpPr txBox="1"/>
          <p:nvPr/>
        </p:nvSpPr>
        <p:spPr>
          <a:xfrm>
            <a:off x="4492035" y="191729"/>
            <a:ext cx="32079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Front-</a:t>
            </a:r>
            <a:r>
              <a:rPr lang="pt-BR" sz="2500" dirty="0" err="1">
                <a:solidFill>
                  <a:schemeClr val="bg1"/>
                </a:solidFill>
                <a:latin typeface="Impact" panose="020B0806030902050204" pitchFamily="34" charset="0"/>
              </a:rPr>
              <a:t>end</a:t>
            </a:r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2500" dirty="0" err="1">
                <a:solidFill>
                  <a:schemeClr val="bg1"/>
                </a:solidFill>
                <a:latin typeface="Impact" panose="020B0806030902050204" pitchFamily="34" charset="0"/>
              </a:rPr>
              <a:t>Progress</a:t>
            </a:r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 4GL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617178-40F0-FCAB-444F-D72331083473}"/>
              </a:ext>
            </a:extLst>
          </p:cNvPr>
          <p:cNvSpPr txBox="1"/>
          <p:nvPr/>
        </p:nvSpPr>
        <p:spPr>
          <a:xfrm>
            <a:off x="234665" y="711947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229446-D551-E3E4-37A6-BFA6CA819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67" y="1148149"/>
            <a:ext cx="1646605" cy="138589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6FB872-C7AE-552F-EC13-FBE9C0AC5D61}"/>
              </a:ext>
            </a:extLst>
          </p:cNvPr>
          <p:cNvSpPr txBox="1"/>
          <p:nvPr/>
        </p:nvSpPr>
        <p:spPr>
          <a:xfrm>
            <a:off x="1881272" y="1240930"/>
            <a:ext cx="2320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Semelhante ao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uma tela dentro de outra.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1FA77EC-928B-A10D-712A-83E9A415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64" y="3070290"/>
            <a:ext cx="1646605" cy="38093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A58C81-027A-C586-B92E-F733CF364BC3}"/>
              </a:ext>
            </a:extLst>
          </p:cNvPr>
          <p:cNvSpPr txBox="1"/>
          <p:nvPr/>
        </p:nvSpPr>
        <p:spPr>
          <a:xfrm>
            <a:off x="1990129" y="3015212"/>
            <a:ext cx="250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um valor, com movimentação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C28D6D-0144-6369-28D5-7532BC3FB0D1}"/>
              </a:ext>
            </a:extLst>
          </p:cNvPr>
          <p:cNvSpPr txBox="1"/>
          <p:nvPr/>
        </p:nvSpPr>
        <p:spPr>
          <a:xfrm>
            <a:off x="234664" y="2645880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6324543-4B50-A56C-512C-95019108C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64" y="4182434"/>
            <a:ext cx="783772" cy="92093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0A55D43-8628-AEBC-273B-B7C904427DA5}"/>
              </a:ext>
            </a:extLst>
          </p:cNvPr>
          <p:cNvSpPr txBox="1"/>
          <p:nvPr/>
        </p:nvSpPr>
        <p:spPr>
          <a:xfrm>
            <a:off x="220150" y="3753231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 set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86F57FE-E37F-6599-2227-F98E48E933E4}"/>
              </a:ext>
            </a:extLst>
          </p:cNvPr>
          <p:cNvSpPr txBox="1"/>
          <p:nvPr/>
        </p:nvSpPr>
        <p:spPr>
          <a:xfrm>
            <a:off x="1238015" y="4325098"/>
            <a:ext cx="23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a escolha de uma opção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4852EC2-C64F-DC97-2821-1FDB62611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64" y="6084169"/>
            <a:ext cx="2006703" cy="36933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90C8FA5-3628-7BEC-B5F8-FC5B2C50F149}"/>
              </a:ext>
            </a:extLst>
          </p:cNvPr>
          <p:cNvSpPr txBox="1"/>
          <p:nvPr/>
        </p:nvSpPr>
        <p:spPr>
          <a:xfrm>
            <a:off x="195133" y="5612059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B2134B-3DFE-955F-3BD5-4E1BCB2B7A3E}"/>
              </a:ext>
            </a:extLst>
          </p:cNvPr>
          <p:cNvSpPr txBox="1"/>
          <p:nvPr/>
        </p:nvSpPr>
        <p:spPr>
          <a:xfrm>
            <a:off x="2398322" y="5945669"/>
            <a:ext cx="23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Botão comum, executa uma função.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381D9BE7-361F-E582-C83C-DFFF99429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148149"/>
            <a:ext cx="1118195" cy="78539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A1F8DD-CAA6-A699-4C63-666F5F96746F}"/>
              </a:ext>
            </a:extLst>
          </p:cNvPr>
          <p:cNvSpPr txBox="1"/>
          <p:nvPr/>
        </p:nvSpPr>
        <p:spPr>
          <a:xfrm>
            <a:off x="6053359" y="711947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endParaRPr lang="pt-BR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31C572D-662C-D846-D421-DF4AFB6F5DE6}"/>
              </a:ext>
            </a:extLst>
          </p:cNvPr>
          <p:cNvSpPr txBox="1"/>
          <p:nvPr/>
        </p:nvSpPr>
        <p:spPr>
          <a:xfrm>
            <a:off x="7280275" y="1217682"/>
            <a:ext cx="256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gráficos ou definir áreas especificas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85FF412D-96F7-FF6F-F702-10BD417EDF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566973"/>
            <a:ext cx="1184275" cy="1006634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5079145-0861-16A8-ADAB-8F2AD053869E}"/>
              </a:ext>
            </a:extLst>
          </p:cNvPr>
          <p:cNvSpPr txBox="1"/>
          <p:nvPr/>
        </p:nvSpPr>
        <p:spPr>
          <a:xfrm>
            <a:off x="6053359" y="2164709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pt-BR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77170CF-221A-F495-9862-3A73E0A15F6E}"/>
              </a:ext>
            </a:extLst>
          </p:cNvPr>
          <p:cNvSpPr txBox="1"/>
          <p:nvPr/>
        </p:nvSpPr>
        <p:spPr>
          <a:xfrm>
            <a:off x="7280275" y="2830546"/>
            <a:ext cx="256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uma imagem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2F104F2D-8AB8-D484-78CE-149C2EAC9A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252367"/>
            <a:ext cx="1960758" cy="357706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4BB0A947-62B1-6B8C-34A8-9EA86713E745}"/>
              </a:ext>
            </a:extLst>
          </p:cNvPr>
          <p:cNvSpPr txBox="1"/>
          <p:nvPr/>
        </p:nvSpPr>
        <p:spPr>
          <a:xfrm>
            <a:off x="6096000" y="3835909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Combo box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2751EAC-F30F-1252-3C7B-2B81296CC1DC}"/>
              </a:ext>
            </a:extLst>
          </p:cNvPr>
          <p:cNvSpPr txBox="1"/>
          <p:nvPr/>
        </p:nvSpPr>
        <p:spPr>
          <a:xfrm>
            <a:off x="8056758" y="4108054"/>
            <a:ext cx="256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Selecionar um elemento em uma lista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19115D3F-4FD4-5266-43AD-FB54C03FF3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5384203"/>
            <a:ext cx="1274994" cy="1122931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B3603328-3721-BC67-986B-629DB02AD184}"/>
              </a:ext>
            </a:extLst>
          </p:cNvPr>
          <p:cNvSpPr txBox="1"/>
          <p:nvPr/>
        </p:nvSpPr>
        <p:spPr>
          <a:xfrm>
            <a:off x="6080123" y="4971429"/>
            <a:ext cx="19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List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02E3446-6188-04BF-52DF-DA805B20F222}"/>
              </a:ext>
            </a:extLst>
          </p:cNvPr>
          <p:cNvSpPr txBox="1"/>
          <p:nvPr/>
        </p:nvSpPr>
        <p:spPr>
          <a:xfrm>
            <a:off x="7370993" y="5443919"/>
            <a:ext cx="256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ao um mais elementos em uma lista</a:t>
            </a:r>
          </a:p>
        </p:txBody>
      </p:sp>
    </p:spTree>
    <p:extLst>
      <p:ext uri="{BB962C8B-B14F-4D97-AF65-F5344CB8AC3E}">
        <p14:creationId xmlns:p14="http://schemas.microsoft.com/office/powerpoint/2010/main" val="1930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F5DAED-B970-21A7-227D-E322B95CB3B5}"/>
              </a:ext>
            </a:extLst>
          </p:cNvPr>
          <p:cNvSpPr txBox="1"/>
          <p:nvPr/>
        </p:nvSpPr>
        <p:spPr>
          <a:xfrm>
            <a:off x="4492035" y="191729"/>
            <a:ext cx="32079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Front-</a:t>
            </a:r>
            <a:r>
              <a:rPr lang="pt-BR" sz="2500" dirty="0" err="1">
                <a:solidFill>
                  <a:schemeClr val="bg1"/>
                </a:solidFill>
                <a:latin typeface="Impact" panose="020B0806030902050204" pitchFamily="34" charset="0"/>
              </a:rPr>
              <a:t>end</a:t>
            </a:r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pt-BR" sz="2500" dirty="0" err="1">
                <a:solidFill>
                  <a:schemeClr val="bg1"/>
                </a:solidFill>
                <a:latin typeface="Impact" panose="020B0806030902050204" pitchFamily="34" charset="0"/>
              </a:rPr>
              <a:t>Progress</a:t>
            </a:r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 4GL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617178-40F0-FCAB-444F-D72331083473}"/>
              </a:ext>
            </a:extLst>
          </p:cNvPr>
          <p:cNvSpPr txBox="1"/>
          <p:nvPr/>
        </p:nvSpPr>
        <p:spPr>
          <a:xfrm>
            <a:off x="234665" y="711947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6FB872-C7AE-552F-EC13-FBE9C0AC5D61}"/>
              </a:ext>
            </a:extLst>
          </p:cNvPr>
          <p:cNvSpPr txBox="1"/>
          <p:nvPr/>
        </p:nvSpPr>
        <p:spPr>
          <a:xfrm>
            <a:off x="1881271" y="1240930"/>
            <a:ext cx="293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Utilizado para entrada e edição de texto, geral mais longos e com muitas linhas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A58C81-027A-C586-B92E-F733CF364BC3}"/>
              </a:ext>
            </a:extLst>
          </p:cNvPr>
          <p:cNvSpPr txBox="1"/>
          <p:nvPr/>
        </p:nvSpPr>
        <p:spPr>
          <a:xfrm>
            <a:off x="2723372" y="2941874"/>
            <a:ext cx="250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Recebe um texto do usuário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C28D6D-0144-6369-28D5-7532BC3FB0D1}"/>
              </a:ext>
            </a:extLst>
          </p:cNvPr>
          <p:cNvSpPr txBox="1"/>
          <p:nvPr/>
        </p:nvSpPr>
        <p:spPr>
          <a:xfrm>
            <a:off x="265268" y="3727624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BR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95E6FA-4805-2F09-F454-516CA5F0C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64" y="1197388"/>
            <a:ext cx="1507050" cy="12751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4AFD98-BA80-83DA-8104-983B8FDC7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40" y="3179118"/>
            <a:ext cx="2369836" cy="3404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23ED9D4-F8CF-69E4-1C99-BBB5FEF6B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78" y="4151656"/>
            <a:ext cx="839393" cy="51296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CCB7A4-1044-4C7C-F7BA-550F376735DE}"/>
              </a:ext>
            </a:extLst>
          </p:cNvPr>
          <p:cNvSpPr txBox="1"/>
          <p:nvPr/>
        </p:nvSpPr>
        <p:spPr>
          <a:xfrm>
            <a:off x="236240" y="2756721"/>
            <a:ext cx="16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9FE7CB-7016-A91F-6936-5EE0701EB2C6}"/>
              </a:ext>
            </a:extLst>
          </p:cNvPr>
          <p:cNvSpPr txBox="1"/>
          <p:nvPr/>
        </p:nvSpPr>
        <p:spPr>
          <a:xfrm>
            <a:off x="1088570" y="4080678"/>
            <a:ext cx="250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 fixo, geralmente titulo ou indicação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A02392-A342-D2F0-8BA7-7D64F4F08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895" y="1240931"/>
            <a:ext cx="3396993" cy="34236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3561C1D-968A-7587-6513-641ADF1E0120}"/>
              </a:ext>
            </a:extLst>
          </p:cNvPr>
          <p:cNvSpPr txBox="1"/>
          <p:nvPr/>
        </p:nvSpPr>
        <p:spPr>
          <a:xfrm>
            <a:off x="6096000" y="812118"/>
            <a:ext cx="339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 código em um botão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819C40-9F64-A504-27D1-5570A76B3DF8}"/>
              </a:ext>
            </a:extLst>
          </p:cNvPr>
          <p:cNvSpPr txBox="1"/>
          <p:nvPr/>
        </p:nvSpPr>
        <p:spPr>
          <a:xfrm>
            <a:off x="9647129" y="1240930"/>
            <a:ext cx="215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Programar um botão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C8FEE24-BDEA-809B-9040-E2D7F51FBB81}"/>
              </a:ext>
            </a:extLst>
          </p:cNvPr>
          <p:cNvSpPr/>
          <p:nvPr/>
        </p:nvSpPr>
        <p:spPr>
          <a:xfrm>
            <a:off x="7898643" y="1551028"/>
            <a:ext cx="139228" cy="159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0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8617178-40F0-FCAB-444F-D72331083473}"/>
              </a:ext>
            </a:extLst>
          </p:cNvPr>
          <p:cNvSpPr txBox="1"/>
          <p:nvPr/>
        </p:nvSpPr>
        <p:spPr>
          <a:xfrm>
            <a:off x="234665" y="756191"/>
            <a:ext cx="244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endParaRPr lang="pt-BR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6FB872-C7AE-552F-EC13-FBE9C0AC5D61}"/>
              </a:ext>
            </a:extLst>
          </p:cNvPr>
          <p:cNvSpPr txBox="1"/>
          <p:nvPr/>
        </p:nvSpPr>
        <p:spPr>
          <a:xfrm>
            <a:off x="3295835" y="1538166"/>
            <a:ext cx="293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Manipulação de banco de dados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A67FE37-E7C0-0A66-A581-EDC7E3DE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65" y="1267838"/>
            <a:ext cx="3061170" cy="125413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C8FEE24-BDEA-809B-9040-E2D7F51FBB81}"/>
              </a:ext>
            </a:extLst>
          </p:cNvPr>
          <p:cNvSpPr/>
          <p:nvPr/>
        </p:nvSpPr>
        <p:spPr>
          <a:xfrm>
            <a:off x="343615" y="1936557"/>
            <a:ext cx="445027" cy="496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0675B8-77EA-5DC0-9795-FA526181D6C7}"/>
              </a:ext>
            </a:extLst>
          </p:cNvPr>
          <p:cNvSpPr txBox="1"/>
          <p:nvPr/>
        </p:nvSpPr>
        <p:spPr>
          <a:xfrm>
            <a:off x="4222178" y="234893"/>
            <a:ext cx="4022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Banco de dados </a:t>
            </a:r>
            <a:r>
              <a:rPr lang="pt-BR" sz="2500" dirty="0" err="1">
                <a:solidFill>
                  <a:schemeClr val="bg1"/>
                </a:solidFill>
                <a:latin typeface="Impact" panose="020B0806030902050204" pitchFamily="34" charset="0"/>
              </a:rPr>
              <a:t>Progress</a:t>
            </a:r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 4GL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E3E88D3-B913-72E4-BBC3-33808B73D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65" y="3323427"/>
            <a:ext cx="2742055" cy="167627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406094C-C9F7-30BB-BEFF-28D582CF41CA}"/>
              </a:ext>
            </a:extLst>
          </p:cNvPr>
          <p:cNvSpPr txBox="1"/>
          <p:nvPr/>
        </p:nvSpPr>
        <p:spPr>
          <a:xfrm>
            <a:off x="234664" y="2877314"/>
            <a:ext cx="244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C35E2A-8B08-53A3-ED62-3285EABAB019}"/>
              </a:ext>
            </a:extLst>
          </p:cNvPr>
          <p:cNvSpPr txBox="1"/>
          <p:nvPr/>
        </p:nvSpPr>
        <p:spPr>
          <a:xfrm>
            <a:off x="3158529" y="3429000"/>
            <a:ext cx="2937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Conectar com um banco existente.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Criar um banco novo.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Continuar sem banco de dados.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06A7490-D42A-2381-A33E-1BC94267B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946" y="1267838"/>
            <a:ext cx="2724530" cy="289600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319E8699-B56D-EEA9-72A9-97851F3F4E28}"/>
              </a:ext>
            </a:extLst>
          </p:cNvPr>
          <p:cNvSpPr txBox="1"/>
          <p:nvPr/>
        </p:nvSpPr>
        <p:spPr>
          <a:xfrm>
            <a:off x="6532678" y="805226"/>
            <a:ext cx="244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novo banco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57385A-A460-EE81-545F-C66FBAE32342}"/>
              </a:ext>
            </a:extLst>
          </p:cNvPr>
          <p:cNvSpPr txBox="1"/>
          <p:nvPr/>
        </p:nvSpPr>
        <p:spPr>
          <a:xfrm>
            <a:off x="9332483" y="1733323"/>
            <a:ext cx="23487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 o banco será salvo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D80E38D-7AD1-5D5F-E976-DD73945B921F}"/>
              </a:ext>
            </a:extLst>
          </p:cNvPr>
          <p:cNvSpPr/>
          <p:nvPr/>
        </p:nvSpPr>
        <p:spPr>
          <a:xfrm>
            <a:off x="6598521" y="1600199"/>
            <a:ext cx="2650254" cy="5603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0E038F8-9849-DFA7-690B-C215AD4E5ABA}"/>
              </a:ext>
            </a:extLst>
          </p:cNvPr>
          <p:cNvSpPr/>
          <p:nvPr/>
        </p:nvSpPr>
        <p:spPr>
          <a:xfrm>
            <a:off x="6585821" y="2222499"/>
            <a:ext cx="2650254" cy="10241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3946EE-40AA-5607-90CD-2CB48EABBF29}"/>
              </a:ext>
            </a:extLst>
          </p:cNvPr>
          <p:cNvSpPr txBox="1"/>
          <p:nvPr/>
        </p:nvSpPr>
        <p:spPr>
          <a:xfrm>
            <a:off x="9370111" y="2169901"/>
            <a:ext cx="2348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Banco de dados vazio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Copia do banco SPORTS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Copia do banco SPORTS2000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Copia do banco SPORTS2020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 Copia de outro banco de dados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05C70F4-98E1-83E9-7535-80C7C6BE835B}"/>
              </a:ext>
            </a:extLst>
          </p:cNvPr>
          <p:cNvSpPr txBox="1"/>
          <p:nvPr/>
        </p:nvSpPr>
        <p:spPr>
          <a:xfrm>
            <a:off x="6532678" y="4321552"/>
            <a:ext cx="2348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Bancos para estudo:</a:t>
            </a:r>
          </a:p>
          <a:p>
            <a:pPr algn="just"/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iSports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Sports2000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Sports2020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4AE25E2-81C7-7DF4-84CC-B2224588516E}"/>
              </a:ext>
            </a:extLst>
          </p:cNvPr>
          <p:cNvSpPr txBox="1"/>
          <p:nvPr/>
        </p:nvSpPr>
        <p:spPr>
          <a:xfrm>
            <a:off x="8982219" y="4324136"/>
            <a:ext cx="2348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Bancos vazios:</a:t>
            </a:r>
          </a:p>
          <a:p>
            <a:pPr algn="just"/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Empty1 – 1k (1024 bytes)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Empty2 – 2k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Empty3 – 3k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Empty4 – 4k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D9B37B1-DF8F-F1E0-187F-7183358D8731}"/>
              </a:ext>
            </a:extLst>
          </p:cNvPr>
          <p:cNvSpPr txBox="1"/>
          <p:nvPr/>
        </p:nvSpPr>
        <p:spPr>
          <a:xfrm>
            <a:off x="8982219" y="5791164"/>
            <a:ext cx="309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são utilizados para definir o tamanho dos blocos</a:t>
            </a:r>
          </a:p>
        </p:txBody>
      </p:sp>
    </p:spTree>
    <p:extLst>
      <p:ext uri="{BB962C8B-B14F-4D97-AF65-F5344CB8AC3E}">
        <p14:creationId xmlns:p14="http://schemas.microsoft.com/office/powerpoint/2010/main" val="123256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8617178-40F0-FCAB-444F-D72331083473}"/>
              </a:ext>
            </a:extLst>
          </p:cNvPr>
          <p:cNvSpPr txBox="1"/>
          <p:nvPr/>
        </p:nvSpPr>
        <p:spPr>
          <a:xfrm>
            <a:off x="234665" y="753922"/>
            <a:ext cx="244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para estudo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0675B8-77EA-5DC0-9795-FA526181D6C7}"/>
              </a:ext>
            </a:extLst>
          </p:cNvPr>
          <p:cNvSpPr txBox="1"/>
          <p:nvPr/>
        </p:nvSpPr>
        <p:spPr>
          <a:xfrm>
            <a:off x="4222178" y="234893"/>
            <a:ext cx="4022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Banco de dados </a:t>
            </a:r>
            <a:r>
              <a:rPr lang="pt-BR" sz="2500" dirty="0" err="1">
                <a:solidFill>
                  <a:schemeClr val="bg1"/>
                </a:solidFill>
                <a:latin typeface="Impact" panose="020B0806030902050204" pitchFamily="34" charset="0"/>
              </a:rPr>
              <a:t>Progress</a:t>
            </a:r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 4GL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09C71C-8522-F751-08ED-94F12E6D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65" y="1135339"/>
            <a:ext cx="2734057" cy="29055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D382953-29D4-F033-8DDE-5F9200E3B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64" y="4806254"/>
            <a:ext cx="3372135" cy="99595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3DC4EB8-25C3-53B4-C99B-799D1D9039B3}"/>
              </a:ext>
            </a:extLst>
          </p:cNvPr>
          <p:cNvSpPr txBox="1"/>
          <p:nvPr/>
        </p:nvSpPr>
        <p:spPr>
          <a:xfrm>
            <a:off x="234664" y="4436922"/>
            <a:ext cx="292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Solicitação de Conexão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86CB3A-AD27-A21F-0DE6-5A65D19084A5}"/>
              </a:ext>
            </a:extLst>
          </p:cNvPr>
          <p:cNvSpPr txBox="1"/>
          <p:nvPr/>
        </p:nvSpPr>
        <p:spPr>
          <a:xfrm>
            <a:off x="3158529" y="1553768"/>
            <a:ext cx="189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Manipulação de 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1A7F19C-62E1-8F8D-3267-6BB05E7FB629}"/>
              </a:ext>
            </a:extLst>
          </p:cNvPr>
          <p:cNvSpPr txBox="1"/>
          <p:nvPr/>
        </p:nvSpPr>
        <p:spPr>
          <a:xfrm>
            <a:off x="3704629" y="4981066"/>
            <a:ext cx="189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nome do banco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095713-1B5F-8AD9-6465-380ED833BC6F}"/>
              </a:ext>
            </a:extLst>
          </p:cNvPr>
          <p:cNvSpPr/>
          <p:nvPr/>
        </p:nvSpPr>
        <p:spPr>
          <a:xfrm flipV="1">
            <a:off x="404813" y="5249933"/>
            <a:ext cx="2549620" cy="203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76E2FA1-0A6D-86CF-E96E-A7817D39B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745" y="1135339"/>
            <a:ext cx="4610273" cy="412667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8C3799-7D93-6474-C223-0E716BD771D1}"/>
              </a:ext>
            </a:extLst>
          </p:cNvPr>
          <p:cNvSpPr txBox="1"/>
          <p:nvPr/>
        </p:nvSpPr>
        <p:spPr>
          <a:xfrm>
            <a:off x="6493862" y="738977"/>
            <a:ext cx="244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 banco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7F6E74-50E2-678B-C377-052387FF2BBB}"/>
              </a:ext>
            </a:extLst>
          </p:cNvPr>
          <p:cNvSpPr txBox="1"/>
          <p:nvPr/>
        </p:nvSpPr>
        <p:spPr>
          <a:xfrm>
            <a:off x="6591302" y="5351497"/>
            <a:ext cx="297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Opção de trabalho em rede</a:t>
            </a:r>
          </a:p>
        </p:txBody>
      </p:sp>
    </p:spTree>
    <p:extLst>
      <p:ext uri="{BB962C8B-B14F-4D97-AF65-F5344CB8AC3E}">
        <p14:creationId xmlns:p14="http://schemas.microsoft.com/office/powerpoint/2010/main" val="41061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8617178-40F0-FCAB-444F-D72331083473}"/>
              </a:ext>
            </a:extLst>
          </p:cNvPr>
          <p:cNvSpPr txBox="1"/>
          <p:nvPr/>
        </p:nvSpPr>
        <p:spPr>
          <a:xfrm>
            <a:off x="6233305" y="913090"/>
            <a:ext cx="285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Dicionário de Bancos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0675B8-77EA-5DC0-9795-FA526181D6C7}"/>
              </a:ext>
            </a:extLst>
          </p:cNvPr>
          <p:cNvSpPr txBox="1"/>
          <p:nvPr/>
        </p:nvSpPr>
        <p:spPr>
          <a:xfrm>
            <a:off x="4222178" y="234893"/>
            <a:ext cx="4022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Banco de dados </a:t>
            </a:r>
            <a:r>
              <a:rPr lang="pt-BR" sz="2500" dirty="0" err="1">
                <a:solidFill>
                  <a:schemeClr val="bg1"/>
                </a:solidFill>
                <a:latin typeface="Impact" panose="020B0806030902050204" pitchFamily="34" charset="0"/>
              </a:rPr>
              <a:t>Progress</a:t>
            </a:r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 4GL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4F306C-2F51-79A4-3624-938E99FC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075" y="1337727"/>
            <a:ext cx="6383849" cy="528538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29B9F295-EEA2-F7FE-A1ED-164EA7BCFAB7}"/>
              </a:ext>
            </a:extLst>
          </p:cNvPr>
          <p:cNvSpPr/>
          <p:nvPr/>
        </p:nvSpPr>
        <p:spPr>
          <a:xfrm flipV="1">
            <a:off x="2904075" y="3243719"/>
            <a:ext cx="1303849" cy="2587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5C1966C-D411-FE39-218B-829BD93C4270}"/>
              </a:ext>
            </a:extLst>
          </p:cNvPr>
          <p:cNvSpPr/>
          <p:nvPr/>
        </p:nvSpPr>
        <p:spPr>
          <a:xfrm flipV="1">
            <a:off x="4348247" y="3243719"/>
            <a:ext cx="2370648" cy="258778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DC28F6D-F4C2-00F4-D371-D0390C34BB8C}"/>
              </a:ext>
            </a:extLst>
          </p:cNvPr>
          <p:cNvSpPr txBox="1"/>
          <p:nvPr/>
        </p:nvSpPr>
        <p:spPr>
          <a:xfrm>
            <a:off x="-43542" y="3519154"/>
            <a:ext cx="19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Bancos criados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F563CFC2-A5DF-E965-8A27-02151AAA337C}"/>
              </a:ext>
            </a:extLst>
          </p:cNvPr>
          <p:cNvSpPr/>
          <p:nvPr/>
        </p:nvSpPr>
        <p:spPr>
          <a:xfrm rot="10800000">
            <a:off x="1785343" y="3592508"/>
            <a:ext cx="1118731" cy="2392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933062B0-D3E3-AD36-BED2-FFD2A5EF2B4B}"/>
              </a:ext>
            </a:extLst>
          </p:cNvPr>
          <p:cNvSpPr/>
          <p:nvPr/>
        </p:nvSpPr>
        <p:spPr>
          <a:xfrm>
            <a:off x="6704381" y="5679919"/>
            <a:ext cx="2889562" cy="23792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E58BBD8-7EFC-31D9-6BDC-BA593A830D50}"/>
              </a:ext>
            </a:extLst>
          </p:cNvPr>
          <p:cNvSpPr txBox="1"/>
          <p:nvPr/>
        </p:nvSpPr>
        <p:spPr>
          <a:xfrm>
            <a:off x="9550314" y="5628727"/>
            <a:ext cx="111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7F75F96-0052-1E2B-C7CC-0E70B5CE0574}"/>
              </a:ext>
            </a:extLst>
          </p:cNvPr>
          <p:cNvSpPr/>
          <p:nvPr/>
        </p:nvSpPr>
        <p:spPr>
          <a:xfrm flipV="1">
            <a:off x="6809637" y="2239777"/>
            <a:ext cx="781335" cy="7646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70C6D536-ADE3-49B8-F045-62445B85753B}"/>
              </a:ext>
            </a:extLst>
          </p:cNvPr>
          <p:cNvSpPr/>
          <p:nvPr/>
        </p:nvSpPr>
        <p:spPr>
          <a:xfrm rot="5400000">
            <a:off x="6869154" y="3216647"/>
            <a:ext cx="662299" cy="237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D6BCB0-1B34-FA8B-F983-86BE567440B8}"/>
              </a:ext>
            </a:extLst>
          </p:cNvPr>
          <p:cNvSpPr txBox="1"/>
          <p:nvPr/>
        </p:nvSpPr>
        <p:spPr>
          <a:xfrm>
            <a:off x="6585229" y="3646417"/>
            <a:ext cx="1468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 da tabela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3CF26F5-A3D6-006D-7073-3B096B2B1AF4}"/>
              </a:ext>
            </a:extLst>
          </p:cNvPr>
          <p:cNvSpPr/>
          <p:nvPr/>
        </p:nvSpPr>
        <p:spPr>
          <a:xfrm flipV="1">
            <a:off x="2904074" y="2239777"/>
            <a:ext cx="781335" cy="7646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4DF4FE7D-BF5E-33B7-CF96-2C528FCD53C8}"/>
              </a:ext>
            </a:extLst>
          </p:cNvPr>
          <p:cNvSpPr/>
          <p:nvPr/>
        </p:nvSpPr>
        <p:spPr>
          <a:xfrm rot="10800000">
            <a:off x="2241774" y="2503157"/>
            <a:ext cx="662299" cy="2379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8AD42EC-376D-5A14-37CF-935D30F7DA49}"/>
              </a:ext>
            </a:extLst>
          </p:cNvPr>
          <p:cNvSpPr txBox="1"/>
          <p:nvPr/>
        </p:nvSpPr>
        <p:spPr>
          <a:xfrm>
            <a:off x="173848" y="2437451"/>
            <a:ext cx="206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banco novo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9995144-45CF-A6F1-DC72-3FC1666D08D7}"/>
              </a:ext>
            </a:extLst>
          </p:cNvPr>
          <p:cNvSpPr/>
          <p:nvPr/>
        </p:nvSpPr>
        <p:spPr>
          <a:xfrm flipV="1">
            <a:off x="5238491" y="2253342"/>
            <a:ext cx="781335" cy="7646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9457F293-E2EA-C8EB-EEDF-06DA2F9866AC}"/>
              </a:ext>
            </a:extLst>
          </p:cNvPr>
          <p:cNvSpPr/>
          <p:nvPr/>
        </p:nvSpPr>
        <p:spPr>
          <a:xfrm rot="16200000">
            <a:off x="5390218" y="1895440"/>
            <a:ext cx="477882" cy="2379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6AD7420-D385-AD2D-BA80-236E6CDE3A42}"/>
              </a:ext>
            </a:extLst>
          </p:cNvPr>
          <p:cNvSpPr txBox="1"/>
          <p:nvPr/>
        </p:nvSpPr>
        <p:spPr>
          <a:xfrm>
            <a:off x="4536048" y="1442086"/>
            <a:ext cx="218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uma Sequencia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D69C1E9-07C9-86E3-D3C0-0EAD47012F81}"/>
              </a:ext>
            </a:extLst>
          </p:cNvPr>
          <p:cNvSpPr/>
          <p:nvPr/>
        </p:nvSpPr>
        <p:spPr>
          <a:xfrm flipV="1">
            <a:off x="4329323" y="2235126"/>
            <a:ext cx="781335" cy="7646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2B469B40-2075-95C8-A70F-31D0D28946D6}"/>
              </a:ext>
            </a:extLst>
          </p:cNvPr>
          <p:cNvSpPr/>
          <p:nvPr/>
        </p:nvSpPr>
        <p:spPr>
          <a:xfrm rot="13216133">
            <a:off x="2581821" y="1507257"/>
            <a:ext cx="2040740" cy="23792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0970C3-FBEF-60EA-56A8-050A2CE9158D}"/>
              </a:ext>
            </a:extLst>
          </p:cNvPr>
          <p:cNvSpPr txBox="1"/>
          <p:nvPr/>
        </p:nvSpPr>
        <p:spPr>
          <a:xfrm>
            <a:off x="1082433" y="543758"/>
            <a:ext cx="227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 tabelas</a:t>
            </a:r>
          </a:p>
        </p:txBody>
      </p:sp>
    </p:spTree>
    <p:extLst>
      <p:ext uri="{BB962C8B-B14F-4D97-AF65-F5344CB8AC3E}">
        <p14:creationId xmlns:p14="http://schemas.microsoft.com/office/powerpoint/2010/main" val="49848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8617178-40F0-FCAB-444F-D72331083473}"/>
              </a:ext>
            </a:extLst>
          </p:cNvPr>
          <p:cNvSpPr txBox="1"/>
          <p:nvPr/>
        </p:nvSpPr>
        <p:spPr>
          <a:xfrm>
            <a:off x="234665" y="826492"/>
            <a:ext cx="2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Propriedades da tabela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0675B8-77EA-5DC0-9795-FA526181D6C7}"/>
              </a:ext>
            </a:extLst>
          </p:cNvPr>
          <p:cNvSpPr txBox="1"/>
          <p:nvPr/>
        </p:nvSpPr>
        <p:spPr>
          <a:xfrm>
            <a:off x="4222178" y="234893"/>
            <a:ext cx="40222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Banco de dados </a:t>
            </a:r>
            <a:r>
              <a:rPr lang="pt-BR" sz="2500" dirty="0" err="1">
                <a:solidFill>
                  <a:schemeClr val="bg1"/>
                </a:solidFill>
                <a:latin typeface="Impact" panose="020B0806030902050204" pitchFamily="34" charset="0"/>
              </a:rPr>
              <a:t>Progress</a:t>
            </a:r>
            <a:r>
              <a:rPr lang="pt-BR" sz="2500" dirty="0">
                <a:solidFill>
                  <a:schemeClr val="bg1"/>
                </a:solidFill>
                <a:latin typeface="Impact" panose="020B0806030902050204" pitchFamily="34" charset="0"/>
              </a:rPr>
              <a:t> 4GL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86CB3A-AD27-A21F-0DE6-5A65D19084A5}"/>
              </a:ext>
            </a:extLst>
          </p:cNvPr>
          <p:cNvSpPr txBox="1"/>
          <p:nvPr/>
        </p:nvSpPr>
        <p:spPr>
          <a:xfrm>
            <a:off x="4022055" y="1394109"/>
            <a:ext cx="1896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 cliques na tabela para acessar a mesma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852C48-4C74-455B-7139-2D28A853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8" y="1286538"/>
            <a:ext cx="3743847" cy="457263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09604D-389D-0990-7263-CC8AA9C79191}"/>
              </a:ext>
            </a:extLst>
          </p:cNvPr>
          <p:cNvSpPr txBox="1"/>
          <p:nvPr/>
        </p:nvSpPr>
        <p:spPr>
          <a:xfrm>
            <a:off x="6233624" y="845769"/>
            <a:ext cx="29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dados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03044A1-8DE6-601A-7C2E-9F91320A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278" y="3429000"/>
            <a:ext cx="4460163" cy="270721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78EFE76-800B-DF7D-5073-257D1B728187}"/>
              </a:ext>
            </a:extLst>
          </p:cNvPr>
          <p:cNvSpPr txBox="1"/>
          <p:nvPr/>
        </p:nvSpPr>
        <p:spPr>
          <a:xfrm>
            <a:off x="6216578" y="1281521"/>
            <a:ext cx="4231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FOR EACH, semelhante ao SELECT do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tabela com nome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Listar tabela com inserção, clicar com o botão direito no código.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padrão é utilizado o nome da tabela e o nome do campo.</a:t>
            </a:r>
          </a:p>
        </p:txBody>
      </p:sp>
    </p:spTree>
    <p:extLst>
      <p:ext uri="{BB962C8B-B14F-4D97-AF65-F5344CB8AC3E}">
        <p14:creationId xmlns:p14="http://schemas.microsoft.com/office/powerpoint/2010/main" val="3249291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333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</dc:creator>
  <cp:lastModifiedBy>Gustavo</cp:lastModifiedBy>
  <cp:revision>3</cp:revision>
  <dcterms:created xsi:type="dcterms:W3CDTF">2024-06-26T17:14:37Z</dcterms:created>
  <dcterms:modified xsi:type="dcterms:W3CDTF">2024-06-27T21:19:09Z</dcterms:modified>
</cp:coreProperties>
</file>