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80" r:id="rId2"/>
    <p:sldId id="316" r:id="rId3"/>
    <p:sldId id="287" r:id="rId4"/>
    <p:sldId id="488" r:id="rId5"/>
    <p:sldId id="484" r:id="rId6"/>
    <p:sldId id="494" r:id="rId7"/>
    <p:sldId id="485" r:id="rId8"/>
    <p:sldId id="486" r:id="rId9"/>
    <p:sldId id="487" r:id="rId10"/>
    <p:sldId id="489" r:id="rId11"/>
    <p:sldId id="490" r:id="rId12"/>
    <p:sldId id="496" r:id="rId13"/>
    <p:sldId id="491" r:id="rId14"/>
    <p:sldId id="492" r:id="rId15"/>
    <p:sldId id="49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1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19/03/2017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FUNCIONÁRIOS A PARCEIROS DA ORGANIZAÇÃO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79076"/>
            <a:ext cx="8877642" cy="51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395" y="115888"/>
            <a:ext cx="7750199" cy="865187"/>
          </a:xfrm>
        </p:spPr>
        <p:txBody>
          <a:bodyPr/>
          <a:lstStyle/>
          <a:p>
            <a:r>
              <a:rPr lang="pt-BR" sz="2800" dirty="0" smtClean="0"/>
              <a:t>GLOBALIZAÇÃO E A ADMINISTRAÇÃO ESTRATÉGICA DE RECURSOS HUMANOS</a:t>
            </a:r>
            <a:endParaRPr lang="pt-BR" sz="2800" dirty="0"/>
          </a:p>
        </p:txBody>
      </p:sp>
      <p:pic>
        <p:nvPicPr>
          <p:cNvPr id="5" name="Imagem 4" descr="2.7.gif"/>
          <p:cNvPicPr>
            <a:picLocks noChangeAspect="1"/>
          </p:cNvPicPr>
          <p:nvPr/>
        </p:nvPicPr>
        <p:blipFill>
          <a:blip r:embed="rId2"/>
          <a:srcRect l="11111" t="1289" r="11965" b="-1804"/>
          <a:stretch>
            <a:fillRect/>
          </a:stretch>
        </p:blipFill>
        <p:spPr>
          <a:xfrm>
            <a:off x="571472" y="1285860"/>
            <a:ext cx="8215338" cy="55721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395" y="115888"/>
            <a:ext cx="7750199" cy="865187"/>
          </a:xfrm>
        </p:spPr>
        <p:txBody>
          <a:bodyPr/>
          <a:lstStyle/>
          <a:p>
            <a:r>
              <a:rPr lang="pt-BR" sz="2800" dirty="0" smtClean="0"/>
              <a:t>GLOBALIZAÇÃO E A ADMINISTRAÇÃO ESTRATÉGICA DE RECURSOS HUMANOS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47794"/>
            <a:ext cx="8785225" cy="4895850"/>
          </a:xfrm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pt-BR" dirty="0" smtClean="0">
                <a:ea typeface="ＭＳ Ｐゴシック" pitchFamily="34" charset="-128"/>
              </a:rPr>
              <a:t>Gestão Estratégica de Pessoas </a:t>
            </a:r>
            <a:r>
              <a:rPr lang="pt-BR" dirty="0" smtClean="0">
                <a:ea typeface="ＭＳ Ｐゴシック" charset="0"/>
              </a:rPr>
              <a:t>refere-se à maneira como a Gestão de Pessoas pode contribuir para o alcance dos Objetivos Organizacionais e, simultaneamente, favorecer e incentivar o alcance dos Objetivos Individuais dos Funcionários. (CHIAVENATO, 2014)</a:t>
            </a:r>
          </a:p>
          <a:p>
            <a:pPr>
              <a:lnSpc>
                <a:spcPct val="150000"/>
              </a:lnSpc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55006" y="1419002"/>
            <a:ext cx="2951162" cy="64928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Ambiente Externo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509568" y="1419002"/>
            <a:ext cx="3134398" cy="64928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Ambiente Interno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V="1">
            <a:off x="3707756" y="1707927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3780781" y="1925414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828031" y="2357214"/>
            <a:ext cx="1243639" cy="6873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 dirty="0">
                <a:solidFill>
                  <a:srgbClr val="FFFF00"/>
                </a:solidFill>
              </a:rPr>
              <a:t>Processos de Agregar Pessoas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2125019" y="2357214"/>
            <a:ext cx="1081087" cy="6873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>
                <a:solidFill>
                  <a:srgbClr val="FFFF00"/>
                </a:solidFill>
              </a:rPr>
              <a:t>Processos de Aplicar Pessoas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275956" y="2357214"/>
            <a:ext cx="1295400" cy="6873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>
                <a:solidFill>
                  <a:srgbClr val="FFFF00"/>
                </a:solidFill>
              </a:rPr>
              <a:t>Processos de Recompensar Pessoas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4644381" y="2357214"/>
            <a:ext cx="1295400" cy="6873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>
                <a:solidFill>
                  <a:srgbClr val="FFFF00"/>
                </a:solidFill>
              </a:rPr>
              <a:t>Processos de Desenvolver Pessoas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6012806" y="2357214"/>
            <a:ext cx="1345276" cy="6873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 dirty="0">
                <a:solidFill>
                  <a:srgbClr val="FFFF00"/>
                </a:solidFill>
              </a:rPr>
              <a:t>Processos de Manter Pessoas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7418416" y="2357214"/>
            <a:ext cx="1225550" cy="6873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>
                <a:solidFill>
                  <a:srgbClr val="FFFF00"/>
                </a:solidFill>
              </a:rPr>
              <a:t>Processos de Monitorar Pessoas</a:t>
            </a: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828031" y="3076352"/>
            <a:ext cx="1243639" cy="14414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Recrutamento;  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Seleção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 e Integração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2123431" y="3076352"/>
            <a:ext cx="1079500" cy="14414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Modelagem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do trabalho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Avaliação do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desempenho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3275956" y="3076352"/>
            <a:ext cx="1295400" cy="14414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Remuneração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Benefícios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Incentivos</a:t>
            </a:r>
            <a:endParaRPr lang="pt-BR" sz="1200" b="1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4644381" y="3076352"/>
            <a:ext cx="1295400" cy="14414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Treinamento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Desenvolvimento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Aprendizagem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Gestão do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conhecimento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6011219" y="3076352"/>
            <a:ext cx="1346863" cy="14414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Higiene e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segurança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Qualidade de vida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Relações com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empregados e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sindicatos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7416829" y="3076352"/>
            <a:ext cx="1223962" cy="14414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Banco de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dados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Sistemas de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informações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gerenciais</a:t>
            </a:r>
            <a:endParaRPr lang="pt-BR" sz="1200" b="1" dirty="0">
              <a:solidFill>
                <a:schemeClr val="bg1"/>
              </a:solidFill>
            </a:endParaRPr>
          </a:p>
        </p:txBody>
      </p: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1331268" y="2141314"/>
            <a:ext cx="6337300" cy="144463"/>
            <a:chOff x="1156" y="2069"/>
            <a:chExt cx="3992" cy="91"/>
          </a:xfrm>
        </p:grpSpPr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1156" y="2069"/>
              <a:ext cx="3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>
              <a:off x="1156" y="206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1927" y="206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>
              <a:off x="2744" y="206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>
              <a:off x="3606" y="206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4377" y="206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5148" y="206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" name="Group 63"/>
          <p:cNvGrpSpPr>
            <a:grpSpLocks/>
          </p:cNvGrpSpPr>
          <p:nvPr/>
        </p:nvGrpSpPr>
        <p:grpSpPr bwMode="auto">
          <a:xfrm>
            <a:off x="1404292" y="4517802"/>
            <a:ext cx="6668170" cy="197082"/>
            <a:chOff x="1202" y="3476"/>
            <a:chExt cx="3992" cy="137"/>
          </a:xfrm>
        </p:grpSpPr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1202" y="3612"/>
              <a:ext cx="3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b="1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1202" y="347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b="1"/>
            </a:p>
          </p:txBody>
        </p:sp>
        <p:sp>
          <p:nvSpPr>
            <p:cNvPr id="31" name="Line 56"/>
            <p:cNvSpPr>
              <a:spLocks noChangeShapeType="1"/>
            </p:cNvSpPr>
            <p:nvPr/>
          </p:nvSpPr>
          <p:spPr bwMode="auto">
            <a:xfrm>
              <a:off x="1973" y="347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b="1"/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>
              <a:off x="2790" y="347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b="1"/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3652" y="347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b="1"/>
            </a:p>
          </p:txBody>
        </p:sp>
        <p:sp>
          <p:nvSpPr>
            <p:cNvPr id="34" name="Line 59"/>
            <p:cNvSpPr>
              <a:spLocks noChangeShapeType="1"/>
            </p:cNvSpPr>
            <p:nvPr/>
          </p:nvSpPr>
          <p:spPr bwMode="auto">
            <a:xfrm>
              <a:off x="4423" y="347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b="1"/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>
              <a:off x="5194" y="347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b="1"/>
            </a:p>
          </p:txBody>
        </p:sp>
      </p:grpSp>
      <p:sp>
        <p:nvSpPr>
          <p:cNvPr id="36" name="Text Box 64"/>
          <p:cNvSpPr txBox="1">
            <a:spLocks noChangeArrowheads="1"/>
          </p:cNvSpPr>
          <p:nvPr/>
        </p:nvSpPr>
        <p:spPr bwMode="auto">
          <a:xfrm>
            <a:off x="1691631" y="4805139"/>
            <a:ext cx="5761037" cy="369332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Resultados Finais Desejáveis</a:t>
            </a:r>
          </a:p>
        </p:txBody>
      </p:sp>
      <p:sp>
        <p:nvSpPr>
          <p:cNvPr id="37" name="Text Box 65"/>
          <p:cNvSpPr txBox="1">
            <a:spLocks noChangeArrowheads="1"/>
          </p:cNvSpPr>
          <p:nvPr/>
        </p:nvSpPr>
        <p:spPr bwMode="auto">
          <a:xfrm>
            <a:off x="1691631" y="5282624"/>
            <a:ext cx="1871662" cy="9541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Práticas Éticas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e Socialmente </a:t>
            </a:r>
            <a:r>
              <a:rPr lang="pt-BR" sz="1400" b="1" dirty="0" smtClean="0">
                <a:solidFill>
                  <a:schemeClr val="bg1"/>
                </a:solidFill>
              </a:rPr>
              <a:t>Responsáveis</a:t>
            </a:r>
          </a:p>
          <a:p>
            <a:pPr algn="ctr"/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3636318" y="5282624"/>
            <a:ext cx="1871663" cy="9541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Produtos e Serviços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Competitivos e de Alta Qualidade</a:t>
            </a:r>
          </a:p>
        </p:txBody>
      </p:sp>
      <p:sp>
        <p:nvSpPr>
          <p:cNvPr id="39" name="Text Box 67"/>
          <p:cNvSpPr txBox="1">
            <a:spLocks noChangeArrowheads="1"/>
          </p:cNvSpPr>
          <p:nvPr/>
        </p:nvSpPr>
        <p:spPr bwMode="auto">
          <a:xfrm>
            <a:off x="5579418" y="5282624"/>
            <a:ext cx="1871663" cy="9541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Qualidade de Vida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Trabalho</a:t>
            </a:r>
          </a:p>
          <a:p>
            <a:pPr algn="ctr"/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1322395" y="115888"/>
            <a:ext cx="7750199" cy="865187"/>
          </a:xfrm>
        </p:spPr>
        <p:txBody>
          <a:bodyPr/>
          <a:lstStyle/>
          <a:p>
            <a:r>
              <a:rPr lang="pt-BR" sz="2800" dirty="0" smtClean="0"/>
              <a:t>GLOBALIZAÇÃO E A ADMINISTRAÇÃO ESTRATÉGICA DE RECURSOS HUMANOS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90670"/>
            <a:ext cx="8785225" cy="48958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b="1" dirty="0" smtClean="0">
                <a:ea typeface="ＭＳ Ｐゴシック" pitchFamily="34" charset="-128"/>
              </a:rPr>
              <a:t>Novos Paradigmas da Gestão de Pessoas</a:t>
            </a:r>
          </a:p>
          <a:p>
            <a:pPr>
              <a:buFontTx/>
              <a:buNone/>
              <a:defRPr/>
            </a:pPr>
            <a:endParaRPr lang="pt-BR" b="1" dirty="0" smtClean="0">
              <a:ea typeface="ＭＳ Ｐゴシック" pitchFamily="34" charset="-128"/>
            </a:endParaRPr>
          </a:p>
          <a:p>
            <a:pPr marL="514350" indent="-514350" algn="just" eaLnBrk="1" hangingPunct="1">
              <a:buClr>
                <a:schemeClr val="tx1">
                  <a:lumMod val="95000"/>
                </a:schemeClr>
              </a:buClr>
              <a:buFont typeface="+mj-lt"/>
              <a:buAutoNum type="arabicPeriod"/>
              <a:defRPr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  <a:ea typeface="ＭＳ Ｐゴシック" charset="0"/>
              </a:rPr>
              <a:t>As pessoas como seres humanos;</a:t>
            </a:r>
          </a:p>
          <a:p>
            <a:pPr marL="514350" indent="-514350" algn="just" eaLnBrk="1" hangingPunct="1">
              <a:buClr>
                <a:schemeClr val="tx1">
                  <a:lumMod val="95000"/>
                </a:schemeClr>
              </a:buClr>
              <a:buFont typeface="+mj-lt"/>
              <a:buAutoNum type="arabicPeriod"/>
              <a:defRPr/>
            </a:pPr>
            <a:endParaRPr lang="pt-BR" sz="2400" dirty="0" smtClean="0">
              <a:solidFill>
                <a:schemeClr val="tx1">
                  <a:lumMod val="95000"/>
                </a:schemeClr>
              </a:solidFill>
              <a:ea typeface="ＭＳ Ｐゴシック" charset="0"/>
            </a:endParaRPr>
          </a:p>
          <a:p>
            <a:pPr marL="514350" indent="-514350" algn="just" eaLnBrk="1" hangingPunct="1">
              <a:buClr>
                <a:schemeClr val="tx1">
                  <a:lumMod val="95000"/>
                </a:schemeClr>
              </a:buClr>
              <a:buFont typeface="+mj-lt"/>
              <a:buAutoNum type="arabicPeriod"/>
              <a:defRPr/>
            </a:pP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  <a:ea typeface="ＭＳ Ｐゴシック" charset="0"/>
              </a:rPr>
              <a:t> </a:t>
            </a:r>
            <a:r>
              <a:rPr lang="pt-BR" sz="2400" dirty="0" smtClean="0">
                <a:ea typeface="ＭＳ Ｐゴシック" charset="0"/>
              </a:rPr>
              <a:t>As pessoas como ativadores inteligentes de recursos organizacionais;</a:t>
            </a:r>
          </a:p>
          <a:p>
            <a:pPr marL="514350" indent="-514350" algn="just" eaLnBrk="1" hangingPunct="1">
              <a:buClr>
                <a:schemeClr val="tx1">
                  <a:lumMod val="95000"/>
                </a:schemeClr>
              </a:buClr>
              <a:buFont typeface="+mj-lt"/>
              <a:buAutoNum type="arabicPeriod"/>
              <a:defRPr/>
            </a:pPr>
            <a:endParaRPr lang="pt-BR" sz="2400" dirty="0" smtClean="0">
              <a:ea typeface="ＭＳ Ｐゴシック" charset="0"/>
            </a:endParaRPr>
          </a:p>
          <a:p>
            <a:pPr marL="514350" indent="-514350" algn="just" eaLnBrk="1" hangingPunct="1">
              <a:buClr>
                <a:schemeClr val="tx1">
                  <a:lumMod val="95000"/>
                </a:schemeClr>
              </a:buClr>
              <a:buFont typeface="+mj-lt"/>
              <a:buAutoNum type="arabicPeriod"/>
              <a:defRPr/>
            </a:pPr>
            <a:r>
              <a:rPr lang="pt-BR" sz="2400" dirty="0" smtClean="0">
                <a:ea typeface="ＭＳ Ｐゴシック" charset="0"/>
              </a:rPr>
              <a:t>As pessoas como parceiras da organização.</a:t>
            </a:r>
          </a:p>
          <a:p>
            <a:pPr marL="514350" indent="-514350" algn="just" eaLnBrk="1" hangingPunct="1">
              <a:buClr>
                <a:schemeClr val="tx1">
                  <a:lumMod val="95000"/>
                </a:schemeClr>
              </a:buClr>
              <a:buFont typeface="+mj-lt"/>
              <a:buAutoNum type="arabicPeriod"/>
              <a:defRPr/>
            </a:pPr>
            <a:endParaRPr lang="pt-BR" sz="2400" dirty="0" smtClean="0">
              <a:ea typeface="ＭＳ Ｐゴシック" charset="0"/>
            </a:endParaRPr>
          </a:p>
          <a:p>
            <a:pPr marL="514350" indent="-514350" algn="just" eaLnBrk="1" hangingPunct="1">
              <a:buClr>
                <a:schemeClr val="tx1">
                  <a:lumMod val="95000"/>
                </a:schemeClr>
              </a:buClr>
              <a:buFont typeface="+mj-lt"/>
              <a:buAutoNum type="arabicPeriod"/>
              <a:defRPr/>
            </a:pPr>
            <a:r>
              <a:rPr lang="pt-BR" sz="2400" dirty="0" smtClean="0"/>
              <a:t>As pessoas como talentos fornecedores de competências.</a:t>
            </a:r>
          </a:p>
          <a:p>
            <a:pPr marL="514350" indent="-514350" algn="just" eaLnBrk="1" hangingPunct="1">
              <a:buClr>
                <a:schemeClr val="tx1">
                  <a:lumMod val="95000"/>
                </a:schemeClr>
              </a:buClr>
              <a:buNone/>
              <a:defRPr/>
            </a:pPr>
            <a:endParaRPr lang="pt-BR" b="1" dirty="0" smtClean="0">
              <a:ea typeface="ＭＳ Ｐゴシック" pitchFamily="34" charset="-128"/>
            </a:endParaRPr>
          </a:p>
          <a:p>
            <a:pPr>
              <a:buFontTx/>
              <a:buNone/>
              <a:defRPr/>
            </a:pPr>
            <a:endParaRPr lang="pt-BR" sz="1200" dirty="0" smtClean="0">
              <a:ea typeface="ＭＳ Ｐゴシック" pitchFamily="34" charset="-128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22395" y="115888"/>
            <a:ext cx="7750199" cy="865187"/>
          </a:xfrm>
        </p:spPr>
        <p:txBody>
          <a:bodyPr/>
          <a:lstStyle/>
          <a:p>
            <a:r>
              <a:rPr lang="pt-BR" sz="2800" dirty="0" smtClean="0"/>
              <a:t>GLOBALIZAÇÃO E A ADMINISTRAÇÃO ESTRATÉGICA DE RECURSOS HUMANOS</a:t>
            </a:r>
            <a:endParaRPr lang="pt-BR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01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 </a:t>
            </a:r>
            <a:r>
              <a:rPr lang="pt-BR" sz="3600" dirty="0" smtClean="0"/>
              <a:t>CONCEITOS DE </a:t>
            </a:r>
            <a:br>
              <a:rPr lang="pt-BR" sz="3600" dirty="0" smtClean="0"/>
            </a:br>
            <a:r>
              <a:rPr lang="pt-BR" sz="3600" dirty="0" smtClean="0"/>
              <a:t>GESTÃO DE PESSOAS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1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ADMINISTRAÇÃO DE RECURSOS HUMANOS E GESTÃO DE PESSOAS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571612"/>
            <a:ext cx="8571513" cy="50006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pt-BR" sz="2800" dirty="0" smtClean="0"/>
              <a:t>Administração de recursos humanos ao longo da história.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Mudanças nas relações de trabalho e o surgimento das atividades em </a:t>
            </a:r>
            <a:r>
              <a:rPr lang="pt-BR" sz="2800" dirty="0" smtClean="0"/>
              <a:t>RH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pPr marL="514350" indent="-514350">
              <a:buAutoNum type="arabicParenR"/>
            </a:pPr>
            <a:r>
              <a:rPr lang="pt-BR" sz="2800" dirty="0" smtClean="0"/>
              <a:t>Histórico da área de recursos humanos no brasil.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De funcionários a parceiros da organização.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Globalização e a administração estratégica de recursos humanos.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2265" y="1408116"/>
            <a:ext cx="8250263" cy="473552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3600" dirty="0" smtClean="0"/>
              <a:t>Organização pode ser definida como grupo de pessoas que se constitui de forma organizada para atingir objetivos comuns (LACOMBE, 2005).</a:t>
            </a:r>
            <a:endParaRPr lang="pt-BR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9" y="1285860"/>
            <a:ext cx="8536015" cy="473552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Gestão de pessoas é função gerencial que visa a cooperação das pessoas que atuam nas organizações para o alcance dos objetivos tanto organizacionais como individuais (GIL, 2007).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85720" y="1290072"/>
          <a:ext cx="8715436" cy="5425076"/>
        </p:xfrm>
        <a:graphic>
          <a:graphicData uri="http://schemas.openxmlformats.org/drawingml/2006/table">
            <a:tbl>
              <a:tblPr/>
              <a:tblGrid>
                <a:gridCol w="4357718"/>
                <a:gridCol w="4357718"/>
              </a:tblGrid>
              <a:tr h="3958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latin typeface="+mn-lt"/>
                          <a:ea typeface="Calibri"/>
                          <a:cs typeface="Arial"/>
                        </a:rPr>
                        <a:t>OBJETIVOS ORGANIZACIONAIS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>
                          <a:latin typeface="+mn-lt"/>
                          <a:ea typeface="Calibri"/>
                          <a:cs typeface="Arial"/>
                        </a:rPr>
                        <a:t>OBJETIVOS INDIVIDUAIS</a:t>
                      </a:r>
                      <a:endParaRPr lang="pt-BR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61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Sobrevivência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Crescimento Sustentado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Lucratividade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Produtividade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Qualidade nos Produtos/Serviços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Redução de custos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Participação no mercado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Novos mercados novos clientes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Competitividade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Imagem no mercado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Melhores salários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Melhores benefícios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Estabilidade no emprego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Segurança no trabalho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Qualidade de vida no trabalho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Satisfação no trabalho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Consideração e Respeito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Oportunidade de crescimento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Liberdade para trabalhar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Liderança liberal 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latin typeface="+mn-lt"/>
                          <a:ea typeface="Calibri"/>
                          <a:cs typeface="Arial"/>
                        </a:rPr>
                        <a:t>Orgulho da organização</a:t>
                      </a:r>
                      <a:endParaRPr lang="pt-BR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ADMINISTRAÇÃO DE RECURSOS HUMANOS AO LONGO DA HISTÓRIA</a:t>
            </a:r>
            <a:endParaRPr lang="pt-BR" sz="28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85720" y="1428736"/>
          <a:ext cx="8572560" cy="338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5643602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Período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Denominação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60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b="1" u="non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dirty="0" smtClean="0"/>
                        <a:t>Século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 Administração de Pessoal</a:t>
                      </a:r>
                    </a:p>
                    <a:p>
                      <a:pPr marL="0" indent="0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 Relações Industriais  </a:t>
                      </a:r>
                    </a:p>
                    <a:p>
                      <a:pPr marL="0" indent="0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Administração de Recursos Humanos</a:t>
                      </a:r>
                    </a:p>
                  </a:txBody>
                  <a:tcPr/>
                </a:tc>
              </a:tr>
              <a:tr h="13811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b="1" u="non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dirty="0" smtClean="0"/>
                        <a:t>Final do Século XX</a:t>
                      </a:r>
                    </a:p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 Gestão de Pessoas</a:t>
                      </a:r>
                    </a:p>
                    <a:p>
                      <a:pPr marL="0" indent="0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 Gestão de Talentos </a:t>
                      </a:r>
                    </a:p>
                    <a:p>
                      <a:pPr marL="0" indent="0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 Gestão de Parceiros  </a:t>
                      </a:r>
                    </a:p>
                    <a:p>
                      <a:pPr marL="0" indent="0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 Gestão do Capital Humano</a:t>
                      </a:r>
                      <a:endParaRPr lang="en-GB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85720" y="4929198"/>
            <a:ext cx="857256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Recursos Humanos </a:t>
            </a:r>
          </a:p>
          <a:p>
            <a:pPr algn="ctr"/>
            <a:r>
              <a:rPr lang="pt-BR" sz="2800" b="1" dirty="0" err="1" smtClean="0"/>
              <a:t>Vs</a:t>
            </a:r>
            <a:endParaRPr lang="pt-BR" sz="2800" b="1" dirty="0" smtClean="0"/>
          </a:p>
          <a:p>
            <a:pPr algn="ctr"/>
            <a:r>
              <a:rPr lang="pt-BR" sz="2800" b="1" dirty="0" smtClean="0"/>
              <a:t>Gestão de Pessoas</a:t>
            </a:r>
            <a:endParaRPr lang="pt-BR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115888"/>
            <a:ext cx="7535885" cy="865187"/>
          </a:xfrm>
        </p:spPr>
        <p:txBody>
          <a:bodyPr/>
          <a:lstStyle/>
          <a:p>
            <a:r>
              <a:rPr lang="pt-BR" sz="2400" dirty="0" smtClean="0"/>
              <a:t>MUDANÇAS NAS RELAÇÕES DE TRABALHO E O</a:t>
            </a:r>
            <a:br>
              <a:rPr lang="pt-BR" sz="2400" dirty="0" smtClean="0"/>
            </a:br>
            <a:r>
              <a:rPr lang="pt-BR" sz="2400" dirty="0" smtClean="0"/>
              <a:t>SURGIMENTO DAS ATIVIDADES EM RH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lphaLcParenR"/>
            </a:pPr>
            <a:r>
              <a:rPr lang="pt-BR" sz="2800" dirty="0" smtClean="0"/>
              <a:t>Relevância do fator humano por meio de ações coletivas e evoluções teóricas (administração, psicologia e sociologia).</a:t>
            </a:r>
          </a:p>
          <a:p>
            <a:pPr marL="514350" indent="-514350" algn="just">
              <a:buAutoNum type="alphaLcParenR"/>
            </a:pPr>
            <a:endParaRPr lang="pt-BR" sz="2800" dirty="0" smtClean="0"/>
          </a:p>
          <a:p>
            <a:pPr marL="514350" indent="-514350" algn="just">
              <a:buAutoNum type="alphaLcParenR"/>
            </a:pPr>
            <a:r>
              <a:rPr lang="pt-BR" sz="2800" dirty="0" smtClean="0"/>
              <a:t>Escola de Administração Científica (Frederick Taylor; Henri </a:t>
            </a:r>
            <a:r>
              <a:rPr lang="pt-BR" sz="2800" dirty="0" err="1" smtClean="0"/>
              <a:t>Fayol</a:t>
            </a:r>
            <a:r>
              <a:rPr lang="pt-BR" sz="2800" dirty="0" smtClean="0"/>
              <a:t>) tinha a concepção do </a:t>
            </a:r>
            <a:r>
              <a:rPr lang="pt-BR" sz="2800" i="1" dirty="0" smtClean="0"/>
              <a:t>homo </a:t>
            </a:r>
            <a:r>
              <a:rPr lang="pt-BR" sz="2800" i="1" dirty="0" err="1" smtClean="0"/>
              <a:t>economicus</a:t>
            </a:r>
            <a:r>
              <a:rPr lang="pt-BR" sz="2800" i="1" dirty="0" smtClean="0"/>
              <a:t>.</a:t>
            </a:r>
          </a:p>
          <a:p>
            <a:pPr marL="514350" indent="-514350" algn="just">
              <a:buAutoNum type="alphaLcParenR"/>
            </a:pPr>
            <a:endParaRPr lang="pt-BR" sz="2800" i="1" dirty="0" smtClean="0"/>
          </a:p>
          <a:p>
            <a:pPr marL="514350" indent="-514350" algn="just">
              <a:buAutoNum type="alphaLcParenR"/>
            </a:pPr>
            <a:r>
              <a:rPr lang="pt-BR" sz="2800" dirty="0" smtClean="0"/>
              <a:t>Escola de Relações Humanas (Elton </a:t>
            </a:r>
            <a:r>
              <a:rPr lang="pt-BR" sz="2800" dirty="0" err="1" smtClean="0"/>
              <a:t>Mayo</a:t>
            </a:r>
            <a:r>
              <a:rPr lang="pt-BR" sz="2800" dirty="0" smtClean="0"/>
              <a:t>) tinha a concepção do </a:t>
            </a:r>
            <a:r>
              <a:rPr lang="pt-BR" sz="2800" i="1" dirty="0" smtClean="0"/>
              <a:t>homo </a:t>
            </a:r>
            <a:r>
              <a:rPr lang="pt-BR" sz="2800" i="1" dirty="0" err="1" smtClean="0"/>
              <a:t>socialis</a:t>
            </a:r>
            <a:r>
              <a:rPr lang="pt-BR" sz="2800" i="1" dirty="0" smtClean="0"/>
              <a:t>, </a:t>
            </a:r>
            <a:r>
              <a:rPr lang="pt-BR" sz="2800" dirty="0" smtClean="0"/>
              <a:t>complexo, com necessidades múltiplas, psicológicas e sociais.</a:t>
            </a:r>
            <a:endParaRPr lang="pt-B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DA ÁREA DE RECURSOS HUMANOS NO BRASIL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90" y="1818132"/>
            <a:ext cx="8987704" cy="45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2812</TotalTime>
  <Words>523</Words>
  <Application>Microsoft Office PowerPoint</Application>
  <PresentationFormat>Apresentação na tela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Tema2</vt:lpstr>
      <vt:lpstr>GESTÃO DE PESSOAS E DESENVOLVIMENTO DE EQUIPES</vt:lpstr>
      <vt:lpstr>UNIDADE 01  CONCEITOS DE  GESTÃO DE PESSOAS   TÓPICO 1  ADMINISTRAÇÃO DE RECURSOS HUMANOS E GESTÃO DE PESSOAS</vt:lpstr>
      <vt:lpstr>PLANO DE AULA</vt:lpstr>
      <vt:lpstr>INTRODUÇÃO</vt:lpstr>
      <vt:lpstr>INTRODUÇÃO</vt:lpstr>
      <vt:lpstr>INTRODUÇÃO</vt:lpstr>
      <vt:lpstr>ADMINISTRAÇÃO DE RECURSOS HUMANOS AO LONGO DA HISTÓRIA</vt:lpstr>
      <vt:lpstr>MUDANÇAS NAS RELAÇÕES DE TRABALHO E O SURGIMENTO DAS ATIVIDADES EM RH</vt:lpstr>
      <vt:lpstr>HISTÓRICO DA ÁREA DE RECURSOS HUMANOS NO BRASIL</vt:lpstr>
      <vt:lpstr>DE FUNCIONÁRIOS A PARCEIROS DA ORGANIZAÇÃO</vt:lpstr>
      <vt:lpstr>GLOBALIZAÇÃO E A ADMINISTRAÇÃO ESTRATÉGICA DE RECURSOS HUMANOS</vt:lpstr>
      <vt:lpstr>GLOBALIZAÇÃO E A ADMINISTRAÇÃO ESTRATÉGICA DE RECURSOS HUMANOS</vt:lpstr>
      <vt:lpstr>GLOBALIZAÇÃO E A ADMINISTRAÇÃO ESTRATÉGICA DE RECURSOS HUMANOS</vt:lpstr>
      <vt:lpstr>GLOBALIZAÇÃO E A ADMINISTRAÇÃO ESTRATÉGICA DE RECURSOS HUMANOS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196</cp:revision>
  <dcterms:created xsi:type="dcterms:W3CDTF">2013-04-19T18:38:04Z</dcterms:created>
  <dcterms:modified xsi:type="dcterms:W3CDTF">2017-03-20T02:13:36Z</dcterms:modified>
</cp:coreProperties>
</file>