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80" r:id="rId2"/>
    <p:sldId id="316" r:id="rId3"/>
    <p:sldId id="287" r:id="rId4"/>
    <p:sldId id="484" r:id="rId5"/>
    <p:sldId id="490" r:id="rId6"/>
    <p:sldId id="491" r:id="rId7"/>
    <p:sldId id="485" r:id="rId8"/>
    <p:sldId id="486" r:id="rId9"/>
    <p:sldId id="492" r:id="rId10"/>
    <p:sldId id="493" r:id="rId11"/>
    <p:sldId id="487" r:id="rId12"/>
    <p:sldId id="488" r:id="rId13"/>
    <p:sldId id="494" r:id="rId14"/>
    <p:sldId id="495" r:id="rId15"/>
    <p:sldId id="496" r:id="rId16"/>
    <p:sldId id="489" r:id="rId17"/>
    <p:sldId id="49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1BE27-B329-47DD-899D-8FB561117035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A6D5D671-B0BA-4D35-AD5F-4442985D1D87}">
      <dgm:prSet phldrT="[Texto]" custT="1"/>
      <dgm:spPr/>
      <dgm:t>
        <a:bodyPr/>
        <a:lstStyle/>
        <a:p>
          <a:r>
            <a:rPr lang="pt-BR" sz="2400" b="1" dirty="0" smtClean="0"/>
            <a:t>1º Etapa</a:t>
          </a:r>
          <a:endParaRPr lang="pt-BR" sz="2400" b="1" dirty="0"/>
        </a:p>
      </dgm:t>
    </dgm:pt>
    <dgm:pt modelId="{C30D786F-197E-4A2B-A24E-A17073C34C8B}" type="parTrans" cxnId="{2ABD4A67-7D23-40F7-8E03-54D2797A35D7}">
      <dgm:prSet/>
      <dgm:spPr/>
      <dgm:t>
        <a:bodyPr/>
        <a:lstStyle/>
        <a:p>
          <a:endParaRPr lang="pt-BR"/>
        </a:p>
      </dgm:t>
    </dgm:pt>
    <dgm:pt modelId="{E62A2C1A-BCC0-4572-85E8-8D979E43EC49}" type="sibTrans" cxnId="{2ABD4A67-7D23-40F7-8E03-54D2797A35D7}">
      <dgm:prSet/>
      <dgm:spPr/>
      <dgm:t>
        <a:bodyPr/>
        <a:lstStyle/>
        <a:p>
          <a:endParaRPr lang="pt-BR"/>
        </a:p>
      </dgm:t>
    </dgm:pt>
    <dgm:pt modelId="{0D3E4473-CA3F-4BAD-8B6D-1493292A2DA9}">
      <dgm:prSet phldrT="[Texto]"/>
      <dgm:spPr/>
      <dgm:t>
        <a:bodyPr/>
        <a:lstStyle/>
        <a:p>
          <a:r>
            <a:rPr lang="pt-BR" dirty="0" smtClean="0"/>
            <a:t>Diagnóstico ou Levantamento de Necessidades</a:t>
          </a:r>
          <a:endParaRPr lang="pt-BR" dirty="0"/>
        </a:p>
      </dgm:t>
    </dgm:pt>
    <dgm:pt modelId="{DB17D08F-A0E0-4BC2-A7F0-C248E06B6707}" type="parTrans" cxnId="{3CC2E1F0-A4B5-4240-9263-EA5775380A58}">
      <dgm:prSet/>
      <dgm:spPr/>
      <dgm:t>
        <a:bodyPr/>
        <a:lstStyle/>
        <a:p>
          <a:endParaRPr lang="pt-BR"/>
        </a:p>
      </dgm:t>
    </dgm:pt>
    <dgm:pt modelId="{BC07DA5E-6E9D-4EB9-BE74-80C52AF5072A}" type="sibTrans" cxnId="{3CC2E1F0-A4B5-4240-9263-EA5775380A58}">
      <dgm:prSet/>
      <dgm:spPr/>
      <dgm:t>
        <a:bodyPr/>
        <a:lstStyle/>
        <a:p>
          <a:endParaRPr lang="pt-BR"/>
        </a:p>
      </dgm:t>
    </dgm:pt>
    <dgm:pt modelId="{447E83B6-7AB2-42D2-A88D-E2C56B5D9E76}">
      <dgm:prSet phldrT="[Texto]" custT="1"/>
      <dgm:spPr/>
      <dgm:t>
        <a:bodyPr/>
        <a:lstStyle/>
        <a:p>
          <a:r>
            <a:rPr lang="pt-BR" sz="2400" b="1" dirty="0" smtClean="0"/>
            <a:t>2º Etapa</a:t>
          </a:r>
          <a:endParaRPr lang="pt-BR" sz="2400" b="1" dirty="0"/>
        </a:p>
      </dgm:t>
    </dgm:pt>
    <dgm:pt modelId="{E5ED1D5C-CB1D-401D-87C5-04F9186255F2}" type="parTrans" cxnId="{D4FE098C-89CC-4B58-89E3-D7DFA16DCAAB}">
      <dgm:prSet/>
      <dgm:spPr/>
      <dgm:t>
        <a:bodyPr/>
        <a:lstStyle/>
        <a:p>
          <a:endParaRPr lang="pt-BR"/>
        </a:p>
      </dgm:t>
    </dgm:pt>
    <dgm:pt modelId="{D8433C13-43F9-4962-A6BA-4ACC6B06E067}" type="sibTrans" cxnId="{D4FE098C-89CC-4B58-89E3-D7DFA16DCAAB}">
      <dgm:prSet/>
      <dgm:spPr/>
      <dgm:t>
        <a:bodyPr/>
        <a:lstStyle/>
        <a:p>
          <a:endParaRPr lang="pt-BR"/>
        </a:p>
      </dgm:t>
    </dgm:pt>
    <dgm:pt modelId="{FD609188-7615-4985-881C-D2625088ED6D}">
      <dgm:prSet phldrT="[Texto]"/>
      <dgm:spPr/>
      <dgm:t>
        <a:bodyPr/>
        <a:lstStyle/>
        <a:p>
          <a:r>
            <a:rPr lang="pt-BR" dirty="0" smtClean="0"/>
            <a:t>Planejamento</a:t>
          </a:r>
          <a:endParaRPr lang="pt-BR" dirty="0"/>
        </a:p>
      </dgm:t>
    </dgm:pt>
    <dgm:pt modelId="{33F13641-8075-456E-B370-A0A0F10EDFBD}" type="parTrans" cxnId="{87E02BF7-892B-4CE6-8050-73711368B69E}">
      <dgm:prSet/>
      <dgm:spPr/>
      <dgm:t>
        <a:bodyPr/>
        <a:lstStyle/>
        <a:p>
          <a:endParaRPr lang="pt-BR"/>
        </a:p>
      </dgm:t>
    </dgm:pt>
    <dgm:pt modelId="{656BC345-3847-4B4C-9549-065148F0F410}" type="sibTrans" cxnId="{87E02BF7-892B-4CE6-8050-73711368B69E}">
      <dgm:prSet/>
      <dgm:spPr/>
      <dgm:t>
        <a:bodyPr/>
        <a:lstStyle/>
        <a:p>
          <a:endParaRPr lang="pt-BR"/>
        </a:p>
      </dgm:t>
    </dgm:pt>
    <dgm:pt modelId="{AAE076EA-ED0B-41FA-81A1-475ADFFA3833}">
      <dgm:prSet phldrT="[Texto]" custT="1"/>
      <dgm:spPr/>
      <dgm:t>
        <a:bodyPr/>
        <a:lstStyle/>
        <a:p>
          <a:r>
            <a:rPr lang="pt-BR" sz="2400" b="1" dirty="0" smtClean="0"/>
            <a:t>3º Etapa</a:t>
          </a:r>
          <a:endParaRPr lang="pt-BR" sz="2400" b="1" dirty="0"/>
        </a:p>
      </dgm:t>
    </dgm:pt>
    <dgm:pt modelId="{3838334A-7C46-4E0D-AC27-195527DE28B7}" type="parTrans" cxnId="{8BF098BF-4842-444C-B89F-662674647993}">
      <dgm:prSet/>
      <dgm:spPr/>
      <dgm:t>
        <a:bodyPr/>
        <a:lstStyle/>
        <a:p>
          <a:endParaRPr lang="pt-BR"/>
        </a:p>
      </dgm:t>
    </dgm:pt>
    <dgm:pt modelId="{1D388A22-B47C-4E69-8479-7AFA3025FA32}" type="sibTrans" cxnId="{8BF098BF-4842-444C-B89F-662674647993}">
      <dgm:prSet/>
      <dgm:spPr/>
      <dgm:t>
        <a:bodyPr/>
        <a:lstStyle/>
        <a:p>
          <a:endParaRPr lang="pt-BR"/>
        </a:p>
      </dgm:t>
    </dgm:pt>
    <dgm:pt modelId="{430739B5-C38C-4086-B0E8-35484E399D5B}">
      <dgm:prSet phldrT="[Texto]"/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DDD15F6E-C3DC-4676-8000-14A48D055C03}" type="parTrans" cxnId="{D338F51D-E13F-4382-9A8A-9EDED561F591}">
      <dgm:prSet/>
      <dgm:spPr/>
      <dgm:t>
        <a:bodyPr/>
        <a:lstStyle/>
        <a:p>
          <a:endParaRPr lang="pt-BR"/>
        </a:p>
      </dgm:t>
    </dgm:pt>
    <dgm:pt modelId="{911996E4-9B55-42EF-9C6E-7985D4F64A12}" type="sibTrans" cxnId="{D338F51D-E13F-4382-9A8A-9EDED561F591}">
      <dgm:prSet/>
      <dgm:spPr/>
      <dgm:t>
        <a:bodyPr/>
        <a:lstStyle/>
        <a:p>
          <a:endParaRPr lang="pt-BR"/>
        </a:p>
      </dgm:t>
    </dgm:pt>
    <dgm:pt modelId="{2D31037B-05C1-47C4-8C72-E4EF69471A4A}">
      <dgm:prSet custT="1"/>
      <dgm:spPr/>
      <dgm:t>
        <a:bodyPr/>
        <a:lstStyle/>
        <a:p>
          <a:r>
            <a:rPr lang="pt-BR" sz="2400" b="1" dirty="0" smtClean="0"/>
            <a:t>4º Etapa</a:t>
          </a:r>
          <a:endParaRPr lang="pt-BR" sz="2400" b="1" dirty="0"/>
        </a:p>
      </dgm:t>
    </dgm:pt>
    <dgm:pt modelId="{DAC2F0E2-FF53-4427-9206-244124ADB8E5}" type="parTrans" cxnId="{39DDA2C2-B345-449C-90EF-3047DF0E5869}">
      <dgm:prSet/>
      <dgm:spPr/>
      <dgm:t>
        <a:bodyPr/>
        <a:lstStyle/>
        <a:p>
          <a:endParaRPr lang="pt-BR"/>
        </a:p>
      </dgm:t>
    </dgm:pt>
    <dgm:pt modelId="{49673FEB-8782-4A9B-B593-B51EEB1D4FD7}" type="sibTrans" cxnId="{39DDA2C2-B345-449C-90EF-3047DF0E5869}">
      <dgm:prSet/>
      <dgm:spPr/>
      <dgm:t>
        <a:bodyPr/>
        <a:lstStyle/>
        <a:p>
          <a:endParaRPr lang="pt-BR"/>
        </a:p>
      </dgm:t>
    </dgm:pt>
    <dgm:pt modelId="{6E7F5149-4D79-4099-9C74-1618681D13C6}">
      <dgm:prSet/>
      <dgm:spPr/>
      <dgm:t>
        <a:bodyPr/>
        <a:lstStyle/>
        <a:p>
          <a:r>
            <a:rPr lang="pt-BR" smtClean="0"/>
            <a:t>Avaliação</a:t>
          </a:r>
          <a:endParaRPr lang="pt-BR"/>
        </a:p>
      </dgm:t>
    </dgm:pt>
    <dgm:pt modelId="{AE93BFA3-48A9-40CA-9413-33DD6985DC26}" type="parTrans" cxnId="{D7A0EF8E-E56F-48A6-86AD-C5351C27785A}">
      <dgm:prSet/>
      <dgm:spPr/>
      <dgm:t>
        <a:bodyPr/>
        <a:lstStyle/>
        <a:p>
          <a:endParaRPr lang="pt-BR"/>
        </a:p>
      </dgm:t>
    </dgm:pt>
    <dgm:pt modelId="{9AEFA6B3-9C0F-47FF-BF8B-84F255AF93CA}" type="sibTrans" cxnId="{D7A0EF8E-E56F-48A6-86AD-C5351C27785A}">
      <dgm:prSet/>
      <dgm:spPr/>
      <dgm:t>
        <a:bodyPr/>
        <a:lstStyle/>
        <a:p>
          <a:endParaRPr lang="pt-BR"/>
        </a:p>
      </dgm:t>
    </dgm:pt>
    <dgm:pt modelId="{F3F921FA-24D8-43B7-8D44-BE47559DC20C}" type="pres">
      <dgm:prSet presAssocID="{2081BE27-B329-47DD-899D-8FB5611170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A5EBD37-891C-437A-B700-12DCAD6DD95A}" type="pres">
      <dgm:prSet presAssocID="{A6D5D671-B0BA-4D35-AD5F-4442985D1D87}" presName="composite" presStyleCnt="0"/>
      <dgm:spPr/>
    </dgm:pt>
    <dgm:pt modelId="{157CB0F4-71CD-4831-89F1-0F147C438DD6}" type="pres">
      <dgm:prSet presAssocID="{A6D5D671-B0BA-4D35-AD5F-4442985D1D8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AF8BE-AD4F-4347-8CB1-C73CC95F763A}" type="pres">
      <dgm:prSet presAssocID="{A6D5D671-B0BA-4D35-AD5F-4442985D1D8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23A3EA-01B7-4CC5-965F-9DC13F2F94AE}" type="pres">
      <dgm:prSet presAssocID="{E62A2C1A-BCC0-4572-85E8-8D979E43EC49}" presName="sp" presStyleCnt="0"/>
      <dgm:spPr/>
    </dgm:pt>
    <dgm:pt modelId="{64A0A9EE-7356-4C29-8813-0CD99B7A8A32}" type="pres">
      <dgm:prSet presAssocID="{447E83B6-7AB2-42D2-A88D-E2C56B5D9E76}" presName="composite" presStyleCnt="0"/>
      <dgm:spPr/>
    </dgm:pt>
    <dgm:pt modelId="{DA88EB59-64F3-4D8A-B0A3-5A65F4FEF53F}" type="pres">
      <dgm:prSet presAssocID="{447E83B6-7AB2-42D2-A88D-E2C56B5D9E7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ABA682-29E5-48FD-9AA1-EDBCE0B61036}" type="pres">
      <dgm:prSet presAssocID="{447E83B6-7AB2-42D2-A88D-E2C56B5D9E7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C2D223-57B2-4A85-B0DE-9453F13D32A2}" type="pres">
      <dgm:prSet presAssocID="{D8433C13-43F9-4962-A6BA-4ACC6B06E067}" presName="sp" presStyleCnt="0"/>
      <dgm:spPr/>
    </dgm:pt>
    <dgm:pt modelId="{76BC79E1-5E48-47B8-8D68-CDD26DBC1CCD}" type="pres">
      <dgm:prSet presAssocID="{AAE076EA-ED0B-41FA-81A1-475ADFFA3833}" presName="composite" presStyleCnt="0"/>
      <dgm:spPr/>
    </dgm:pt>
    <dgm:pt modelId="{044B2099-8DB7-42CC-88E5-B13D396CFB7E}" type="pres">
      <dgm:prSet presAssocID="{AAE076EA-ED0B-41FA-81A1-475ADFFA383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A8B4B6-32B3-4EAA-A57B-37FC8DEA15B5}" type="pres">
      <dgm:prSet presAssocID="{AAE076EA-ED0B-41FA-81A1-475ADFFA383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4B8B5F-E633-42C9-8249-E8728652240F}" type="pres">
      <dgm:prSet presAssocID="{1D388A22-B47C-4E69-8479-7AFA3025FA32}" presName="sp" presStyleCnt="0"/>
      <dgm:spPr/>
    </dgm:pt>
    <dgm:pt modelId="{C9D020CE-0F7A-46CE-80AA-BD1C3D7427C2}" type="pres">
      <dgm:prSet presAssocID="{2D31037B-05C1-47C4-8C72-E4EF69471A4A}" presName="composite" presStyleCnt="0"/>
      <dgm:spPr/>
    </dgm:pt>
    <dgm:pt modelId="{E9BBAEA4-82CD-4200-B3DB-0C000F7E2E44}" type="pres">
      <dgm:prSet presAssocID="{2D31037B-05C1-47C4-8C72-E4EF69471A4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CAA39D-7851-41A1-B965-F37F4E8C6BF5}" type="pres">
      <dgm:prSet presAssocID="{2D31037B-05C1-47C4-8C72-E4EF69471A4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E05706-EE8F-4C91-B57E-3C53BFD084DD}" type="presOf" srcId="{430739B5-C38C-4086-B0E8-35484E399D5B}" destId="{62A8B4B6-32B3-4EAA-A57B-37FC8DEA15B5}" srcOrd="0" destOrd="0" presId="urn:microsoft.com/office/officeart/2005/8/layout/chevron2"/>
    <dgm:cxn modelId="{19C7F372-D0E9-4A26-AA3D-F09632814400}" type="presOf" srcId="{A6D5D671-B0BA-4D35-AD5F-4442985D1D87}" destId="{157CB0F4-71CD-4831-89F1-0F147C438DD6}" srcOrd="0" destOrd="0" presId="urn:microsoft.com/office/officeart/2005/8/layout/chevron2"/>
    <dgm:cxn modelId="{33F5C8CA-A9B1-4BB5-A4EA-B5B13753DAD2}" type="presOf" srcId="{6E7F5149-4D79-4099-9C74-1618681D13C6}" destId="{52CAA39D-7851-41A1-B965-F37F4E8C6BF5}" srcOrd="0" destOrd="0" presId="urn:microsoft.com/office/officeart/2005/8/layout/chevron2"/>
    <dgm:cxn modelId="{0BC24126-186E-433E-856B-8E19A8316D99}" type="presOf" srcId="{AAE076EA-ED0B-41FA-81A1-475ADFFA3833}" destId="{044B2099-8DB7-42CC-88E5-B13D396CFB7E}" srcOrd="0" destOrd="0" presId="urn:microsoft.com/office/officeart/2005/8/layout/chevron2"/>
    <dgm:cxn modelId="{5F6C53E4-A773-4026-AD0F-F0B642D61D21}" type="presOf" srcId="{2081BE27-B329-47DD-899D-8FB561117035}" destId="{F3F921FA-24D8-43B7-8D44-BE47559DC20C}" srcOrd="0" destOrd="0" presId="urn:microsoft.com/office/officeart/2005/8/layout/chevron2"/>
    <dgm:cxn modelId="{3CC2E1F0-A4B5-4240-9263-EA5775380A58}" srcId="{A6D5D671-B0BA-4D35-AD5F-4442985D1D87}" destId="{0D3E4473-CA3F-4BAD-8B6D-1493292A2DA9}" srcOrd="0" destOrd="0" parTransId="{DB17D08F-A0E0-4BC2-A7F0-C248E06B6707}" sibTransId="{BC07DA5E-6E9D-4EB9-BE74-80C52AF5072A}"/>
    <dgm:cxn modelId="{8BF098BF-4842-444C-B89F-662674647993}" srcId="{2081BE27-B329-47DD-899D-8FB561117035}" destId="{AAE076EA-ED0B-41FA-81A1-475ADFFA3833}" srcOrd="2" destOrd="0" parTransId="{3838334A-7C46-4E0D-AC27-195527DE28B7}" sibTransId="{1D388A22-B47C-4E69-8479-7AFA3025FA32}"/>
    <dgm:cxn modelId="{D338F51D-E13F-4382-9A8A-9EDED561F591}" srcId="{AAE076EA-ED0B-41FA-81A1-475ADFFA3833}" destId="{430739B5-C38C-4086-B0E8-35484E399D5B}" srcOrd="0" destOrd="0" parTransId="{DDD15F6E-C3DC-4676-8000-14A48D055C03}" sibTransId="{911996E4-9B55-42EF-9C6E-7985D4F64A12}"/>
    <dgm:cxn modelId="{6AB1AC62-7DE1-4E69-8C24-E5E4D994A72A}" type="presOf" srcId="{FD609188-7615-4985-881C-D2625088ED6D}" destId="{DAABA682-29E5-48FD-9AA1-EDBCE0B61036}" srcOrd="0" destOrd="0" presId="urn:microsoft.com/office/officeart/2005/8/layout/chevron2"/>
    <dgm:cxn modelId="{39DDA2C2-B345-449C-90EF-3047DF0E5869}" srcId="{2081BE27-B329-47DD-899D-8FB561117035}" destId="{2D31037B-05C1-47C4-8C72-E4EF69471A4A}" srcOrd="3" destOrd="0" parTransId="{DAC2F0E2-FF53-4427-9206-244124ADB8E5}" sibTransId="{49673FEB-8782-4A9B-B593-B51EEB1D4FD7}"/>
    <dgm:cxn modelId="{87E02BF7-892B-4CE6-8050-73711368B69E}" srcId="{447E83B6-7AB2-42D2-A88D-E2C56B5D9E76}" destId="{FD609188-7615-4985-881C-D2625088ED6D}" srcOrd="0" destOrd="0" parTransId="{33F13641-8075-456E-B370-A0A0F10EDFBD}" sibTransId="{656BC345-3847-4B4C-9549-065148F0F410}"/>
    <dgm:cxn modelId="{4F003A6A-B303-4761-8F34-4BF189119789}" type="presOf" srcId="{0D3E4473-CA3F-4BAD-8B6D-1493292A2DA9}" destId="{0B4AF8BE-AD4F-4347-8CB1-C73CC95F763A}" srcOrd="0" destOrd="0" presId="urn:microsoft.com/office/officeart/2005/8/layout/chevron2"/>
    <dgm:cxn modelId="{8C00D649-43C5-479A-AFAD-BA9E46E63D7C}" type="presOf" srcId="{447E83B6-7AB2-42D2-A88D-E2C56B5D9E76}" destId="{DA88EB59-64F3-4D8A-B0A3-5A65F4FEF53F}" srcOrd="0" destOrd="0" presId="urn:microsoft.com/office/officeart/2005/8/layout/chevron2"/>
    <dgm:cxn modelId="{D4FE098C-89CC-4B58-89E3-D7DFA16DCAAB}" srcId="{2081BE27-B329-47DD-899D-8FB561117035}" destId="{447E83B6-7AB2-42D2-A88D-E2C56B5D9E76}" srcOrd="1" destOrd="0" parTransId="{E5ED1D5C-CB1D-401D-87C5-04F9186255F2}" sibTransId="{D8433C13-43F9-4962-A6BA-4ACC6B06E067}"/>
    <dgm:cxn modelId="{B49A81BB-F82B-4F0F-A45B-C7C3D426336B}" type="presOf" srcId="{2D31037B-05C1-47C4-8C72-E4EF69471A4A}" destId="{E9BBAEA4-82CD-4200-B3DB-0C000F7E2E44}" srcOrd="0" destOrd="0" presId="urn:microsoft.com/office/officeart/2005/8/layout/chevron2"/>
    <dgm:cxn modelId="{D7A0EF8E-E56F-48A6-86AD-C5351C27785A}" srcId="{2D31037B-05C1-47C4-8C72-E4EF69471A4A}" destId="{6E7F5149-4D79-4099-9C74-1618681D13C6}" srcOrd="0" destOrd="0" parTransId="{AE93BFA3-48A9-40CA-9413-33DD6985DC26}" sibTransId="{9AEFA6B3-9C0F-47FF-BF8B-84F255AF93CA}"/>
    <dgm:cxn modelId="{2ABD4A67-7D23-40F7-8E03-54D2797A35D7}" srcId="{2081BE27-B329-47DD-899D-8FB561117035}" destId="{A6D5D671-B0BA-4D35-AD5F-4442985D1D87}" srcOrd="0" destOrd="0" parTransId="{C30D786F-197E-4A2B-A24E-A17073C34C8B}" sibTransId="{E62A2C1A-BCC0-4572-85E8-8D979E43EC49}"/>
    <dgm:cxn modelId="{EAFFBD51-32C3-4A21-9B91-0B625332C8B2}" type="presParOf" srcId="{F3F921FA-24D8-43B7-8D44-BE47559DC20C}" destId="{CA5EBD37-891C-437A-B700-12DCAD6DD95A}" srcOrd="0" destOrd="0" presId="urn:microsoft.com/office/officeart/2005/8/layout/chevron2"/>
    <dgm:cxn modelId="{80F48B34-CBBA-4EB8-970D-E7C384FC31E2}" type="presParOf" srcId="{CA5EBD37-891C-437A-B700-12DCAD6DD95A}" destId="{157CB0F4-71CD-4831-89F1-0F147C438DD6}" srcOrd="0" destOrd="0" presId="urn:microsoft.com/office/officeart/2005/8/layout/chevron2"/>
    <dgm:cxn modelId="{D568B34C-4A32-45A5-961F-DF5F345B998A}" type="presParOf" srcId="{CA5EBD37-891C-437A-B700-12DCAD6DD95A}" destId="{0B4AF8BE-AD4F-4347-8CB1-C73CC95F763A}" srcOrd="1" destOrd="0" presId="urn:microsoft.com/office/officeart/2005/8/layout/chevron2"/>
    <dgm:cxn modelId="{968FD08C-A10E-4438-8C78-F938D7EC3AF4}" type="presParOf" srcId="{F3F921FA-24D8-43B7-8D44-BE47559DC20C}" destId="{9323A3EA-01B7-4CC5-965F-9DC13F2F94AE}" srcOrd="1" destOrd="0" presId="urn:microsoft.com/office/officeart/2005/8/layout/chevron2"/>
    <dgm:cxn modelId="{B035429B-A9C5-4801-AA56-3197E005826A}" type="presParOf" srcId="{F3F921FA-24D8-43B7-8D44-BE47559DC20C}" destId="{64A0A9EE-7356-4C29-8813-0CD99B7A8A32}" srcOrd="2" destOrd="0" presId="urn:microsoft.com/office/officeart/2005/8/layout/chevron2"/>
    <dgm:cxn modelId="{A0F44A77-27AE-4559-BDBF-B90B6D8E453B}" type="presParOf" srcId="{64A0A9EE-7356-4C29-8813-0CD99B7A8A32}" destId="{DA88EB59-64F3-4D8A-B0A3-5A65F4FEF53F}" srcOrd="0" destOrd="0" presId="urn:microsoft.com/office/officeart/2005/8/layout/chevron2"/>
    <dgm:cxn modelId="{98E3AF64-614E-4918-B93B-91B50B6B2604}" type="presParOf" srcId="{64A0A9EE-7356-4C29-8813-0CD99B7A8A32}" destId="{DAABA682-29E5-48FD-9AA1-EDBCE0B61036}" srcOrd="1" destOrd="0" presId="urn:microsoft.com/office/officeart/2005/8/layout/chevron2"/>
    <dgm:cxn modelId="{7B53A77F-C47C-4FE0-A623-CF2AD7724783}" type="presParOf" srcId="{F3F921FA-24D8-43B7-8D44-BE47559DC20C}" destId="{5FC2D223-57B2-4A85-B0DE-9453F13D32A2}" srcOrd="3" destOrd="0" presId="urn:microsoft.com/office/officeart/2005/8/layout/chevron2"/>
    <dgm:cxn modelId="{4AAEB0CD-E3E0-4EC4-B598-A25A4D44B422}" type="presParOf" srcId="{F3F921FA-24D8-43B7-8D44-BE47559DC20C}" destId="{76BC79E1-5E48-47B8-8D68-CDD26DBC1CCD}" srcOrd="4" destOrd="0" presId="urn:microsoft.com/office/officeart/2005/8/layout/chevron2"/>
    <dgm:cxn modelId="{1A2BA47A-0974-410B-A47C-734BF8FDEE35}" type="presParOf" srcId="{76BC79E1-5E48-47B8-8D68-CDD26DBC1CCD}" destId="{044B2099-8DB7-42CC-88E5-B13D396CFB7E}" srcOrd="0" destOrd="0" presId="urn:microsoft.com/office/officeart/2005/8/layout/chevron2"/>
    <dgm:cxn modelId="{59DBEF6D-F216-4944-9A6A-A9D1EF990BC0}" type="presParOf" srcId="{76BC79E1-5E48-47B8-8D68-CDD26DBC1CCD}" destId="{62A8B4B6-32B3-4EAA-A57B-37FC8DEA15B5}" srcOrd="1" destOrd="0" presId="urn:microsoft.com/office/officeart/2005/8/layout/chevron2"/>
    <dgm:cxn modelId="{5C451C58-6C99-485C-94B0-70AEC596194D}" type="presParOf" srcId="{F3F921FA-24D8-43B7-8D44-BE47559DC20C}" destId="{D54B8B5F-E633-42C9-8249-E8728652240F}" srcOrd="5" destOrd="0" presId="urn:microsoft.com/office/officeart/2005/8/layout/chevron2"/>
    <dgm:cxn modelId="{36F2585C-3EBE-465A-8117-4B04DD8BEDD6}" type="presParOf" srcId="{F3F921FA-24D8-43B7-8D44-BE47559DC20C}" destId="{C9D020CE-0F7A-46CE-80AA-BD1C3D7427C2}" srcOrd="6" destOrd="0" presId="urn:microsoft.com/office/officeart/2005/8/layout/chevron2"/>
    <dgm:cxn modelId="{D3DA53EC-78D9-441A-B6F5-46C908A67069}" type="presParOf" srcId="{C9D020CE-0F7A-46CE-80AA-BD1C3D7427C2}" destId="{E9BBAEA4-82CD-4200-B3DB-0C000F7E2E44}" srcOrd="0" destOrd="0" presId="urn:microsoft.com/office/officeart/2005/8/layout/chevron2"/>
    <dgm:cxn modelId="{F7F71E6F-80AC-4605-B50F-D2BFBA524903}" type="presParOf" srcId="{C9D020CE-0F7A-46CE-80AA-BD1C3D7427C2}" destId="{52CAA39D-7851-41A1-B965-F37F4E8C6BF5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26/02/2017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TREINAMENTO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955" t="3686" r="1592" b="4176"/>
          <a:stretch>
            <a:fillRect/>
          </a:stretch>
        </p:blipFill>
        <p:spPr bwMode="auto">
          <a:xfrm>
            <a:off x="62833" y="1285860"/>
            <a:ext cx="9035479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ETAPAS DOS PROCESSOS DE TREINAMENTO E DESENVOLVIMENTO</a:t>
            </a:r>
            <a:endParaRPr lang="pt-BR" sz="24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57158" y="1196976"/>
          <a:ext cx="8429684" cy="544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TÉCNICAS E AMBIENTES DE TREINAMENTO E</a:t>
            </a:r>
            <a:br>
              <a:rPr lang="pt-BR" sz="2400" dirty="0" smtClean="0"/>
            </a:br>
            <a:r>
              <a:rPr lang="pt-BR" sz="2400" dirty="0" smtClean="0"/>
              <a:t>DESENVOLVIMENTO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4282" y="1357298"/>
          <a:ext cx="8715436" cy="5025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20"/>
                <a:gridCol w="5857916"/>
              </a:tblGrid>
              <a:tr h="51249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Tipo de Treinamento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Técnicas</a:t>
                      </a:r>
                      <a:r>
                        <a:rPr lang="pt-BR" sz="2400" baseline="0" dirty="0" smtClean="0"/>
                        <a:t> e Práticas</a:t>
                      </a:r>
                      <a:endParaRPr lang="pt-BR" sz="2400" dirty="0"/>
                    </a:p>
                  </a:txBody>
                  <a:tcPr/>
                </a:tc>
              </a:tr>
              <a:tr h="4202418">
                <a:tc>
                  <a:txBody>
                    <a:bodyPr/>
                    <a:lstStyle/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  <a:p>
                      <a:endParaRPr lang="pt-BR" sz="2400" b="1" dirty="0" smtClean="0"/>
                    </a:p>
                    <a:p>
                      <a:r>
                        <a:rPr lang="pt-BR" sz="2400" b="1" kern="1200" baseline="0" dirty="0" smtClean="0"/>
                        <a:t>Prático ou aprender fazendo</a:t>
                      </a:r>
                      <a:endParaRPr lang="pt-BR" sz="2400" b="1" dirty="0" smtClean="0"/>
                    </a:p>
                    <a:p>
                      <a:endParaRPr lang="pt-BR" sz="2400" dirty="0" smtClean="0"/>
                    </a:p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/>
                        <a:t> Aprendizagem metódica do trabalho.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lang="pt-BR" sz="2400" kern="1200" baseline="0" dirty="0" smtClean="0"/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/>
                        <a:t> Rodízio de funções.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lang="pt-BR" sz="2400" kern="1200" baseline="0" dirty="0" smtClean="0"/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/>
                        <a:t> Estágios em um ou mais postos de trabalho ou chefia.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lang="pt-BR" sz="2400" kern="1200" baseline="0" dirty="0" smtClean="0"/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/>
                        <a:t> Delegação de responsabilidades por uma ou mais tarefas ou projeto.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lang="pt-BR" sz="2400" kern="1200" baseline="0" dirty="0" smtClean="0"/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/>
                        <a:t> Participações em equipes de trabalho.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TÉCNICAS E AMBIENTES DE TREINAMENTO E</a:t>
            </a:r>
            <a:br>
              <a:rPr lang="pt-BR" sz="2400" dirty="0" smtClean="0"/>
            </a:br>
            <a:r>
              <a:rPr lang="pt-BR" sz="2400" dirty="0" smtClean="0"/>
              <a:t>DESENVOLVIMENTO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4282" y="1357298"/>
          <a:ext cx="8715436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20"/>
                <a:gridCol w="5857916"/>
              </a:tblGrid>
              <a:tr h="51249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Tipo de Treinamento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Técnicas</a:t>
                      </a:r>
                      <a:r>
                        <a:rPr lang="pt-BR" sz="2400" baseline="0" dirty="0" smtClean="0"/>
                        <a:t> e Práticas</a:t>
                      </a:r>
                      <a:endParaRPr lang="pt-BR" sz="2400" dirty="0"/>
                    </a:p>
                  </a:txBody>
                  <a:tcPr/>
                </a:tc>
              </a:tr>
              <a:tr h="4202418">
                <a:tc>
                  <a:txBody>
                    <a:bodyPr/>
                    <a:lstStyle/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  <a:p>
                      <a:pPr algn="l"/>
                      <a:endParaRPr lang="pt-BR" sz="3200" b="1" dirty="0" smtClean="0"/>
                    </a:p>
                    <a:p>
                      <a:pPr algn="l"/>
                      <a:r>
                        <a:rPr lang="pt-BR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Conceitual ou aprender pela teoria</a:t>
                      </a:r>
                      <a:endParaRPr lang="pt-BR" sz="3200" b="1" dirty="0" smtClean="0"/>
                    </a:p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Exposição oral por um </a:t>
                      </a:r>
                      <a:r>
                        <a:rPr lang="pt-BR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preletor</a:t>
                      </a: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com ou sem apoio de equipamento audiovisual.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Debate cruzado, plenária ou pequenos grupos.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Instruções programadas, que orientam em cada etapa a ser superada.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Painel de discussões, no qual se anotam idéias, sugestões e contestações sobre determinados assuntos.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Simpósio, com apresentação sobre um ou vários temas.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Educação a distância, com o uso de internet e intranet.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Teleconferência, por meio de internet ou televisão.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TÉCNICAS E AMBIENTES DE TREINAMENTO E</a:t>
            </a:r>
            <a:br>
              <a:rPr lang="pt-BR" sz="2400" dirty="0" smtClean="0"/>
            </a:br>
            <a:r>
              <a:rPr lang="pt-BR" sz="2400" dirty="0" smtClean="0"/>
              <a:t>DESENVOLVIMENTO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4282" y="1357298"/>
          <a:ext cx="8715436" cy="5025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20"/>
                <a:gridCol w="5857916"/>
              </a:tblGrid>
              <a:tr h="51249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Tipo de Treinamento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Técnicas</a:t>
                      </a:r>
                      <a:r>
                        <a:rPr lang="pt-BR" sz="2400" baseline="0" dirty="0" smtClean="0"/>
                        <a:t> e Práticas</a:t>
                      </a:r>
                      <a:endParaRPr lang="pt-BR" sz="2400" dirty="0"/>
                    </a:p>
                  </a:txBody>
                  <a:tcPr/>
                </a:tc>
              </a:tr>
              <a:tr h="4202418">
                <a:tc>
                  <a:txBody>
                    <a:bodyPr/>
                    <a:lstStyle/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  <a:p>
                      <a:pPr algn="l"/>
                      <a:endParaRPr lang="pt-BR" sz="3200" b="1" dirty="0" smtClean="0"/>
                    </a:p>
                    <a:p>
                      <a:r>
                        <a:rPr lang="pt-BR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Simulação ou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aprender imitando a realidade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Dramatização, com uso de técnicas teatrais, com tema específico, em que treinando interpretam personagens reais ou fictícios.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Jogos de empresa. Idealizam-se empresas que competem entre si, com um vencedor ao final.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Estudos de caso, utilizando experiências reais ou fictícias.</a:t>
                      </a:r>
                    </a:p>
                    <a:p>
                      <a:pPr marL="268288" indent="-268288" algn="just">
                        <a:buFont typeface="Wingdings" pitchFamily="2" charset="2"/>
                        <a:buChar char="Ø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Jogos diversos, vão desde pegadinha a desafios físicos e psicológicos.</a:t>
                      </a:r>
                      <a:endParaRPr lang="pt-BR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TÉCNICAS E AMBIENTES DE TREINAMENTO E</a:t>
            </a:r>
            <a:br>
              <a:rPr lang="pt-BR" sz="2400" dirty="0" smtClean="0"/>
            </a:br>
            <a:r>
              <a:rPr lang="pt-BR" sz="2400" dirty="0" smtClean="0"/>
              <a:t>DESENVOLVIMENTO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4282" y="1357298"/>
          <a:ext cx="8715436" cy="51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20"/>
                <a:gridCol w="5857916"/>
              </a:tblGrid>
              <a:tr h="51249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Tipo de Treinamento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Técnicas</a:t>
                      </a:r>
                      <a:r>
                        <a:rPr lang="pt-BR" sz="2400" baseline="0" dirty="0" smtClean="0"/>
                        <a:t> e Práticas</a:t>
                      </a:r>
                      <a:endParaRPr lang="pt-BR" sz="2400" dirty="0"/>
                    </a:p>
                  </a:txBody>
                  <a:tcPr/>
                </a:tc>
              </a:tr>
              <a:tr h="4202418">
                <a:tc>
                  <a:txBody>
                    <a:bodyPr/>
                    <a:lstStyle/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  <a:p>
                      <a:pPr algn="l"/>
                      <a:endParaRPr lang="pt-BR" sz="3200" b="1" dirty="0" smtClean="0"/>
                    </a:p>
                    <a:p>
                      <a:r>
                        <a:rPr lang="pt-BR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Comportamental ou aprender por desenvolvimento psicológico</a:t>
                      </a:r>
                      <a:endParaRPr lang="pt-BR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0" indent="-361950" algn="just">
                        <a:buFont typeface="Wingdings" pitchFamily="2" charset="2"/>
                        <a:buChar char="Ø"/>
                      </a:pPr>
                      <a:r>
                        <a:rPr lang="pt-BR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Aconselhamento psicológico por um especialista.</a:t>
                      </a:r>
                    </a:p>
                    <a:p>
                      <a:pPr marL="361950" indent="-361950" algn="just">
                        <a:buFont typeface="Wingdings" pitchFamily="2" charset="2"/>
                        <a:buChar char="Ø"/>
                      </a:pPr>
                      <a:r>
                        <a:rPr lang="pt-BR" sz="23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Psicodrama</a:t>
                      </a:r>
                      <a:r>
                        <a:rPr lang="pt-BR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uma técnica para romper bloqueios psicológicos, especialmente de</a:t>
                      </a:r>
                    </a:p>
                    <a:p>
                      <a:pPr marL="361950" indent="-361950" algn="just">
                        <a:buFont typeface="Wingdings" pitchFamily="2" charset="2"/>
                        <a:buChar char="Ø"/>
                      </a:pPr>
                      <a:r>
                        <a:rPr lang="pt-BR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relacionamento.</a:t>
                      </a:r>
                    </a:p>
                    <a:p>
                      <a:pPr marL="361950" indent="-361950" algn="just">
                        <a:buFont typeface="Wingdings" pitchFamily="2" charset="2"/>
                        <a:buChar char="Ø"/>
                      </a:pPr>
                      <a:r>
                        <a:rPr lang="pt-BR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Grupos T, discussão e negociação interpessoal para aprendizado do trabalho em equipe.</a:t>
                      </a:r>
                    </a:p>
                    <a:p>
                      <a:pPr marL="361950" indent="-361950" algn="just">
                        <a:buFont typeface="Wingdings" pitchFamily="2" charset="2"/>
                        <a:buChar char="Ø"/>
                      </a:pPr>
                      <a:r>
                        <a:rPr lang="pt-BR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Dinâmicas de grupo, para o aprendizado de negociação, liderança, cooperação, comunicação, entre outros aspectos.</a:t>
                      </a:r>
                      <a:endParaRPr lang="pt-BR" sz="2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DO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571612"/>
            <a:ext cx="8785225" cy="4449776"/>
          </a:xfrm>
        </p:spPr>
        <p:txBody>
          <a:bodyPr/>
          <a:lstStyle/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A gestão do conhecimento tem por objetivo garantir que todos os profissionais tenham acesso as informações, procedimentos e práticas da empresa.</a:t>
            </a:r>
          </a:p>
          <a:p>
            <a:pPr marL="361950" indent="-361950" algn="just">
              <a:buFont typeface="Wingdings" pitchFamily="2" charset="2"/>
              <a:buChar char="Ø"/>
            </a:pPr>
            <a:endParaRPr lang="pt-BR" sz="2800" dirty="0" smtClean="0"/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A universidade corporativa é uma forma de fazer a gestão do conhecimento. O objetivo e que todos passem a ter as qualificações necessárias para atender as metas da organização, colaborando assim para o seu sucesso.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01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CONCEITOS DE </a:t>
            </a:r>
            <a:br>
              <a:rPr lang="pt-BR" sz="3600" dirty="0" smtClean="0"/>
            </a:br>
            <a:r>
              <a:rPr lang="pt-BR" sz="3600" dirty="0" smtClean="0"/>
              <a:t>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3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TREINAMENTO, DESENVOLVIMENTO E EDUCAÇÃO CORPORATIVA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643050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Treinamento e desenvolvimento.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Tipos de treinamentos.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Objetivos do treinamento.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Etapas dos processos de treinamento e desenvolvimento.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Técnicas e ambientes de treinamento e desenvolvimento.</a:t>
            </a:r>
          </a:p>
          <a:p>
            <a:pPr marL="514350" indent="-514350" algn="just">
              <a:buAutoNum type="arabicParenR"/>
            </a:pPr>
            <a:r>
              <a:rPr lang="pt-BR" dirty="0" smtClean="0">
                <a:cs typeface="Arial" pitchFamily="34" charset="0"/>
              </a:rPr>
              <a:t>Gestão do conhecimento.</a:t>
            </a:r>
            <a:endParaRPr lang="pt-BR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Treinamento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É um processo sistemático para promover a aquisição de habilidades, regras, conceitos ou atitudes que resultem em uma melhoria da adequação entre as características dos empregados e as exigências dos papéis funcionais.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37529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800" b="1" dirty="0" smtClean="0"/>
              <a:t>Desenvolvimento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800" dirty="0" smtClean="0"/>
              <a:t>É o processo de longo prazo para aperfeiçoar as capacidades e motivações dos empregados a fim de torná-los futuros membros valiosos da organização. O desenvolvimento inclui não apenas o treinamento, mas também a carreira ou outras experiências.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E DESENVOLVIMENTO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14" y="1714488"/>
            <a:ext cx="888688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TREINAMENTOS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800" b="1" dirty="0" smtClean="0"/>
              <a:t>O treinamento pode ser formal ou informal.</a:t>
            </a:r>
          </a:p>
          <a:p>
            <a:pPr algn="just">
              <a:buFont typeface="Wingdings" pitchFamily="2" charset="2"/>
              <a:buChar char="Ø"/>
            </a:pPr>
            <a:endParaRPr lang="pt-BR" sz="2800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b="1" dirty="0" smtClean="0"/>
              <a:t>Podem ocorrer a diferentes níveis:</a:t>
            </a:r>
          </a:p>
          <a:p>
            <a:pPr marL="536575" indent="-268288">
              <a:lnSpc>
                <a:spcPct val="150000"/>
              </a:lnSpc>
              <a:buFont typeface="+mj-lt"/>
              <a:buAutoNum type="alphaLcParenR"/>
            </a:pPr>
            <a:r>
              <a:rPr lang="pt-BR" sz="2800" b="1" dirty="0" smtClean="0"/>
              <a:t> Gerencial: </a:t>
            </a:r>
            <a:r>
              <a:rPr lang="pt-BR" sz="2800" dirty="0" smtClean="0"/>
              <a:t>para executivos e gerentes.</a:t>
            </a:r>
          </a:p>
          <a:p>
            <a:pPr marL="536575" indent="-268288">
              <a:lnSpc>
                <a:spcPct val="150000"/>
              </a:lnSpc>
              <a:buFont typeface="+mj-lt"/>
              <a:buAutoNum type="alphaLcParenR"/>
            </a:pPr>
            <a:r>
              <a:rPr lang="pt-BR" sz="2800" b="1" dirty="0" smtClean="0"/>
              <a:t> Técnico: </a:t>
            </a:r>
            <a:r>
              <a:rPr lang="pt-BR" sz="2800" dirty="0" smtClean="0"/>
              <a:t>para profissionais de nível técnico.</a:t>
            </a:r>
          </a:p>
          <a:p>
            <a:pPr marL="536575" indent="-268288">
              <a:lnSpc>
                <a:spcPct val="150000"/>
              </a:lnSpc>
              <a:buFont typeface="+mj-lt"/>
              <a:buAutoNum type="alphaLcParenR"/>
            </a:pPr>
            <a:r>
              <a:rPr lang="pt-BR" sz="2800" b="1" dirty="0" smtClean="0"/>
              <a:t> Médio: </a:t>
            </a:r>
            <a:r>
              <a:rPr lang="pt-BR" sz="2800" dirty="0" smtClean="0"/>
              <a:t>para atender deficiências de escolaridade.</a:t>
            </a:r>
          </a:p>
          <a:p>
            <a:pPr marL="536575" indent="-268288">
              <a:lnSpc>
                <a:spcPct val="150000"/>
              </a:lnSpc>
              <a:buFont typeface="+mj-lt"/>
              <a:buAutoNum type="alphaLcParenR"/>
            </a:pPr>
            <a:r>
              <a:rPr lang="pt-BR" sz="2800" b="1" dirty="0" smtClean="0"/>
              <a:t> Amplo: </a:t>
            </a:r>
            <a:r>
              <a:rPr lang="pt-BR" sz="2800" dirty="0" smtClean="0"/>
              <a:t>para todos os níveis, como os que são voltados para as relações interpessoais.</a:t>
            </a: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414"/>
            <a:ext cx="8785225" cy="5446734"/>
          </a:xfrm>
        </p:spPr>
        <p:txBody>
          <a:bodyPr/>
          <a:lstStyle/>
          <a:p>
            <a:pPr marL="268288" indent="-268288" algn="just">
              <a:buFont typeface="Wingdings" pitchFamily="2" charset="2"/>
              <a:buChar char="Ø"/>
            </a:pPr>
            <a:r>
              <a:rPr lang="pt-BR" sz="2600" dirty="0" smtClean="0"/>
              <a:t>Adequar o colaborador a cultura da organização, como no caso da socialização ao ser contratado ou para adequá-lo a mudanças organizacionais que venham a ocorrer.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pt-BR" sz="2600" dirty="0" smtClean="0"/>
              <a:t>Mudar atitudes alterando modos de atuar para adequação ao contexto atual, desenvolvendo a capacidade de inovação e criatividade de cada pessoa.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pt-BR" sz="2600" dirty="0" smtClean="0"/>
              <a:t>Adaptar a novas tecnologias e processos.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pt-BR" sz="2600" dirty="0" smtClean="0"/>
              <a:t>Preparar pessoas para remanejamento, como mudança de setor ou promoções.</a:t>
            </a:r>
          </a:p>
          <a:p>
            <a:pPr marL="268288" indent="-268288" algn="just">
              <a:buFont typeface="Wingdings" pitchFamily="2" charset="2"/>
              <a:buChar char="Ø"/>
            </a:pPr>
            <a:r>
              <a:rPr lang="pt-BR" sz="2600" dirty="0" smtClean="0"/>
              <a:t>Atualizar informações sobre normas, políticas e regulamentos.</a:t>
            </a:r>
            <a:endParaRPr lang="pt-BR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414"/>
            <a:ext cx="8785225" cy="544673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b="1" dirty="0" smtClean="0"/>
              <a:t>Indicadores que Sinalizam Necessidade de Treinamento</a:t>
            </a:r>
          </a:p>
          <a:p>
            <a:pPr marL="0" indent="0" algn="just">
              <a:buNone/>
            </a:pPr>
            <a:endParaRPr lang="pt-BR" sz="1600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Na admissão de funcionários.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Na redução de funcionários.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No lançamento de novos produtos e serviços.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Na introdução de novos equipamentos e tecnologias.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Quando são detectados desperdícios.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Quando se elevam os números de acidentes de trabalho.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Na existência de queixas de atendimentos a clientes.</a:t>
            </a:r>
            <a:endParaRPr lang="pt-BR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2521</TotalTime>
  <Words>747</Words>
  <Application>Microsoft Office PowerPoint</Application>
  <PresentationFormat>Apresentação na tela 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Tema2</vt:lpstr>
      <vt:lpstr>GESTÃO DE PESSOAS E DESENVOLVIMENTO DE EQUIPES</vt:lpstr>
      <vt:lpstr>UNIDADE 01  CONCEITOS DE  GESTÃO DE PESSOAS   TÓPICO 3  TREINAMENTO, DESENVOLVIMENTO E EDUCAÇÃO CORPORATIVA</vt:lpstr>
      <vt:lpstr>PLANO DE AULA</vt:lpstr>
      <vt:lpstr>TREINAMENTO E DESENVOLVIMENTO</vt:lpstr>
      <vt:lpstr>TREINAMENTO E DESENVOLVIMENTO</vt:lpstr>
      <vt:lpstr>TREINAMENTO E DESENVOLVIMENTO</vt:lpstr>
      <vt:lpstr>TIPOS DE TREINAMENTOS</vt:lpstr>
      <vt:lpstr>OBJETIVOS DO TREINAMENTO</vt:lpstr>
      <vt:lpstr>OBJETIVOS DO TREINAMENTO</vt:lpstr>
      <vt:lpstr>OBJETIVOS DO TREINAMENTO</vt:lpstr>
      <vt:lpstr>ETAPAS DOS PROCESSOS DE TREINAMENTO E DESENVOLVIMENTO</vt:lpstr>
      <vt:lpstr>TÉCNICAS E AMBIENTES DE TREINAMENTO E DESENVOLVIMENTO</vt:lpstr>
      <vt:lpstr>TÉCNICAS E AMBIENTES DE TREINAMENTO E DESENVOLVIMENTO</vt:lpstr>
      <vt:lpstr>TÉCNICAS E AMBIENTES DE TREINAMENTO E DESENVOLVIMENTO</vt:lpstr>
      <vt:lpstr>TÉCNICAS E AMBIENTES DE TREINAMENTO E DESENVOLVIMENTO</vt:lpstr>
      <vt:lpstr>GESTÃO DO CONHECIMENTO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170</cp:revision>
  <dcterms:created xsi:type="dcterms:W3CDTF">2013-04-19T18:38:04Z</dcterms:created>
  <dcterms:modified xsi:type="dcterms:W3CDTF">2017-02-26T22:45:17Z</dcterms:modified>
</cp:coreProperties>
</file>