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80" r:id="rId2"/>
    <p:sldId id="316" r:id="rId3"/>
    <p:sldId id="287" r:id="rId4"/>
    <p:sldId id="484" r:id="rId5"/>
    <p:sldId id="492" r:id="rId6"/>
    <p:sldId id="485" r:id="rId7"/>
    <p:sldId id="493" r:id="rId8"/>
    <p:sldId id="486" r:id="rId9"/>
    <p:sldId id="487" r:id="rId10"/>
    <p:sldId id="488" r:id="rId11"/>
    <p:sldId id="494" r:id="rId12"/>
    <p:sldId id="489" r:id="rId13"/>
    <p:sldId id="490" r:id="rId14"/>
    <p:sldId id="491" r:id="rId15"/>
    <p:sldId id="495" r:id="rId16"/>
    <p:sldId id="496" r:id="rId17"/>
    <p:sldId id="49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35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26/02/2017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VIDA NO TRABALHO (QVT)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000" dirty="0" smtClean="0"/>
              <a:t>Para captar e manter os </a:t>
            </a:r>
            <a:r>
              <a:rPr lang="pt-BR" sz="3000" dirty="0" smtClean="0"/>
              <a:t>melhores funcionários, </a:t>
            </a:r>
            <a:r>
              <a:rPr lang="pt-BR" sz="3000" dirty="0" smtClean="0"/>
              <a:t>que mantenham a </a:t>
            </a:r>
            <a:r>
              <a:rPr lang="pt-BR" sz="3000" dirty="0" smtClean="0"/>
              <a:t>vantagem competitiva</a:t>
            </a:r>
            <a:r>
              <a:rPr lang="pt-BR" sz="3000" dirty="0" smtClean="0"/>
              <a:t>, as empresas precisam fazer </a:t>
            </a:r>
            <a:r>
              <a:rPr lang="pt-BR" sz="3000" dirty="0" smtClean="0"/>
              <a:t>investimentos financeiros </a:t>
            </a:r>
            <a:r>
              <a:rPr lang="pt-BR" sz="3000" dirty="0" smtClean="0"/>
              <a:t>e pessoais </a:t>
            </a:r>
            <a:r>
              <a:rPr lang="pt-BR" sz="3000" dirty="0" smtClean="0"/>
              <a:t>em sua gestão </a:t>
            </a:r>
            <a:r>
              <a:rPr lang="pt-BR" sz="3000" dirty="0" smtClean="0"/>
              <a:t>para que possam proporcionar </a:t>
            </a:r>
            <a:r>
              <a:rPr lang="pt-BR" sz="3000" dirty="0" smtClean="0"/>
              <a:t>condições físicas </a:t>
            </a:r>
            <a:r>
              <a:rPr lang="pt-BR" sz="3000" dirty="0" smtClean="0"/>
              <a:t>e ambientais, </a:t>
            </a:r>
            <a:r>
              <a:rPr lang="pt-BR" sz="3000" dirty="0" smtClean="0"/>
              <a:t>sociais </a:t>
            </a:r>
            <a:r>
              <a:rPr lang="pt-BR" sz="3000" dirty="0" smtClean="0"/>
              <a:t>e </a:t>
            </a:r>
            <a:r>
              <a:rPr lang="pt-BR" sz="3000" dirty="0" smtClean="0"/>
              <a:t>psicológicas </a:t>
            </a:r>
            <a:r>
              <a:rPr lang="pt-BR" sz="3000" dirty="0" smtClean="0"/>
              <a:t>que resultem em bem-estar </a:t>
            </a:r>
            <a:r>
              <a:rPr lang="pt-BR" sz="3000" dirty="0" smtClean="0"/>
              <a:t>físico </a:t>
            </a:r>
            <a:r>
              <a:rPr lang="pt-BR" sz="3000" dirty="0" smtClean="0"/>
              <a:t>e mental das pessoas que </a:t>
            </a:r>
            <a:r>
              <a:rPr lang="pt-BR" sz="3000" dirty="0" smtClean="0"/>
              <a:t>nelas trabalham</a:t>
            </a:r>
            <a:r>
              <a:rPr lang="pt-BR" sz="3000" dirty="0" smtClean="0"/>
              <a:t>.</a:t>
            </a:r>
            <a:endParaRPr lang="pt-BR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VIDA NO TRABALHO (QVT)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No Brasil, a </a:t>
            </a:r>
            <a:r>
              <a:rPr lang="pt-BR" sz="2800" dirty="0" smtClean="0"/>
              <a:t>preocupação </a:t>
            </a:r>
            <a:r>
              <a:rPr lang="pt-BR" sz="2800" dirty="0" smtClean="0"/>
              <a:t>com bem-estar, </a:t>
            </a:r>
            <a:r>
              <a:rPr lang="pt-BR" sz="2800" dirty="0" smtClean="0"/>
              <a:t>saúde </a:t>
            </a:r>
            <a:r>
              <a:rPr lang="pt-BR" sz="2800" dirty="0" smtClean="0"/>
              <a:t>e </a:t>
            </a:r>
            <a:r>
              <a:rPr lang="pt-BR" sz="2800" dirty="0" smtClean="0"/>
              <a:t>segurança </a:t>
            </a:r>
            <a:r>
              <a:rPr lang="pt-BR" sz="2800" dirty="0" smtClean="0"/>
              <a:t>no trabalho </a:t>
            </a:r>
            <a:r>
              <a:rPr lang="pt-BR" sz="2800" dirty="0" smtClean="0"/>
              <a:t>se concretizou </a:t>
            </a:r>
            <a:r>
              <a:rPr lang="pt-BR" sz="2800" dirty="0" smtClean="0"/>
              <a:t>a partir de 1943, com a </a:t>
            </a:r>
            <a:r>
              <a:rPr lang="pt-BR" sz="2800" dirty="0" smtClean="0"/>
              <a:t>Consolidação </a:t>
            </a:r>
            <a:r>
              <a:rPr lang="pt-BR" sz="2800" dirty="0" smtClean="0"/>
              <a:t>das Leis Trabalhistas (CLT</a:t>
            </a:r>
            <a:r>
              <a:rPr lang="pt-BR" sz="2800" dirty="0" smtClean="0"/>
              <a:t>) e com a </a:t>
            </a:r>
            <a:r>
              <a:rPr lang="pt-BR" sz="2800" dirty="0" smtClean="0"/>
              <a:t>Portaria </a:t>
            </a:r>
            <a:r>
              <a:rPr lang="pt-BR" sz="2800" dirty="0" smtClean="0"/>
              <a:t>no 3.214/78 </a:t>
            </a:r>
            <a:r>
              <a:rPr lang="pt-BR" sz="2800" dirty="0" smtClean="0"/>
              <a:t>que aprovou as Normas Regulamentadoras (NR), que </a:t>
            </a:r>
            <a:r>
              <a:rPr lang="pt-BR" sz="2800" dirty="0" smtClean="0"/>
              <a:t>dispõem sobre equipamentos </a:t>
            </a:r>
            <a:r>
              <a:rPr lang="pt-BR" sz="2800" dirty="0" smtClean="0"/>
              <a:t>de </a:t>
            </a:r>
            <a:r>
              <a:rPr lang="pt-BR" sz="2800" dirty="0" smtClean="0"/>
              <a:t>proteção, </a:t>
            </a:r>
            <a:r>
              <a:rPr lang="pt-BR" sz="2800" dirty="0" smtClean="0"/>
              <a:t>insalubridade e outros elementos que visam a </a:t>
            </a:r>
            <a:r>
              <a:rPr lang="pt-BR" sz="2800" dirty="0" smtClean="0"/>
              <a:t>proteção do </a:t>
            </a:r>
            <a:r>
              <a:rPr lang="pt-BR" sz="2800" dirty="0" smtClean="0"/>
              <a:t>trabalhador.</a:t>
            </a:r>
            <a:endParaRPr lang="pt-BR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SAÚDE E SEGURANÇA NO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b="1" dirty="0" smtClean="0"/>
              <a:t>Segurança no Trabalho</a:t>
            </a:r>
          </a:p>
          <a:p>
            <a:pPr algn="ctr">
              <a:buNone/>
            </a:pPr>
            <a:endParaRPr lang="pt-BR" sz="1500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É o conjunto </a:t>
            </a:r>
            <a:r>
              <a:rPr lang="pt-BR" dirty="0" smtClean="0"/>
              <a:t>de medidas de ordem </a:t>
            </a:r>
            <a:r>
              <a:rPr lang="pt-BR" dirty="0" smtClean="0"/>
              <a:t>técnica, </a:t>
            </a:r>
            <a:r>
              <a:rPr lang="pt-BR" dirty="0" smtClean="0"/>
              <a:t>educacional, medica e </a:t>
            </a:r>
            <a:r>
              <a:rPr lang="pt-BR" dirty="0" smtClean="0"/>
              <a:t>psicológica utilizado </a:t>
            </a:r>
            <a:r>
              <a:rPr lang="pt-BR" dirty="0" smtClean="0"/>
              <a:t>para prevenir acidentes, eliminando as </a:t>
            </a:r>
            <a:r>
              <a:rPr lang="pt-BR" dirty="0" smtClean="0"/>
              <a:t>condições inseguras </a:t>
            </a:r>
            <a:r>
              <a:rPr lang="pt-BR" dirty="0" smtClean="0"/>
              <a:t>do ambiente e instruindo ou convencendo as pessoas da </a:t>
            </a:r>
            <a:r>
              <a:rPr lang="pt-BR" dirty="0" smtClean="0"/>
              <a:t>implantação</a:t>
            </a:r>
            <a:endParaRPr lang="pt-BR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de praticas preventivas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lphaLcParenR"/>
            </a:pPr>
            <a:r>
              <a:rPr lang="pt-BR" sz="2800" dirty="0" smtClean="0"/>
              <a:t>Promoção </a:t>
            </a:r>
            <a:r>
              <a:rPr lang="pt-BR" sz="2800" dirty="0" smtClean="0"/>
              <a:t>adequada das </a:t>
            </a:r>
            <a:r>
              <a:rPr lang="pt-BR" sz="2800" dirty="0" smtClean="0"/>
              <a:t>condições </a:t>
            </a:r>
            <a:r>
              <a:rPr lang="pt-BR" sz="2800" dirty="0" smtClean="0"/>
              <a:t>ambientais, tais como </a:t>
            </a:r>
            <a:r>
              <a:rPr lang="pt-BR" sz="2800" dirty="0" smtClean="0"/>
              <a:t>iluminação, ruídos, temperatura</a:t>
            </a:r>
            <a:r>
              <a:rPr lang="pt-BR" sz="2800" dirty="0" smtClean="0"/>
              <a:t>, </a:t>
            </a:r>
            <a:r>
              <a:rPr lang="pt-BR" sz="2800" dirty="0" smtClean="0"/>
              <a:t>ventilação, </a:t>
            </a:r>
            <a:r>
              <a:rPr lang="pt-BR" sz="2800" dirty="0" smtClean="0"/>
              <a:t>conforto.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sz="2800" dirty="0" smtClean="0"/>
              <a:t>Controle </a:t>
            </a:r>
            <a:r>
              <a:rPr lang="pt-BR" sz="2800" dirty="0" smtClean="0"/>
              <a:t>dos fatores causadores </a:t>
            </a:r>
            <a:r>
              <a:rPr lang="pt-BR" sz="2800" dirty="0" smtClean="0"/>
              <a:t>de doenças, </a:t>
            </a:r>
            <a:r>
              <a:rPr lang="pt-BR" sz="2800" dirty="0" smtClean="0"/>
              <a:t>os riscos a </a:t>
            </a:r>
            <a:r>
              <a:rPr lang="pt-BR" sz="2800" dirty="0" smtClean="0"/>
              <a:t>saúde, </a:t>
            </a:r>
            <a:r>
              <a:rPr lang="pt-BR" sz="2800" dirty="0" smtClean="0"/>
              <a:t>tais </a:t>
            </a:r>
            <a:r>
              <a:rPr lang="pt-BR" sz="2800" dirty="0" smtClean="0"/>
              <a:t>como riscos psicológicos, físicos, químicos </a:t>
            </a:r>
            <a:r>
              <a:rPr lang="pt-BR" sz="2800" dirty="0" smtClean="0"/>
              <a:t>ou </a:t>
            </a:r>
            <a:r>
              <a:rPr lang="pt-BR" sz="2800" dirty="0" smtClean="0"/>
              <a:t>biológicos.</a:t>
            </a:r>
            <a:endParaRPr lang="pt-BR" sz="2800" dirty="0" smtClean="0"/>
          </a:p>
          <a:p>
            <a:pPr marL="514350" indent="-514350" algn="just">
              <a:buFont typeface="+mj-lt"/>
              <a:buAutoNum type="alphaLcParenR"/>
            </a:pPr>
            <a:r>
              <a:rPr lang="pt-BR" sz="2800" dirty="0" smtClean="0"/>
              <a:t>Prevenção, redução </a:t>
            </a:r>
            <a:r>
              <a:rPr lang="pt-BR" sz="2800" dirty="0" smtClean="0"/>
              <a:t>e </a:t>
            </a:r>
            <a:r>
              <a:rPr lang="pt-BR" sz="2800" dirty="0" smtClean="0"/>
              <a:t>eliminação das causas </a:t>
            </a:r>
            <a:r>
              <a:rPr lang="pt-BR" sz="2800" dirty="0" smtClean="0"/>
              <a:t>prejudiciais, com </a:t>
            </a:r>
            <a:r>
              <a:rPr lang="pt-BR" sz="2800" dirty="0" smtClean="0"/>
              <a:t>ações de orientação </a:t>
            </a:r>
            <a:r>
              <a:rPr lang="pt-BR" sz="2800" dirty="0" smtClean="0"/>
              <a:t>as pessoas, baseadas na </a:t>
            </a:r>
            <a:r>
              <a:rPr lang="pt-BR" sz="2800" dirty="0" smtClean="0"/>
              <a:t>utilização adequada </a:t>
            </a:r>
            <a:r>
              <a:rPr lang="pt-BR" sz="2800" dirty="0" smtClean="0"/>
              <a:t>das </a:t>
            </a:r>
            <a:r>
              <a:rPr lang="pt-BR" sz="2800" dirty="0" smtClean="0"/>
              <a:t>condições ambientais e </a:t>
            </a:r>
            <a:r>
              <a:rPr lang="pt-BR" sz="2800" dirty="0" smtClean="0"/>
              <a:t>controle dos fatores causadores de </a:t>
            </a:r>
            <a:r>
              <a:rPr lang="pt-BR" sz="2800" dirty="0" smtClean="0"/>
              <a:t>doença.</a:t>
            </a:r>
            <a:endParaRPr lang="pt-BR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800" dirty="0" smtClean="0"/>
              <a:t>Em 1994, a Lei 24/94 criou o </a:t>
            </a:r>
            <a:r>
              <a:rPr lang="pt-BR" sz="2800" b="1" dirty="0" smtClean="0"/>
              <a:t>Programa de Controle Médico de Saúde Ocupacional – PCMSO</a:t>
            </a:r>
          </a:p>
          <a:p>
            <a:pPr>
              <a:buNone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Exame medico </a:t>
            </a:r>
            <a:r>
              <a:rPr lang="pt-BR" dirty="0" err="1" smtClean="0"/>
              <a:t>pré-admissional</a:t>
            </a:r>
            <a:r>
              <a:rPr lang="pt-BR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Exame </a:t>
            </a:r>
            <a:r>
              <a:rPr lang="pt-BR" dirty="0" smtClean="0"/>
              <a:t>medico </a:t>
            </a:r>
            <a:r>
              <a:rPr lang="pt-BR" dirty="0" smtClean="0"/>
              <a:t>periódico.</a:t>
            </a: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Exame </a:t>
            </a:r>
            <a:r>
              <a:rPr lang="pt-BR" dirty="0" smtClean="0"/>
              <a:t>de retorno ao trabalho </a:t>
            </a:r>
            <a:r>
              <a:rPr lang="pt-BR" sz="2000" dirty="0" smtClean="0"/>
              <a:t>(</a:t>
            </a:r>
            <a:r>
              <a:rPr lang="pt-BR" sz="2000" dirty="0" smtClean="0"/>
              <a:t>após </a:t>
            </a:r>
            <a:r>
              <a:rPr lang="pt-BR" sz="2000" dirty="0" smtClean="0"/>
              <a:t>afastamento superior a 30 dias).</a:t>
            </a: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Exame </a:t>
            </a:r>
            <a:r>
              <a:rPr lang="pt-BR" dirty="0" smtClean="0"/>
              <a:t>de </a:t>
            </a:r>
            <a:r>
              <a:rPr lang="pt-BR" dirty="0" smtClean="0"/>
              <a:t>mudança </a:t>
            </a:r>
            <a:r>
              <a:rPr lang="pt-BR" dirty="0" smtClean="0"/>
              <a:t>de </a:t>
            </a:r>
            <a:r>
              <a:rPr lang="pt-BR" dirty="0" smtClean="0"/>
              <a:t>função.</a:t>
            </a: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Exame </a:t>
            </a:r>
            <a:r>
              <a:rPr lang="pt-BR" dirty="0" err="1" smtClean="0"/>
              <a:t>admissional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COMISSÃO INTERNA DE PREVENÇÃO DE ACIDENTES (CIPA)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Obrigatória </a:t>
            </a:r>
            <a:r>
              <a:rPr lang="pt-BR" sz="2800" dirty="0" smtClean="0"/>
              <a:t>em todas as empresas com </a:t>
            </a:r>
            <a:r>
              <a:rPr lang="pt-BR" sz="2800" dirty="0" smtClean="0"/>
              <a:t>mais de </a:t>
            </a:r>
            <a:r>
              <a:rPr lang="pt-BR" sz="2800" dirty="0" smtClean="0"/>
              <a:t>50 </a:t>
            </a:r>
            <a:r>
              <a:rPr lang="pt-BR" sz="2800" dirty="0" smtClean="0"/>
              <a:t>funcionários.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Tem por objetivo a prevenção </a:t>
            </a:r>
            <a:r>
              <a:rPr lang="pt-BR" sz="2800" dirty="0" smtClean="0"/>
              <a:t>de acidentes e </a:t>
            </a:r>
            <a:r>
              <a:rPr lang="pt-BR" sz="2800" dirty="0" smtClean="0"/>
              <a:t>doenças decorrentes do </a:t>
            </a:r>
            <a:r>
              <a:rPr lang="pt-BR" sz="2800" dirty="0" smtClean="0"/>
              <a:t>trabalho</a:t>
            </a:r>
            <a:r>
              <a:rPr lang="pt-BR" sz="28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A CIPA tem seu presidente indicado pela </a:t>
            </a:r>
            <a:r>
              <a:rPr lang="pt-BR" sz="2800" dirty="0" smtClean="0"/>
              <a:t>empresa </a:t>
            </a:r>
            <a:r>
              <a:rPr lang="pt-BR" sz="2800" dirty="0" smtClean="0"/>
              <a:t>e </a:t>
            </a:r>
            <a:r>
              <a:rPr lang="pt-BR" sz="2800" dirty="0" smtClean="0"/>
              <a:t>seus membros </a:t>
            </a:r>
            <a:r>
              <a:rPr lang="pt-BR" sz="2800" dirty="0" smtClean="0"/>
              <a:t>eleitos pelos trabalhadores da </a:t>
            </a:r>
            <a:r>
              <a:rPr lang="pt-BR" sz="2800" dirty="0" smtClean="0"/>
              <a:t>empresa.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Ela não </a:t>
            </a:r>
            <a:r>
              <a:rPr lang="pt-BR" sz="2800" dirty="0" smtClean="0"/>
              <a:t>tem poder de </a:t>
            </a:r>
            <a:r>
              <a:rPr lang="pt-BR" sz="2800" dirty="0" smtClean="0"/>
              <a:t>decisão, </a:t>
            </a:r>
            <a:r>
              <a:rPr lang="pt-BR" sz="2800" dirty="0" smtClean="0"/>
              <a:t>mas tem o dever de fiscalizar, </a:t>
            </a:r>
            <a:r>
              <a:rPr lang="pt-BR" sz="2800" dirty="0" smtClean="0"/>
              <a:t>informar e </a:t>
            </a:r>
            <a:r>
              <a:rPr lang="pt-BR" sz="2800" dirty="0" smtClean="0"/>
              <a:t>sugerir </a:t>
            </a:r>
            <a:r>
              <a:rPr lang="pt-BR" sz="2800" dirty="0" smtClean="0"/>
              <a:t>soluções </a:t>
            </a:r>
            <a:r>
              <a:rPr lang="pt-BR" sz="2800" dirty="0" smtClean="0"/>
              <a:t>para os </a:t>
            </a:r>
            <a:r>
              <a:rPr lang="pt-BR" sz="2800" dirty="0" smtClean="0"/>
              <a:t>problemas que envolva </a:t>
            </a:r>
            <a:r>
              <a:rPr lang="pt-BR" sz="2800" dirty="0" smtClean="0"/>
              <a:t>risco a </a:t>
            </a:r>
            <a:r>
              <a:rPr lang="pt-BR" sz="2800" dirty="0" smtClean="0"/>
              <a:t>saúde </a:t>
            </a:r>
            <a:r>
              <a:rPr lang="pt-BR" sz="2800" dirty="0" smtClean="0"/>
              <a:t>e </a:t>
            </a:r>
            <a:r>
              <a:rPr lang="pt-BR" sz="2800" dirty="0" smtClean="0"/>
              <a:t>segurança </a:t>
            </a:r>
            <a:r>
              <a:rPr lang="pt-BR" sz="2800" dirty="0" smtClean="0"/>
              <a:t>do trabalhador.</a:t>
            </a:r>
            <a:endParaRPr lang="pt-BR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VIDA NO TRABALHO (QVT)</a:t>
            </a:r>
            <a:endParaRPr lang="pt-BR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4305127"/>
              </p:ext>
            </p:extLst>
          </p:nvPr>
        </p:nvGraphicFramePr>
        <p:xfrm>
          <a:off x="500034" y="2000242"/>
          <a:ext cx="8001056" cy="457203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8001056">
                  <a:extLst>
                    <a:ext uri="{9D8B030D-6E8A-4147-A177-3AD203B41FA5}">
                      <a16:colId xmlns="" xmlns:a16="http://schemas.microsoft.com/office/drawing/2014/main" val="4013241675"/>
                    </a:ext>
                  </a:extLst>
                </a:gridCol>
              </a:tblGrid>
              <a:tr h="564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Compensação justa e </a:t>
                      </a:r>
                      <a:r>
                        <a:rPr lang="pt-BR" sz="2400" b="0" dirty="0" smtClean="0">
                          <a:effectLst/>
                        </a:rPr>
                        <a:t>adequada 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5917197"/>
                  </a:ext>
                </a:extLst>
              </a:tr>
              <a:tr h="564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Condições de </a:t>
                      </a:r>
                      <a:r>
                        <a:rPr lang="pt-BR" sz="2400" b="0" dirty="0" smtClean="0">
                          <a:effectLst/>
                        </a:rPr>
                        <a:t>trabalho 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64547562"/>
                  </a:ext>
                </a:extLst>
              </a:tr>
              <a:tr h="564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Utilização e </a:t>
                      </a:r>
                      <a:r>
                        <a:rPr lang="pt-BR" sz="2400" b="0" dirty="0" smtClean="0">
                          <a:effectLst/>
                        </a:rPr>
                        <a:t>desenvolvimento </a:t>
                      </a:r>
                      <a:r>
                        <a:rPr lang="pt-BR" sz="2400" b="0" dirty="0">
                          <a:effectLst/>
                        </a:rPr>
                        <a:t>de capacidades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4029826"/>
                  </a:ext>
                </a:extLst>
              </a:tr>
              <a:tr h="564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Oportunidades de crescimento e segurança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41414204"/>
                  </a:ext>
                </a:extLst>
              </a:tr>
              <a:tr h="564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Integração social na organização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31086073"/>
                  </a:ext>
                </a:extLst>
              </a:tr>
              <a:tr h="564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Garantias constitucionais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7253404"/>
                  </a:ext>
                </a:extLst>
              </a:tr>
              <a:tr h="564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Trabalho e espaço total de vida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79489810"/>
                  </a:ext>
                </a:extLst>
              </a:tr>
              <a:tr h="6240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Relevância social </a:t>
                      </a:r>
                      <a:r>
                        <a:rPr lang="pt-BR" sz="2400" b="0" dirty="0" smtClean="0">
                          <a:effectLst/>
                        </a:rPr>
                        <a:t>da vida </a:t>
                      </a:r>
                      <a:r>
                        <a:rPr lang="pt-BR" sz="2400" b="0" dirty="0">
                          <a:effectLst/>
                        </a:rPr>
                        <a:t>no trabalho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92759835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00034" y="1285860"/>
            <a:ext cx="807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Fatores de qualidade de vida no trabalho</a:t>
            </a:r>
            <a:endParaRPr lang="pt-BR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01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 </a:t>
            </a:r>
            <a:r>
              <a:rPr lang="pt-BR" sz="3600" dirty="0" smtClean="0"/>
              <a:t>CONCEITOS DE </a:t>
            </a:r>
            <a:br>
              <a:rPr lang="pt-BR" sz="3600" dirty="0" smtClean="0"/>
            </a:br>
            <a:r>
              <a:rPr lang="pt-BR" sz="3600" dirty="0" smtClean="0"/>
              <a:t>GESTÃO DE PESSOAS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5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GESTÃO DA REMUNERAÇÃO E QUALIDADE DE VIDA NO TRABALHO (QVT)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214422"/>
            <a:ext cx="8571513" cy="5000660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dirty="0" smtClean="0"/>
              <a:t>Remuneração.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Recompensas financeiras e não financeiras.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Benefícios sociais.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Remuneração variável.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Remuneração por competência.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Qualidade de vida no trabalho (</a:t>
            </a:r>
            <a:r>
              <a:rPr lang="pt-BR" dirty="0" err="1" smtClean="0"/>
              <a:t>qvt</a:t>
            </a:r>
            <a:r>
              <a:rPr lang="pt-BR" dirty="0" smtClean="0"/>
              <a:t>).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Saúde e segurança no trabalho.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Comissão interna de prevenção de acidentes (CIPA).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REMUNERAÇÃO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14422"/>
            <a:ext cx="8785225" cy="480696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O sistema de maior custo operacional de uma empresa e o sistema de </a:t>
            </a:r>
            <a:r>
              <a:rPr lang="pt-BR" dirty="0" smtClean="0"/>
              <a:t>remunerações, que </a:t>
            </a:r>
            <a:r>
              <a:rPr lang="pt-BR" dirty="0" smtClean="0"/>
              <a:t>tem forte impacto nas </a:t>
            </a:r>
            <a:r>
              <a:rPr lang="pt-BR" dirty="0" smtClean="0"/>
              <a:t>estratégias </a:t>
            </a:r>
            <a:r>
              <a:rPr lang="pt-BR" dirty="0" smtClean="0"/>
              <a:t>adotadas. Esse sistema precisa </a:t>
            </a:r>
            <a:r>
              <a:rPr lang="pt-BR" dirty="0" smtClean="0"/>
              <a:t>ser bem </a:t>
            </a:r>
            <a:r>
              <a:rPr lang="pt-BR" dirty="0" smtClean="0"/>
              <a:t>planejado para se tornar um forte elemento de </a:t>
            </a:r>
            <a:r>
              <a:rPr lang="pt-BR" dirty="0" smtClean="0"/>
              <a:t>motivação </a:t>
            </a:r>
            <a:r>
              <a:rPr lang="pt-BR" dirty="0" smtClean="0"/>
              <a:t>para os trabalhadores</a:t>
            </a:r>
            <a:r>
              <a:rPr lang="pt-BR" dirty="0" smtClean="0"/>
              <a:t>, fator </a:t>
            </a:r>
            <a:r>
              <a:rPr lang="pt-BR" dirty="0" smtClean="0"/>
              <a:t>ligado a </a:t>
            </a:r>
            <a:r>
              <a:rPr lang="pt-BR" dirty="0" smtClean="0"/>
              <a:t>satisfação </a:t>
            </a:r>
            <a:r>
              <a:rPr lang="pt-BR" dirty="0" smtClean="0"/>
              <a:t>no trabalho.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REMUNERAÇÃO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749157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RECOMPENSAS FINANCEIRAS E NÃO FINANCEIRAS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Recompensas Financeiras</a:t>
            </a:r>
          </a:p>
          <a:p>
            <a:pPr>
              <a:buNone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Diretas: </a:t>
            </a:r>
            <a:r>
              <a:rPr lang="pt-BR" dirty="0" smtClean="0"/>
              <a:t>salários</a:t>
            </a:r>
            <a:r>
              <a:rPr lang="pt-BR" dirty="0" smtClean="0"/>
              <a:t>, </a:t>
            </a:r>
            <a:r>
              <a:rPr lang="pt-BR" dirty="0" smtClean="0"/>
              <a:t>bônus, prêmios </a:t>
            </a:r>
            <a:r>
              <a:rPr lang="pt-BR" dirty="0" smtClean="0"/>
              <a:t>e </a:t>
            </a:r>
            <a:r>
              <a:rPr lang="pt-BR" dirty="0" smtClean="0"/>
              <a:t>comissões.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Indiretas: </a:t>
            </a:r>
            <a:r>
              <a:rPr lang="pt-BR" dirty="0" smtClean="0"/>
              <a:t>decorrentes de convenções </a:t>
            </a:r>
            <a:r>
              <a:rPr lang="pt-BR" dirty="0" smtClean="0"/>
              <a:t>coletivas de trabalho, plano de </a:t>
            </a:r>
            <a:r>
              <a:rPr lang="pt-BR" dirty="0" smtClean="0"/>
              <a:t>benefícios </a:t>
            </a:r>
            <a:r>
              <a:rPr lang="pt-BR" dirty="0" smtClean="0"/>
              <a:t>e </a:t>
            </a:r>
            <a:r>
              <a:rPr lang="pt-BR" dirty="0" smtClean="0"/>
              <a:t>serviços </a:t>
            </a:r>
            <a:r>
              <a:rPr lang="pt-BR" dirty="0" smtClean="0"/>
              <a:t>sociais.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 SOCIAIS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Benefícios </a:t>
            </a:r>
            <a:r>
              <a:rPr lang="pt-BR" b="1" dirty="0" smtClean="0"/>
              <a:t>compulsórios: </a:t>
            </a:r>
            <a:r>
              <a:rPr lang="pt-BR" dirty="0" smtClean="0"/>
              <a:t>são </a:t>
            </a:r>
            <a:r>
              <a:rPr lang="pt-BR" dirty="0" smtClean="0"/>
              <a:t>aqueles baseados na </a:t>
            </a:r>
            <a:r>
              <a:rPr lang="pt-BR" dirty="0" smtClean="0"/>
              <a:t>legislação, exemplo: 13º salário, salário-família, auxílio-doença, auxílio-maternidade </a:t>
            </a:r>
            <a:r>
              <a:rPr lang="pt-BR" dirty="0" smtClean="0"/>
              <a:t>etc</a:t>
            </a:r>
            <a:r>
              <a:rPr lang="pt-BR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Benefícios </a:t>
            </a:r>
            <a:r>
              <a:rPr lang="pt-BR" b="1" dirty="0" smtClean="0"/>
              <a:t>espontâneos: </a:t>
            </a:r>
            <a:r>
              <a:rPr lang="pt-BR" dirty="0" smtClean="0"/>
              <a:t>são </a:t>
            </a:r>
            <a:r>
              <a:rPr lang="pt-BR" dirty="0" smtClean="0"/>
              <a:t>os que a empresa oferece por </a:t>
            </a:r>
            <a:r>
              <a:rPr lang="pt-BR" dirty="0" smtClean="0"/>
              <a:t>decisão própria, exemplo</a:t>
            </a:r>
            <a:r>
              <a:rPr lang="pt-BR" dirty="0" smtClean="0"/>
              <a:t>: cesta </a:t>
            </a:r>
            <a:r>
              <a:rPr lang="pt-BR" dirty="0" smtClean="0"/>
              <a:t>básica, </a:t>
            </a:r>
            <a:r>
              <a:rPr lang="pt-BR" dirty="0" smtClean="0"/>
              <a:t>restaurante, seguro de vida, </a:t>
            </a:r>
            <a:r>
              <a:rPr lang="pt-BR" dirty="0" smtClean="0"/>
              <a:t>assistência medica</a:t>
            </a:r>
            <a:r>
              <a:rPr lang="pt-BR" dirty="0" smtClean="0"/>
              <a:t>, creche para os filhos, </a:t>
            </a:r>
            <a:r>
              <a:rPr lang="pt-BR" dirty="0" smtClean="0"/>
              <a:t>horário móvel, </a:t>
            </a:r>
            <a:r>
              <a:rPr lang="pt-BR" dirty="0" smtClean="0"/>
              <a:t>transporte </a:t>
            </a:r>
            <a:r>
              <a:rPr lang="pt-BR" dirty="0" smtClean="0"/>
              <a:t>próprio, entre outras possibilidades.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REMUNERAÇÃO VARIÁVEL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P</a:t>
            </a:r>
            <a:r>
              <a:rPr lang="pt-BR" dirty="0" smtClean="0"/>
              <a:t>articipação </a:t>
            </a:r>
            <a:r>
              <a:rPr lang="pt-BR" dirty="0" smtClean="0"/>
              <a:t>nos </a:t>
            </a:r>
            <a:r>
              <a:rPr lang="pt-BR" dirty="0" smtClean="0"/>
              <a:t>lucros.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Participação </a:t>
            </a:r>
            <a:r>
              <a:rPr lang="pt-BR" dirty="0" smtClean="0"/>
              <a:t>nos </a:t>
            </a:r>
            <a:r>
              <a:rPr lang="pt-BR" dirty="0" smtClean="0"/>
              <a:t>resultados.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Pagamento </a:t>
            </a:r>
            <a:r>
              <a:rPr lang="pt-BR" dirty="0" smtClean="0"/>
              <a:t>por </a:t>
            </a:r>
            <a:r>
              <a:rPr lang="pt-BR" dirty="0" smtClean="0"/>
              <a:t>mérito.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Remuneração </a:t>
            </a:r>
            <a:r>
              <a:rPr lang="pt-BR" dirty="0" smtClean="0"/>
              <a:t>por </a:t>
            </a:r>
            <a:r>
              <a:rPr lang="pt-BR" dirty="0" smtClean="0"/>
              <a:t>equipes.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Prêmios </a:t>
            </a:r>
            <a:r>
              <a:rPr lang="pt-BR" dirty="0" smtClean="0"/>
              <a:t>por </a:t>
            </a:r>
            <a:r>
              <a:rPr lang="pt-BR" dirty="0" smtClean="0"/>
              <a:t>reconhecimento.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Bônus.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REMUNERAÇÃO POR COMPETÊNCIA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428736"/>
            <a:ext cx="8785225" cy="4592652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A remuneração aumenta de acordo com </a:t>
            </a:r>
            <a:r>
              <a:rPr lang="pt-BR" dirty="0" smtClean="0"/>
              <a:t>as competências </a:t>
            </a:r>
            <a:r>
              <a:rPr lang="pt-BR" dirty="0" smtClean="0"/>
              <a:t>e desempenhos </a:t>
            </a:r>
            <a:r>
              <a:rPr lang="pt-BR" dirty="0" smtClean="0"/>
              <a:t>individuais.</a:t>
            </a:r>
            <a:endParaRPr lang="pt-BR" dirty="0" smtClean="0"/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Foco no desempenho individual e coletivo.</a:t>
            </a:r>
            <a:endParaRPr lang="pt-BR" dirty="0" smtClean="0"/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São encorajados o comprometimento e o espírito de </a:t>
            </a:r>
            <a:r>
              <a:rPr lang="pt-BR" dirty="0" smtClean="0"/>
              <a:t>equipe.</a:t>
            </a:r>
            <a:endParaRPr lang="en-GB" dirty="0" smtClean="0"/>
          </a:p>
          <a:p>
            <a:pPr algn="just"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2489</TotalTime>
  <Words>698</Words>
  <Application>Microsoft Office PowerPoint</Application>
  <PresentationFormat>Apresentação na tela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Tema2</vt:lpstr>
      <vt:lpstr>GESTÃO DE PESSOAS E DESENVOLVIMENTO DE EQUIPES</vt:lpstr>
      <vt:lpstr>UNIDADE 01  CONCEITOS DE  GESTÃO DE PESSOAS   TÓPICO 5  GESTÃO DA REMUNERAÇÃO E QUALIDADE DE VIDA NO TRABALHO (QVT)</vt:lpstr>
      <vt:lpstr>PLANO DE AULA</vt:lpstr>
      <vt:lpstr>REMUNERAÇÃO</vt:lpstr>
      <vt:lpstr>REMUNERAÇÃO</vt:lpstr>
      <vt:lpstr>RECOMPENSAS FINANCEIRAS E NÃO FINANCEIRAS</vt:lpstr>
      <vt:lpstr>BENEFÍCIOS SOCIAIS</vt:lpstr>
      <vt:lpstr>REMUNERAÇÃO VARIÁVEL</vt:lpstr>
      <vt:lpstr>REMUNERAÇÃO POR COMPETÊNCIA</vt:lpstr>
      <vt:lpstr>QUALIDADE DE VIDA NO TRABALHO (QVT)</vt:lpstr>
      <vt:lpstr>QUALIDADE DE VIDA NO TRABALHO (QVT)</vt:lpstr>
      <vt:lpstr>SAÚDE E SEGURANÇA NO TRABALHO</vt:lpstr>
      <vt:lpstr>Slide 13</vt:lpstr>
      <vt:lpstr>Slide 14</vt:lpstr>
      <vt:lpstr>COMISSÃO INTERNA DE PREVENÇÃO DE ACIDENTES (CIPA)</vt:lpstr>
      <vt:lpstr>QUALIDADE DE VIDA NO TRABALHO (QVT)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166</cp:revision>
  <dcterms:created xsi:type="dcterms:W3CDTF">2013-04-19T18:38:04Z</dcterms:created>
  <dcterms:modified xsi:type="dcterms:W3CDTF">2017-02-26T23:58:16Z</dcterms:modified>
</cp:coreProperties>
</file>