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80" r:id="rId2"/>
    <p:sldId id="316" r:id="rId3"/>
    <p:sldId id="287" r:id="rId4"/>
    <p:sldId id="498" r:id="rId5"/>
    <p:sldId id="499" r:id="rId6"/>
    <p:sldId id="500" r:id="rId7"/>
    <p:sldId id="505" r:id="rId8"/>
    <p:sldId id="506" r:id="rId9"/>
    <p:sldId id="507" r:id="rId10"/>
    <p:sldId id="501" r:id="rId11"/>
    <p:sldId id="502" r:id="rId12"/>
    <p:sldId id="508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66CC"/>
    <a:srgbClr val="FFDF79"/>
    <a:srgbClr val="F8E29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810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942F9-8D25-4714-9EA1-3ED471F61F05}" type="datetimeFigureOut">
              <a:rPr lang="pt-BR" smtClean="0"/>
              <a:pPr/>
              <a:t>28/02/2017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C28C0-CBCE-4D71-A49E-320D8BC50DA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2054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9100" y="115888"/>
            <a:ext cx="2195513" cy="59055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437312" cy="59055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1641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115888"/>
            <a:ext cx="72009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7852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676257" y="6505401"/>
            <a:ext cx="5762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8A702CED-7586-48B9-9641-5E039316CC69}" type="slidenum">
              <a:rPr lang="pt-BR" sz="1400"/>
              <a:pPr>
                <a:defRPr/>
              </a:pPr>
              <a:t>‹nº›</a:t>
            </a:fld>
            <a:endParaRPr lang="pt-BR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56792"/>
            <a:ext cx="9144000" cy="2504876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>
                <a:ea typeface="ＭＳ Ｐゴシック" pitchFamily="34" charset="-128"/>
              </a:rPr>
              <a:t>GESTÃO DE PESSOAS E DESENVOLVIMENTO DE EQUIPES</a:t>
            </a:r>
            <a:endParaRPr lang="pt-BR" sz="3600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4410" y="4700736"/>
            <a:ext cx="6986614" cy="1752600"/>
          </a:xfrm>
        </p:spPr>
        <p:txBody>
          <a:bodyPr/>
          <a:lstStyle/>
          <a:p>
            <a:pPr eaLnBrk="1" hangingPunct="1"/>
            <a:r>
              <a:rPr lang="pt-BR" b="1" dirty="0" smtClean="0">
                <a:ea typeface="ＭＳ Ｐゴシック" pitchFamily="34" charset="-128"/>
              </a:rPr>
              <a:t>Prof. Me Luciano Santana Pereira</a:t>
            </a:r>
          </a:p>
        </p:txBody>
      </p:sp>
    </p:spTree>
    <p:extLst>
      <p:ext uri="{BB962C8B-B14F-4D97-AF65-F5344CB8AC3E}">
        <p14:creationId xmlns:p14="http://schemas.microsoft.com/office/powerpoint/2010/main" xmlns="" val="1911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INTELIGÊNCIA E COMPETÊNCIA EMOCIONAL NAS RELAÇÕES INTERPESSOAIS</a:t>
            </a:r>
            <a:endParaRPr lang="pt-B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9135734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7125" y="3495675"/>
            <a:ext cx="547687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DAS HABILIDADES INTERPESSOAIS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sz="2800" dirty="0" smtClean="0"/>
              <a:t>O desenvolvimento das habilidades interpessoais esta diretamente relacionado as habilidades de comunicação: </a:t>
            </a:r>
          </a:p>
          <a:p>
            <a:pPr marL="0" indent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2800" dirty="0" smtClean="0"/>
              <a:t> Ser um ouvinte ativo.</a:t>
            </a:r>
          </a:p>
          <a:p>
            <a:pPr marL="0" indent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2800" dirty="0" smtClean="0"/>
              <a:t> Saber dar feedback.</a:t>
            </a:r>
          </a:p>
          <a:p>
            <a:pPr marL="0" indent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2800" dirty="0" smtClean="0"/>
              <a:t> Resolver conflitos eficazmente. </a:t>
            </a:r>
          </a:p>
          <a:p>
            <a:pPr marL="0" indent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2800" dirty="0" smtClean="0"/>
              <a:t> Saber negociar. </a:t>
            </a:r>
          </a:p>
          <a:p>
            <a:pPr marL="0" indent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2800" dirty="0" smtClean="0"/>
              <a:t> Saber delegar. </a:t>
            </a:r>
          </a:p>
          <a:p>
            <a:pPr marL="0" indent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2800" dirty="0" smtClean="0"/>
              <a:t> Aconselhar.</a:t>
            </a:r>
            <a:endParaRPr lang="pt-BR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56792"/>
            <a:ext cx="9144000" cy="2504876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>
                <a:ea typeface="ＭＳ Ｐゴシック" pitchFamily="34" charset="-128"/>
              </a:rPr>
              <a:t>GESTÃO DE PESSOAS E DESENVOLVIMENTO DE EQUIPES</a:t>
            </a:r>
            <a:endParaRPr lang="pt-BR" sz="3600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4410" y="4700736"/>
            <a:ext cx="6986614" cy="1752600"/>
          </a:xfrm>
        </p:spPr>
        <p:txBody>
          <a:bodyPr/>
          <a:lstStyle/>
          <a:p>
            <a:pPr eaLnBrk="1" hangingPunct="1"/>
            <a:r>
              <a:rPr lang="pt-BR" b="1" dirty="0" smtClean="0">
                <a:ea typeface="ＭＳ Ｐゴシック" pitchFamily="34" charset="-128"/>
              </a:rPr>
              <a:t>Prof. Me Luciano Santana Pereira</a:t>
            </a:r>
          </a:p>
        </p:txBody>
      </p:sp>
    </p:spTree>
    <p:extLst>
      <p:ext uri="{BB962C8B-B14F-4D97-AF65-F5344CB8AC3E}">
        <p14:creationId xmlns:p14="http://schemas.microsoft.com/office/powerpoint/2010/main" xmlns="" val="1911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ctrTitle"/>
          </p:nvPr>
        </p:nvSpPr>
        <p:spPr>
          <a:xfrm>
            <a:off x="285720" y="1214422"/>
            <a:ext cx="8606760" cy="5429288"/>
          </a:xfrm>
        </p:spPr>
        <p:txBody>
          <a:bodyPr/>
          <a:lstStyle/>
          <a:p>
            <a:pPr algn="ctr"/>
            <a:r>
              <a:rPr lang="pt-BR" sz="4000" dirty="0" smtClean="0">
                <a:solidFill>
                  <a:schemeClr val="tx1"/>
                </a:solidFill>
              </a:rPr>
              <a:t>UNIDADE 02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3600" dirty="0" smtClean="0"/>
              <a:t>DESAFIOS CONTEMPORÂNEOS </a:t>
            </a: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>DA </a:t>
            </a:r>
            <a:r>
              <a:rPr lang="pt-BR" sz="3600" dirty="0" smtClean="0"/>
              <a:t>GESTÃO DE PESSOAS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>
                <a:solidFill>
                  <a:schemeClr val="tx1"/>
                </a:solidFill>
              </a:rPr>
              <a:t>TÓPICO 1</a:t>
            </a:r>
            <a:br>
              <a:rPr lang="pt-BR" sz="4000" dirty="0" smtClean="0">
                <a:solidFill>
                  <a:schemeClr val="tx1"/>
                </a:solidFill>
              </a:rPr>
            </a:br>
            <a:r>
              <a:rPr lang="pt-BR" sz="4000" dirty="0" smtClean="0"/>
              <a:t> </a:t>
            </a:r>
            <a:r>
              <a:rPr lang="pt-BR" dirty="0" smtClean="0"/>
              <a:t>AMBIENTE DE TRABALHO E RELACIONAMENTOS INTERPESSOAIS</a:t>
            </a:r>
            <a:endParaRPr lang="pt-BR" sz="4000" dirty="0" smtClean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72198" y="260648"/>
            <a:ext cx="27860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4000" b="1" dirty="0" smtClean="0">
                <a:solidFill>
                  <a:srgbClr val="3366CC"/>
                </a:solidFill>
                <a:latin typeface="+mj-lt"/>
                <a:ea typeface="+mj-ea"/>
                <a:cs typeface="+mj-cs"/>
              </a:rPr>
              <a:t>AGENDA</a:t>
            </a:r>
            <a:endParaRPr lang="pt-BR" sz="4000" b="1" dirty="0">
              <a:solidFill>
                <a:srgbClr val="3366CC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6219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absolvido.com.br/wp-content/uploads/2011/05/agenda.jpg"/>
          <p:cNvPicPr>
            <a:picLocks noChangeAspect="1" noChangeArrowheads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928527" y="1571612"/>
            <a:ext cx="7215473" cy="48073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67" y="1571612"/>
            <a:ext cx="8571513" cy="5000660"/>
          </a:xfrm>
        </p:spPr>
        <p:txBody>
          <a:bodyPr/>
          <a:lstStyle/>
          <a:p>
            <a:pPr marL="514350" indent="-514350" algn="just">
              <a:lnSpc>
                <a:spcPct val="150000"/>
              </a:lnSpc>
              <a:buAutoNum type="arabicParenR"/>
            </a:pPr>
            <a:r>
              <a:rPr lang="pt-BR" dirty="0" smtClean="0"/>
              <a:t>As pessoas e suas relações no trabalho.</a:t>
            </a:r>
          </a:p>
          <a:p>
            <a:pPr marL="514350" indent="-514350" algn="just">
              <a:lnSpc>
                <a:spcPct val="150000"/>
              </a:lnSpc>
              <a:buAutoNum type="arabicParenR"/>
            </a:pPr>
            <a:r>
              <a:rPr lang="pt-BR" dirty="0" smtClean="0"/>
              <a:t>A importância das relações interpessoais.</a:t>
            </a:r>
          </a:p>
          <a:p>
            <a:pPr marL="514350" indent="-514350" algn="just">
              <a:lnSpc>
                <a:spcPct val="150000"/>
              </a:lnSpc>
              <a:buAutoNum type="arabicParenR"/>
            </a:pPr>
            <a:r>
              <a:rPr lang="pt-BR" dirty="0" smtClean="0"/>
              <a:t>Inteligência e competência emocional nas relações interpessoais</a:t>
            </a:r>
          </a:p>
          <a:p>
            <a:pPr marL="514350" indent="-514350" algn="just">
              <a:lnSpc>
                <a:spcPct val="150000"/>
              </a:lnSpc>
              <a:buAutoNum type="arabicParenR"/>
            </a:pPr>
            <a:r>
              <a:rPr lang="pt-BR" dirty="0" smtClean="0"/>
              <a:t>Desenvolvimento das habilidades interpessoais.</a:t>
            </a:r>
            <a:endParaRPr lang="pt-BR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dirty="0" smtClean="0"/>
              <a:t>Tecnologia, globalização, competitividade, fator humano.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pt-BR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dirty="0" smtClean="0"/>
              <a:t>Mudanças no contexto do trabalho.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pt-BR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pt-BR" dirty="0" smtClean="0"/>
              <a:t>Mudanças no significado do trabalho.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PESSOAS E SUAS RELAÇÕES NO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57298"/>
            <a:ext cx="8785225" cy="466409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Administração Cientifica.</a:t>
            </a:r>
          </a:p>
          <a:p>
            <a:pPr>
              <a:buFont typeface="Wingdings" pitchFamily="2" charset="2"/>
              <a:buChar char="Ø"/>
            </a:pPr>
            <a:endParaRPr lang="pt-BR" dirty="0" smtClean="0"/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Escola das Relações Humanas.</a:t>
            </a:r>
          </a:p>
          <a:p>
            <a:pPr>
              <a:buFont typeface="Wingdings" pitchFamily="2" charset="2"/>
              <a:buChar char="Ø"/>
            </a:pPr>
            <a:endParaRPr lang="pt-BR" dirty="0" smtClean="0"/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Importância cada vez maior dada às relações humanas no trabalho.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IMPORTÂNCIA DAS RELAÇÕES INTERPESSOAIS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dirty="0" smtClean="0"/>
              <a:t>Uma empresa é constituída de pessoas, isso implica em considerar que as pessoas não são “coisas”, e sim, fornecedoras de conhecimentos, habilidades, competências e inteligências, que conduzem uma empresa ao desenvolvimento e ao sucesso.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IMPORTÂNCIA DAS RELAÇÕES INTERPESSOAIS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pt-BR" dirty="0" smtClean="0"/>
              <a:t>Os gestores devem desenvolver habilidades interpessoais para ajudar a organização a atrair e reter os seus talentos.</a:t>
            </a:r>
          </a:p>
          <a:p>
            <a:pPr algn="just">
              <a:buFont typeface="Wingdings" pitchFamily="2" charset="2"/>
              <a:buChar char="Ø"/>
            </a:pPr>
            <a:endParaRPr lang="pt-BR" dirty="0" smtClean="0"/>
          </a:p>
          <a:p>
            <a:pPr algn="just">
              <a:buFont typeface="Wingdings" pitchFamily="2" charset="2"/>
              <a:buChar char="Ø"/>
            </a:pPr>
            <a:r>
              <a:rPr lang="pt-BR" dirty="0" smtClean="0"/>
              <a:t>Competência interpessoal é a habilidade de lidar eficazmente com relações interpessoais, de lidar com outras pessoas de forma adequada as necessidades de cada uma e as exigências da situação.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IMPORTÂNCIA DAS RELAÇÕES INTERPESSOAIS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57298"/>
            <a:ext cx="8785225" cy="4664090"/>
          </a:xfrm>
        </p:spPr>
        <p:txBody>
          <a:bodyPr/>
          <a:lstStyle/>
          <a:p>
            <a:pPr marL="514350" indent="-514350" algn="ctr">
              <a:buNone/>
            </a:pPr>
            <a:r>
              <a:rPr lang="pt-BR" b="1" dirty="0" smtClean="0"/>
              <a:t>Competência Interpessoal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pt-BR" sz="2800" dirty="0" smtClean="0"/>
              <a:t>Percepção acurada da situação interpessoal, de suas variáveis relevantes e respectiva inter-relação.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pt-BR" sz="2800" dirty="0" smtClean="0"/>
              <a:t>Habilidade de resolver realmente os problemas interpessoais, de tal modo que não haja regressões.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pt-BR" sz="2800" dirty="0" smtClean="0"/>
              <a:t>Alcance de soluções de tal forma que as pessoas envolvidas continuem trabalhando juntas tão eficientemente, pelo menos, como quando começaram a resolver seus problemas.</a:t>
            </a:r>
            <a:endParaRPr lang="pt-BR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IMPORTÂNCIA DAS RELAÇÕES INTERPESSOAIS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57298"/>
            <a:ext cx="8785225" cy="4664090"/>
          </a:xfrm>
        </p:spPr>
        <p:txBody>
          <a:bodyPr/>
          <a:lstStyle/>
          <a:p>
            <a:pPr algn="ctr">
              <a:buNone/>
            </a:pPr>
            <a:r>
              <a:rPr lang="pt-BR" b="1" dirty="0" smtClean="0"/>
              <a:t>Habilidades Interpessoais</a:t>
            </a:r>
            <a:endParaRPr lang="pt-BR" dirty="0" smtClean="0"/>
          </a:p>
          <a:p>
            <a:pPr>
              <a:buNone/>
            </a:pPr>
            <a:endParaRPr lang="pt-BR" sz="2000" dirty="0" smtClean="0"/>
          </a:p>
          <a:p>
            <a:pPr marL="0" indent="0" algn="just">
              <a:buFont typeface="Wingdings" pitchFamily="2" charset="2"/>
              <a:buChar char="Ø"/>
            </a:pPr>
            <a:r>
              <a:rPr lang="pt-BR" sz="2600" dirty="0" smtClean="0"/>
              <a:t>A flexibilidade perceptiva e comportamental – ver vários ângulos de uma situação e atuar de forma alternativa e diferenciada.</a:t>
            </a:r>
          </a:p>
          <a:p>
            <a:pPr marL="0" indent="0" algn="just">
              <a:buFont typeface="Wingdings" pitchFamily="2" charset="2"/>
              <a:buChar char="Ø"/>
            </a:pPr>
            <a:endParaRPr lang="pt-BR" sz="1500" dirty="0" smtClean="0"/>
          </a:p>
          <a:p>
            <a:pPr marL="0" indent="0" algn="just">
              <a:buFont typeface="Wingdings" pitchFamily="2" charset="2"/>
              <a:buChar char="Ø"/>
            </a:pPr>
            <a:r>
              <a:rPr lang="pt-BR" sz="2600" dirty="0" smtClean="0"/>
              <a:t>A capacidade criativa para soluções ou propostas menos convencionais na resolução de problemas de relacionamento interpessoal.</a:t>
            </a:r>
          </a:p>
          <a:p>
            <a:pPr marL="0" indent="0" algn="just">
              <a:buFont typeface="Wingdings" pitchFamily="2" charset="2"/>
              <a:buChar char="Ø"/>
            </a:pPr>
            <a:endParaRPr lang="pt-BR" sz="1500" dirty="0" smtClean="0"/>
          </a:p>
          <a:p>
            <a:pPr marL="0" indent="0" algn="just">
              <a:buFont typeface="Wingdings" pitchFamily="2" charset="2"/>
              <a:buChar char="Ø"/>
            </a:pPr>
            <a:r>
              <a:rPr lang="pt-BR" sz="2600" dirty="0" smtClean="0"/>
              <a:t>A capacidade de dar e receber </a:t>
            </a:r>
            <a:r>
              <a:rPr lang="pt-BR" sz="2600" i="1" dirty="0" smtClean="0"/>
              <a:t>feedback, </a:t>
            </a:r>
            <a:r>
              <a:rPr lang="pt-BR" sz="2600" dirty="0" smtClean="0"/>
              <a:t>para a construção de um relacionamento humano autentico.</a:t>
            </a:r>
            <a:endParaRPr lang="pt-BR" sz="2600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Novo padrão 2013</Template>
  <TotalTime>2584</TotalTime>
  <Words>382</Words>
  <Application>Microsoft Office PowerPoint</Application>
  <PresentationFormat>Apresentação na tela (4:3)</PresentationFormat>
  <Paragraphs>51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Tema2</vt:lpstr>
      <vt:lpstr>GESTÃO DE PESSOAS E DESENVOLVIMENTO DE EQUIPES</vt:lpstr>
      <vt:lpstr>UNIDADE 02 DESAFIOS CONTEMPORÂNEOS  DA GESTÃO DE PESSOAS  TÓPICO 1  AMBIENTE DE TRABALHO E RELACIONAMENTOS INTERPESSOAIS</vt:lpstr>
      <vt:lpstr>PLANO DE AULA</vt:lpstr>
      <vt:lpstr>INTRODUÇÃO</vt:lpstr>
      <vt:lpstr>PESSOAS E SUAS RELAÇÕES NO TRABALHO</vt:lpstr>
      <vt:lpstr>A IMPORTÂNCIA DAS RELAÇÕES INTERPESSOAIS</vt:lpstr>
      <vt:lpstr>A IMPORTÂNCIA DAS RELAÇÕES INTERPESSOAIS</vt:lpstr>
      <vt:lpstr>A IMPORTÂNCIA DAS RELAÇÕES INTERPESSOAIS</vt:lpstr>
      <vt:lpstr>A IMPORTÂNCIA DAS RELAÇÕES INTERPESSOAIS</vt:lpstr>
      <vt:lpstr>INTELIGÊNCIA E COMPETÊNCIA EMOCIONAL NAS RELAÇÕES INTERPESSOAIS</vt:lpstr>
      <vt:lpstr>DESENVOLVIMENTO DAS HABILIDADES INTERPESSOAIS</vt:lpstr>
      <vt:lpstr>GESTÃO DE PESSOAS E DESENVOLVIMENTO DE EQUIPES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Cliente</dc:creator>
  <cp:lastModifiedBy>Luciano</cp:lastModifiedBy>
  <cp:revision>176</cp:revision>
  <dcterms:created xsi:type="dcterms:W3CDTF">2013-04-19T18:38:04Z</dcterms:created>
  <dcterms:modified xsi:type="dcterms:W3CDTF">2017-03-01T00:00:26Z</dcterms:modified>
</cp:coreProperties>
</file>